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388" r:id="rId2"/>
    <p:sldId id="393" r:id="rId3"/>
    <p:sldId id="380" r:id="rId4"/>
    <p:sldId id="377" r:id="rId5"/>
    <p:sldId id="264" r:id="rId6"/>
    <p:sldId id="381"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9" r:id="rId20"/>
    <p:sldId id="387" r:id="rId21"/>
    <p:sldId id="386" r:id="rId22"/>
    <p:sldId id="280" r:id="rId23"/>
    <p:sldId id="391" r:id="rId24"/>
    <p:sldId id="382" r:id="rId25"/>
    <p:sldId id="284" r:id="rId26"/>
    <p:sldId id="285" r:id="rId27"/>
    <p:sldId id="287" r:id="rId28"/>
    <p:sldId id="288" r:id="rId29"/>
    <p:sldId id="289" r:id="rId30"/>
    <p:sldId id="290" r:id="rId31"/>
    <p:sldId id="291" r:id="rId32"/>
    <p:sldId id="383" r:id="rId33"/>
    <p:sldId id="293" r:id="rId34"/>
    <p:sldId id="294" r:id="rId35"/>
    <p:sldId id="296" r:id="rId36"/>
    <p:sldId id="297" r:id="rId37"/>
    <p:sldId id="298"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92" r:id="rId52"/>
    <p:sldId id="315" r:id="rId53"/>
    <p:sldId id="316" r:id="rId54"/>
    <p:sldId id="317" r:id="rId55"/>
    <p:sldId id="318" r:id="rId56"/>
    <p:sldId id="319" r:id="rId57"/>
    <p:sldId id="320" r:id="rId58"/>
    <p:sldId id="321" r:id="rId59"/>
    <p:sldId id="322" r:id="rId60"/>
    <p:sldId id="323" r:id="rId61"/>
    <p:sldId id="397" r:id="rId62"/>
    <p:sldId id="324" r:id="rId63"/>
    <p:sldId id="325" r:id="rId64"/>
    <p:sldId id="326" r:id="rId65"/>
    <p:sldId id="327" r:id="rId66"/>
    <p:sldId id="328" r:id="rId67"/>
    <p:sldId id="329" r:id="rId68"/>
    <p:sldId id="330" r:id="rId69"/>
    <p:sldId id="331" r:id="rId70"/>
    <p:sldId id="332" r:id="rId71"/>
    <p:sldId id="333" r:id="rId72"/>
    <p:sldId id="384" r:id="rId73"/>
    <p:sldId id="334" r:id="rId74"/>
    <p:sldId id="335" r:id="rId75"/>
    <p:sldId id="336" r:id="rId76"/>
    <p:sldId id="337" r:id="rId77"/>
    <p:sldId id="338" r:id="rId78"/>
    <p:sldId id="394" r:id="rId79"/>
    <p:sldId id="395" r:id="rId80"/>
    <p:sldId id="396" r:id="rId81"/>
    <p:sldId id="340" r:id="rId82"/>
    <p:sldId id="341" r:id="rId83"/>
    <p:sldId id="343" r:id="rId84"/>
    <p:sldId id="344" r:id="rId85"/>
    <p:sldId id="345" r:id="rId86"/>
    <p:sldId id="346" r:id="rId87"/>
    <p:sldId id="347" r:id="rId88"/>
    <p:sldId id="349" r:id="rId89"/>
    <p:sldId id="389" r:id="rId90"/>
    <p:sldId id="350" r:id="rId91"/>
    <p:sldId id="351" r:id="rId92"/>
    <p:sldId id="352" r:id="rId93"/>
    <p:sldId id="354" r:id="rId94"/>
    <p:sldId id="355" r:id="rId95"/>
    <p:sldId id="356" r:id="rId96"/>
    <p:sldId id="357" r:id="rId97"/>
    <p:sldId id="358" r:id="rId98"/>
    <p:sldId id="359" r:id="rId99"/>
    <p:sldId id="360" r:id="rId100"/>
    <p:sldId id="361" r:id="rId101"/>
    <p:sldId id="362" r:id="rId102"/>
    <p:sldId id="364" r:id="rId103"/>
    <p:sldId id="365" r:id="rId104"/>
    <p:sldId id="366" r:id="rId105"/>
    <p:sldId id="367" r:id="rId106"/>
    <p:sldId id="368" r:id="rId107"/>
    <p:sldId id="369" r:id="rId108"/>
    <p:sldId id="370" r:id="rId109"/>
    <p:sldId id="371" r:id="rId110"/>
    <p:sldId id="372" r:id="rId111"/>
    <p:sldId id="374" r:id="rId112"/>
    <p:sldId id="375" r:id="rId113"/>
    <p:sldId id="376"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00"/>
    <a:srgbClr val="CC00CC"/>
    <a:srgbClr val="79C6FF"/>
    <a:srgbClr val="F4EE00"/>
    <a:srgbClr val="FF9999"/>
    <a:srgbClr val="A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75" d="100"/>
          <a:sy n="75" d="100"/>
        </p:scale>
        <p:origin x="-1304"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72B78A2-1009-4B76-A920-AB3D6650AE46}" type="datetime1">
              <a:rPr lang="en-US" altLang="pt-BR"/>
              <a:pPr/>
              <a:t>7/1/2015</a:t>
            </a:fld>
            <a:endParaRPr lang="en-US" alt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664A89-5382-4F8B-BCC9-6E0869D32AD2}" type="slidenum">
              <a:rPr lang="en-US" altLang="pt-BR"/>
              <a:pPr/>
              <a:t>‹#›</a:t>
            </a:fld>
            <a:endParaRPr lang="en-US" altLang="pt-BR"/>
          </a:p>
        </p:txBody>
      </p:sp>
    </p:spTree>
    <p:extLst>
      <p:ext uri="{BB962C8B-B14F-4D97-AF65-F5344CB8AC3E}">
        <p14:creationId xmlns:p14="http://schemas.microsoft.com/office/powerpoint/2010/main" val="392896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9EDB5D-19B2-4504-AECD-961E8C835554}" type="slidenum">
              <a:rPr lang="en-US" altLang="pt-BR" sz="1200"/>
              <a:pPr eaLnBrk="1" hangingPunct="1"/>
              <a:t>1</a:t>
            </a:fld>
            <a:endParaRPr lang="en-US" altLang="pt-BR" sz="1200"/>
          </a:p>
        </p:txBody>
      </p:sp>
      <p:sp>
        <p:nvSpPr>
          <p:cNvPr id="163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65AB445B-844A-4715-B2CA-4425A26F5157}" type="slidenum">
              <a:rPr lang="en-US" altLang="pt-BR" sz="1200"/>
              <a:pPr algn="r" eaLnBrk="1" hangingPunct="1"/>
              <a:t>1</a:t>
            </a:fld>
            <a:endParaRPr lang="en-US" altLang="pt-BR" sz="1200"/>
          </a:p>
        </p:txBody>
      </p:sp>
      <p:sp>
        <p:nvSpPr>
          <p:cNvPr id="1638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A203CBA-6EEF-418B-B5C4-2BC9B1EC8A0F}" type="slidenum">
              <a:rPr lang="en-US" altLang="pt-BR" sz="1200"/>
              <a:pPr algn="r"/>
              <a:t>1</a:t>
            </a:fld>
            <a:endParaRPr lang="en-US" altLang="pt-BR" sz="1200"/>
          </a:p>
        </p:txBody>
      </p:sp>
      <p:sp>
        <p:nvSpPr>
          <p:cNvPr id="16389" name="Rectangle 3074"/>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90" name="Rectangle 307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eaLnBrk="1" hangingPunct="1"/>
            <a:endParaRPr lang="pt-BR" altLang="pt-BR" smtClean="0">
              <a:ea typeface="ＭＳ Ｐゴシック" panose="020B0600070205080204" pitchFamily="34" charset="-128"/>
            </a:endParaRPr>
          </a:p>
        </p:txBody>
      </p:sp>
    </p:spTree>
    <p:extLst>
      <p:ext uri="{BB962C8B-B14F-4D97-AF65-F5344CB8AC3E}">
        <p14:creationId xmlns:p14="http://schemas.microsoft.com/office/powerpoint/2010/main" val="423368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smtClean="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45ACD9A-53A5-47DD-A853-115FB87A06A4}" type="slidenum">
              <a:rPr lang="en-US" altLang="pt-BR" sz="1200"/>
              <a:pPr eaLnBrk="1" hangingPunct="1"/>
              <a:t>15</a:t>
            </a:fld>
            <a:endParaRPr lang="en-US" altLang="pt-BR" sz="1200"/>
          </a:p>
        </p:txBody>
      </p:sp>
    </p:spTree>
    <p:extLst>
      <p:ext uri="{BB962C8B-B14F-4D97-AF65-F5344CB8AC3E}">
        <p14:creationId xmlns:p14="http://schemas.microsoft.com/office/powerpoint/2010/main" val="287624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Study to Prevent Non-Insulin Dependent DM (STOP-NIDDM) sought to evaluate whether an alpha-glucosidase inhibitor (acarbose) could reduce the onset of diabetes mellitus.  A total of 1,149 patients with impaired glucose tolerance were randomized to acarbose (100 mg three times daily) or placebo for 3. 5 years.  Treatment with acarbose was associated with a significant decrease in the onset of diabetes mellitus.</a:t>
            </a:r>
          </a:p>
          <a:p>
            <a:pPr eaLnBrk="1" hangingPunct="1"/>
            <a:endParaRPr lang="en-US" altLang="pt-BR" smtClean="0">
              <a:ea typeface="ＭＳ Ｐゴシック" panose="020B0600070205080204" pitchFamily="34" charset="-128"/>
            </a:endParaRPr>
          </a:p>
          <a:p>
            <a:pPr eaLnBrk="1" hangingPunct="1"/>
            <a:endParaRPr lang="en-US" altLang="pt-BR" smtClean="0">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4D54BB-7DEB-46EB-9687-0770F6D5E645}" type="slidenum">
              <a:rPr lang="en-US" altLang="pt-BR" sz="1200"/>
              <a:pPr eaLnBrk="1" hangingPunct="1"/>
              <a:t>16</a:t>
            </a:fld>
            <a:endParaRPr lang="en-US" altLang="pt-BR" sz="1200"/>
          </a:p>
        </p:txBody>
      </p:sp>
    </p:spTree>
    <p:extLst>
      <p:ext uri="{BB962C8B-B14F-4D97-AF65-F5344CB8AC3E}">
        <p14:creationId xmlns:p14="http://schemas.microsoft.com/office/powerpoint/2010/main" val="355891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DREAM trial sought to evaluate whether a thiazolidinedione could prevent type 2 diabetes mellitus in at risk individuals as compared to placebo.  A total of 5,269 patients with impaired fasting glucose and/or impaired glucose tolerance were randomized to rosiglitazone (8 mg daily) or placebo for a median of 3 years.  Treatment with rosiglitazone resulted in a significant reduction in the primary end point of incident diabetes or death (11.6% vs 26.0%, HR 0.40, 95% CI 0.35-0.46; p&lt;0.0001).  There was not, however, a significant reduction in the cardiovascular event rate.</a:t>
            </a:r>
          </a:p>
          <a:p>
            <a:pPr eaLnBrk="1" hangingPunct="1"/>
            <a:endParaRPr lang="en-US" altLang="pt-BR" smtClean="0">
              <a:ea typeface="ＭＳ Ｐゴシック" panose="020B0600070205080204"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4942319-56BC-401B-A4B3-93A3A9C621DB}" type="slidenum">
              <a:rPr lang="en-US" altLang="pt-BR" sz="1200"/>
              <a:pPr eaLnBrk="1" hangingPunct="1"/>
              <a:t>17</a:t>
            </a:fld>
            <a:endParaRPr lang="en-US" altLang="pt-BR" sz="1200"/>
          </a:p>
        </p:txBody>
      </p:sp>
    </p:spTree>
    <p:extLst>
      <p:ext uri="{BB962C8B-B14F-4D97-AF65-F5344CB8AC3E}">
        <p14:creationId xmlns:p14="http://schemas.microsoft.com/office/powerpoint/2010/main" val="404033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In the Actos Now Study for the Prevention of Diabetes (ACT NOW), 602 patients with impaired glucose tolerance and at least one other high risk characteristic were randomized to pioglitazone (45 mg/day) or placebo.  High risk characteristics included: (i) one or more components of insulin resistance (low HDL cholesterol [&lt;40 mg/dl in females; &lt;35 mg/dl in males], fasting plasma triglyceride ≥ 150 mg/dl, sitting blood pressure &gt; 135/85 mmHg or on active therapy for hypertension, BMI ≥ 25 kg/m2 [BMI ≥ 22 kg/m2 for Asian Americans], waist circumference &gt; 102 cm in men and &gt; 88 cm in women [&gt;90 cm in Asian American men and &gt; 80 cm in Asian American women]), (ii) a family history of type 2 diabetes mellitus (≥1 first degree relatives); (iii) a history of gestational diabetes mellitus; (iv) polycystic ovarian syndrome; or (v) a minority ethnic background </a:t>
            </a:r>
            <a:r>
              <a:rPr lang="es-ES" altLang="pt-BR" smtClean="0">
                <a:ea typeface="ＭＳ Ｐゴシック" panose="020B0600070205080204" pitchFamily="34" charset="-128"/>
              </a:rPr>
              <a:t>(Mexican American, African American, Asian, Pacific </a:t>
            </a:r>
            <a:r>
              <a:rPr lang="en-US" altLang="pt-BR" smtClean="0">
                <a:ea typeface="ＭＳ Ｐゴシック" panose="020B0600070205080204" pitchFamily="34" charset="-128"/>
              </a:rPr>
              <a:t>Islander, Native American).  Participants had an abnormal oral glucose tolerance test (2 hour plasma glucose level of 140-199 mg/dl) and fasting plasma glucose level (95-125 mg/dl).</a:t>
            </a:r>
          </a:p>
          <a:p>
            <a:pPr eaLnBrk="1" hangingPunct="1"/>
            <a:endParaRPr lang="en-US" altLang="pt-BR" smtClean="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652B48-F2E3-40E3-A747-D2B763FD35A8}" type="slidenum">
              <a:rPr lang="en-US" altLang="pt-BR" sz="1200"/>
              <a:pPr eaLnBrk="1" hangingPunct="1"/>
              <a:t>18</a:t>
            </a:fld>
            <a:endParaRPr lang="en-US" altLang="pt-BR" sz="1200"/>
          </a:p>
        </p:txBody>
      </p:sp>
    </p:spTree>
    <p:extLst>
      <p:ext uri="{BB962C8B-B14F-4D97-AF65-F5344CB8AC3E}">
        <p14:creationId xmlns:p14="http://schemas.microsoft.com/office/powerpoint/2010/main" val="369246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In the Nateglinide and Valsartan in Impaired Glucose Tolerance Outcomes Research (NAVIGATOR) trial, 9,306 patients with impaired fasting glucose and cardiovascular disease or cardiovascular risk factors were randomized in a 2 x 2 factorial trial to valsartan (160mg), nateglinide (60mg TID) or placebo for an average of 6.5 years.  Treatment with nateglinide did not reduce the risk of diabetes or cardiovascular events.</a:t>
            </a:r>
          </a:p>
          <a:p>
            <a:pPr eaLnBrk="1" hangingPunct="1"/>
            <a:endParaRPr lang="en-US" altLang="pt-BR" smtClean="0">
              <a:ea typeface="ＭＳ Ｐゴシック" panose="020B0600070205080204" pitchFamily="34" charset="-128"/>
            </a:endParaRPr>
          </a:p>
          <a:p>
            <a:pPr eaLnBrk="1" hangingPunct="1"/>
            <a:endParaRPr lang="en-US" altLang="pt-BR" smtClean="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F93CF7-1961-479A-96F5-563096D4C368}" type="slidenum">
              <a:rPr lang="en-US" altLang="pt-BR" sz="1200"/>
              <a:pPr eaLnBrk="1" hangingPunct="1"/>
              <a:t>19</a:t>
            </a:fld>
            <a:endParaRPr lang="en-US" altLang="pt-BR" sz="1200"/>
          </a:p>
        </p:txBody>
      </p:sp>
    </p:spTree>
    <p:extLst>
      <p:ext uri="{BB962C8B-B14F-4D97-AF65-F5344CB8AC3E}">
        <p14:creationId xmlns:p14="http://schemas.microsoft.com/office/powerpoint/2010/main" val="423976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This meta-analysis of 22 clinical trials with 143,153 participants sought to assess the differential effect of antihypertensive agents on the risk of developing diabetes mellitus.  Patients treated with an ARB or ACE inhibitor carried the lowest risk of developing diabetes.  In contrast, patients treated with a diuretic or </a:t>
            </a:r>
            <a:r>
              <a:rPr lang="el-GR" altLang="pt-BR" smtClean="0">
                <a:ea typeface="ＭＳ Ｐゴシック" panose="020B0600070205080204" pitchFamily="34" charset="-128"/>
              </a:rPr>
              <a:t>β</a:t>
            </a:r>
            <a:r>
              <a:rPr lang="en-US" altLang="pt-BR" smtClean="0">
                <a:ea typeface="ＭＳ Ｐゴシック" panose="020B0600070205080204" pitchFamily="34" charset="-128"/>
              </a:rPr>
              <a:t>-blocker carried the highest risk of developing diabetes.</a:t>
            </a:r>
          </a:p>
          <a:p>
            <a:pPr eaLnBrk="1" hangingPunct="1"/>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43948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Patients in the DREAM trial were also randomized to receive ramipril or placebo (in addition to rosiglitazone or placebo) in a 2 X 2 factorial design.  Unlike with rosiglitazone, treatment with rampiril did not significantly reduce the risk of diabetes or death during the same duration of follow-up.</a:t>
            </a:r>
          </a:p>
          <a:p>
            <a:pPr eaLnBrk="1" hangingPunct="1"/>
            <a:endParaRPr lang="en-US" altLang="pt-BR" smtClean="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02AC35-0F1F-41A0-870B-C801942D1FF3}" type="slidenum">
              <a:rPr lang="en-US" altLang="pt-BR" sz="1200"/>
              <a:pPr eaLnBrk="1" hangingPunct="1"/>
              <a:t>21</a:t>
            </a:fld>
            <a:endParaRPr lang="en-US" altLang="pt-BR" sz="1200"/>
          </a:p>
        </p:txBody>
      </p:sp>
    </p:spTree>
    <p:extLst>
      <p:ext uri="{BB962C8B-B14F-4D97-AF65-F5344CB8AC3E}">
        <p14:creationId xmlns:p14="http://schemas.microsoft.com/office/powerpoint/2010/main" val="251541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In the Nateglinide and Valsartan in Impaired Glucose Tolerance Outcomes Research (NAVIGATOR) trial, 9,306 patients with impaired fasting glucose and cardiovascular disease or cardiovascular risk factors were randomized in a 2 x 2 factorial trial to valsartan (160mg), nateglinide (60mg TID) or placebo for an average of 6.5 years.  Unlike with nateglinide, treatment with valsartan did decrease the risk of progression to diabetes (HR=0.86, p&lt;0.001).  It did not, however, decrease the risk of cardiovascular events.</a:t>
            </a:r>
          </a:p>
          <a:p>
            <a:pPr eaLnBrk="1" hangingPunct="1"/>
            <a:endParaRPr lang="en-US" altLang="pt-BR" smtClean="0">
              <a:ea typeface="ＭＳ Ｐゴシック" panose="020B0600070205080204" pitchFamily="34" charset="-128"/>
            </a:endParaRPr>
          </a:p>
          <a:p>
            <a:pPr eaLnBrk="1" hangingPunct="1"/>
            <a:endParaRPr lang="en-US" altLang="pt-BR" smtClean="0">
              <a:ea typeface="ＭＳ Ｐゴシック" panose="020B0600070205080204"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E7FA28-E307-4316-9E81-37A63DC915DF}" type="slidenum">
              <a:rPr lang="en-US" altLang="pt-BR" sz="1200"/>
              <a:pPr eaLnBrk="1" hangingPunct="1"/>
              <a:t>22</a:t>
            </a:fld>
            <a:endParaRPr lang="en-US" altLang="pt-BR" sz="1200"/>
          </a:p>
        </p:txBody>
      </p:sp>
    </p:spTree>
    <p:extLst>
      <p:ext uri="{BB962C8B-B14F-4D97-AF65-F5344CB8AC3E}">
        <p14:creationId xmlns:p14="http://schemas.microsoft.com/office/powerpoint/2010/main" val="1193551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87EFF5-3C34-4720-B73C-7BCE026EB598}" type="slidenum">
              <a:rPr lang="en-US" altLang="pt-BR" sz="1200"/>
              <a:pPr/>
              <a:t>25</a:t>
            </a:fld>
            <a:endParaRPr lang="en-US" altLang="pt-BR" sz="1200"/>
          </a:p>
        </p:txBody>
      </p:sp>
      <p:sp>
        <p:nvSpPr>
          <p:cNvPr id="583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Metabolic syndrome is a multiplex risk factor for cardiovascular disease and type 2 diabetes mellitus.  It reflects the clustering of individual risk factors due to abdominal obesity and insulin resistance, including the interrelated metabolic risk conditions of atherogenic dyslipidemia, glucose intolerance, elevated blood pressure, a proinflammatory state, and a prothrombotic state.  Atherogenic dyslipidemia is itself an aggregate term comprised of elevated fasting and nonfasting triglycerides, elevated VLDL-C, reduced HDL-C, and an atherogenic small dense LDL-C phenotype.</a:t>
            </a:r>
          </a:p>
        </p:txBody>
      </p:sp>
    </p:spTree>
    <p:extLst>
      <p:ext uri="{BB962C8B-B14F-4D97-AF65-F5344CB8AC3E}">
        <p14:creationId xmlns:p14="http://schemas.microsoft.com/office/powerpoint/2010/main" val="156875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6E72F1-902B-4A8D-A67A-5F13688A0B1E}" type="slidenum">
              <a:rPr lang="en-US" altLang="pt-BR" sz="1200"/>
              <a:pPr/>
              <a:t>26</a:t>
            </a:fld>
            <a:endParaRPr lang="en-US" altLang="pt-BR" sz="1200"/>
          </a:p>
        </p:txBody>
      </p:sp>
      <p:sp>
        <p:nvSpPr>
          <p:cNvPr id="604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This slide lists the most recent ATP III criteria for defining metabolic syndrome.</a:t>
            </a:r>
          </a:p>
        </p:txBody>
      </p:sp>
    </p:spTree>
    <p:extLst>
      <p:ext uri="{BB962C8B-B14F-4D97-AF65-F5344CB8AC3E}">
        <p14:creationId xmlns:p14="http://schemas.microsoft.com/office/powerpoint/2010/main" val="7769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Type II diabetes mellitus increases the risk of microvascular and macrovascular complications.  Improved glycemic control can help to minimize these complications over time.</a:t>
            </a:r>
          </a:p>
          <a:p>
            <a:pPr eaLnBrk="1" hangingPunct="1"/>
            <a:endParaRPr lang="en-US" altLang="pt-BR"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D0C206-5141-42CD-B1B5-76DEEE50338D}" type="slidenum">
              <a:rPr lang="en-US" altLang="pt-BR" sz="1200"/>
              <a:pPr eaLnBrk="1" hangingPunct="1"/>
              <a:t>5</a:t>
            </a:fld>
            <a:endParaRPr lang="en-US" altLang="pt-BR" sz="1200"/>
          </a:p>
        </p:txBody>
      </p:sp>
    </p:spTree>
    <p:extLst>
      <p:ext uri="{BB962C8B-B14F-4D97-AF65-F5344CB8AC3E}">
        <p14:creationId xmlns:p14="http://schemas.microsoft.com/office/powerpoint/2010/main" val="335111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866D23-5C24-4E82-BD52-535A7E464DB0}" type="slidenum">
              <a:rPr lang="en-US" altLang="pt-BR" sz="1200"/>
              <a:pPr/>
              <a:t>27</a:t>
            </a:fld>
            <a:endParaRPr lang="en-US" altLang="pt-BR" sz="1200"/>
          </a:p>
        </p:txBody>
      </p:sp>
      <p:sp>
        <p:nvSpPr>
          <p:cNvPr id="6246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This slide shows the prevalence of metabolic syndrome by age as defined by ATP III criteria in NHANES III.  While the overall prevalence of metabolic syndrome in the U.S. is about 24%, there is marked variation depending on one’s age.  The prevalence of metabolic syndrome is &lt;10% in individuals aged 20</a:t>
            </a:r>
            <a:r>
              <a:rPr lang="en-US" altLang="pt-BR" smtClean="0">
                <a:ea typeface="ＭＳ Ｐゴシック" panose="020B0600070205080204" pitchFamily="34" charset="-128"/>
                <a:cs typeface="Times New Roman" panose="02020603050405020304" pitchFamily="18" charset="0"/>
              </a:rPr>
              <a:t>–</a:t>
            </a:r>
            <a:r>
              <a:rPr lang="en-US" altLang="pt-BR" smtClean="0">
                <a:ea typeface="ＭＳ Ｐゴシック" panose="020B0600070205080204" pitchFamily="34" charset="-128"/>
              </a:rPr>
              <a:t>29 years, 20% in individuals aged 40</a:t>
            </a:r>
            <a:r>
              <a:rPr lang="en-US" altLang="pt-BR" smtClean="0">
                <a:ea typeface="ＭＳ Ｐゴシック" panose="020B0600070205080204" pitchFamily="34" charset="-128"/>
                <a:cs typeface="Times New Roman" panose="02020603050405020304" pitchFamily="18" charset="0"/>
              </a:rPr>
              <a:t>–</a:t>
            </a:r>
            <a:r>
              <a:rPr lang="en-US" altLang="pt-BR" smtClean="0">
                <a:ea typeface="ＭＳ Ｐゴシック" panose="020B0600070205080204" pitchFamily="34" charset="-128"/>
              </a:rPr>
              <a:t>49 years, and 45% in individuals aged 60</a:t>
            </a:r>
            <a:r>
              <a:rPr lang="en-US" altLang="pt-BR" smtClean="0">
                <a:ea typeface="ＭＳ Ｐゴシック" panose="020B0600070205080204" pitchFamily="34" charset="-128"/>
                <a:cs typeface="Times New Roman" panose="02020603050405020304" pitchFamily="18" charset="0"/>
              </a:rPr>
              <a:t>–</a:t>
            </a:r>
            <a:r>
              <a:rPr lang="en-US" altLang="pt-BR" smtClean="0">
                <a:ea typeface="ＭＳ Ｐゴシック" panose="020B0600070205080204" pitchFamily="34" charset="-128"/>
              </a:rPr>
              <a:t>69 years.  </a:t>
            </a:r>
          </a:p>
        </p:txBody>
      </p:sp>
    </p:spTree>
    <p:extLst>
      <p:ext uri="{BB962C8B-B14F-4D97-AF65-F5344CB8AC3E}">
        <p14:creationId xmlns:p14="http://schemas.microsoft.com/office/powerpoint/2010/main" val="182219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In the Framingham Offspring Study, 3,323 middle-aged adults (22 to 81 years old) were followed for 8 years to assess the development of diabetes mellitus. The incidence of metabolic syndrome (as defined by ATP III criteria) in those without type II diabetes or cardiovascular disease was 16.6% in women and 26.8% in men.  Metabolic syndrome was associated with a significantly increased risk for diabetes in both men and women alike.</a:t>
            </a:r>
          </a:p>
          <a:p>
            <a:pPr eaLnBrk="1" hangingPunct="1"/>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295576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San Antonio Heart Study evaluated the incidence of diabetes mellitus in patients with and without metabolic syndrome and/or impaired fasting glucose.  A total of 2,941 non-diabetic Mexican American and non-Hispanic Caucasian individuals between the ages of 25-64 years old were enrolled.  Incident diabetes was assessed in 1,709 of 2,459 (69.5%) non-diabetic participants who were alive at follow-up.  A total of 195 subjects (11.4%) developed diabetes during 7.4 years of average follow-up.  Metabolic syndrome (according to either the ATP III definition or the International Diabetes Federation definition) predicted an increased risk of incident diabetes during follow-up beyond that predicted by impaired fasting glucose alone.</a:t>
            </a:r>
          </a:p>
          <a:p>
            <a:pPr eaLnBrk="1" hangingPunct="1"/>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29619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39A316-28DC-4117-876D-96A9A59C6197}" type="slidenum">
              <a:rPr lang="en-US" altLang="pt-BR" sz="1200"/>
              <a:pPr/>
              <a:t>30</a:t>
            </a:fld>
            <a:endParaRPr lang="en-US" altLang="pt-BR" sz="1200"/>
          </a:p>
        </p:txBody>
      </p:sp>
      <p:sp>
        <p:nvSpPr>
          <p:cNvPr id="686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Metabolic syndrome is associated with an increased prevalence of coronary heart disease.  Among individuals with metabolic syndrome and diabetes mellitus, the prevalence of coronary heart disease is even greater.</a:t>
            </a:r>
          </a:p>
        </p:txBody>
      </p:sp>
    </p:spTree>
    <p:extLst>
      <p:ext uri="{BB962C8B-B14F-4D97-AF65-F5344CB8AC3E}">
        <p14:creationId xmlns:p14="http://schemas.microsoft.com/office/powerpoint/2010/main" val="123489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16DCB4F-F01C-40B9-82E9-41D9BCD8D7C6}" type="slidenum">
              <a:rPr lang="en-US" altLang="pt-BR" sz="1200"/>
              <a:pPr algn="r"/>
              <a:t>31</a:t>
            </a:fld>
            <a:endParaRPr lang="en-US" altLang="pt-BR" sz="1200"/>
          </a:p>
        </p:txBody>
      </p:sp>
      <p:sp>
        <p:nvSpPr>
          <p:cNvPr id="706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risk of death from CV disease increases in proportion to the number of metabolic syndrome criteria met.</a:t>
            </a:r>
          </a:p>
        </p:txBody>
      </p:sp>
    </p:spTree>
    <p:extLst>
      <p:ext uri="{BB962C8B-B14F-4D97-AF65-F5344CB8AC3E}">
        <p14:creationId xmlns:p14="http://schemas.microsoft.com/office/powerpoint/2010/main" val="4172029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bwMode="auto">
          <a:xfrm>
            <a:off x="1146175" y="687388"/>
            <a:ext cx="4567238"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xfrm>
            <a:off x="684213" y="4341813"/>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pt-BR" sz="900" smtClean="0">
                <a:ea typeface="ＭＳ Ｐゴシック" panose="020B0600070205080204" pitchFamily="34" charset="-128"/>
              </a:rPr>
              <a:t>Since 1958, the non-institutionalized U.S. population has been sampled annually through interviews of 36,000 to 49,000 randomly selected households. Data from the National Health Interview Survey reveal a steady increase in both the prevalence rate and number of people with a diagnosis of diabetes mellitus.  Explanations for this include: an aging U.S. population with higher rates of diabetes at older ages; a reduction in mortality among people with diabetes; and modifications of the criteria used to diagnose diabetes.  These explanations may account for some of the increase in the prevalence rate; however, the growing number of overweight and physically inactive individuals likely plays a significant role as well. </a:t>
            </a:r>
          </a:p>
        </p:txBody>
      </p:sp>
    </p:spTree>
    <p:extLst>
      <p:ext uri="{BB962C8B-B14F-4D97-AF65-F5344CB8AC3E}">
        <p14:creationId xmlns:p14="http://schemas.microsoft.com/office/powerpoint/2010/main" val="277831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bwMode="auto">
          <a:xfrm>
            <a:off x="1147763" y="687388"/>
            <a:ext cx="4567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prevalence of diabetes mellitus varies widely by state.</a:t>
            </a:r>
          </a:p>
          <a:p>
            <a:pPr eaLnBrk="1" hangingPunct="1"/>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31747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2A2CBF7-F690-4297-AA84-57F95CEDD334}" type="slidenum">
              <a:rPr lang="en-US" altLang="pt-BR" sz="1200"/>
              <a:pPr algn="r"/>
              <a:t>35</a:t>
            </a:fld>
            <a:endParaRPr lang="en-US" altLang="pt-BR" sz="1200"/>
          </a:p>
        </p:txBody>
      </p:sp>
      <p:sp>
        <p:nvSpPr>
          <p:cNvPr id="778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Advancing age is a strong predictor of developing diabetes mellitus in men and women alike.</a:t>
            </a:r>
          </a:p>
        </p:txBody>
      </p:sp>
    </p:spTree>
    <p:extLst>
      <p:ext uri="{BB962C8B-B14F-4D97-AF65-F5344CB8AC3E}">
        <p14:creationId xmlns:p14="http://schemas.microsoft.com/office/powerpoint/2010/main" val="1700015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CC0E7CB-A582-416F-935C-A13DE52DF011}" type="slidenum">
              <a:rPr lang="en-US" altLang="pt-BR" sz="1200"/>
              <a:pPr algn="r"/>
              <a:t>36</a:t>
            </a:fld>
            <a:endParaRPr lang="en-US" altLang="pt-BR" sz="1200"/>
          </a:p>
        </p:txBody>
      </p:sp>
      <p:sp>
        <p:nvSpPr>
          <p:cNvPr id="798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Infection, inflammation, hyperglycemia, insulin resistance, dyslipidemia, and thrombosis have all been implicated in the development of atherosclerosis and subsequent adverse CV events in patients with diabetes mellitus.</a:t>
            </a:r>
          </a:p>
        </p:txBody>
      </p:sp>
    </p:spTree>
    <p:extLst>
      <p:ext uri="{BB962C8B-B14F-4D97-AF65-F5344CB8AC3E}">
        <p14:creationId xmlns:p14="http://schemas.microsoft.com/office/powerpoint/2010/main" val="34157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7EB250-5F4E-4CC7-B095-DF9CB625D402}" type="slidenum">
              <a:rPr lang="en-US" altLang="pt-BR" sz="1200"/>
              <a:pPr/>
              <a:t>37</a:t>
            </a:fld>
            <a:endParaRPr lang="en-US" altLang="pt-BR" sz="1200"/>
          </a:p>
        </p:txBody>
      </p:sp>
      <p:sp>
        <p:nvSpPr>
          <p:cNvPr id="819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East-West Study evaluated the 7-year incidence of myocardial infarction among 1,059 diabetic subjects and 1,373 non-diabetic subjects enrolled in a Finnish population-based prospective cohort study. The 7-year incidence of MI in diabetic subjects was 45.0% among those with a history of MI and 20.2% among those with no history of MI (p&lt;0.001).  The 7-year incidence of MI in non-diabetic subjects was 18.8% in those with a history of MI and 3.5% in those with no history of MI (p&lt;0.001).  The East-West Study highlights diabetes mellitus as a coronary artery disease risk equivalent.</a:t>
            </a:r>
          </a:p>
        </p:txBody>
      </p:sp>
    </p:spTree>
    <p:extLst>
      <p:ext uri="{BB962C8B-B14F-4D97-AF65-F5344CB8AC3E}">
        <p14:creationId xmlns:p14="http://schemas.microsoft.com/office/powerpoint/2010/main" val="78333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Impaired fasting glucose and impaired glucose tolerance are pre-diabetic conditions that increase the risk of developing diabetes mellitus.</a:t>
            </a:r>
          </a:p>
          <a:p>
            <a:pPr eaLnBrk="1" hangingPunct="1"/>
            <a:endParaRPr lang="en-US" altLang="pt-BR" smtClean="0">
              <a:ea typeface="ＭＳ Ｐゴシック" panose="020B0600070205080204" pitchFamily="34" charset="-128"/>
            </a:endParaRPr>
          </a:p>
          <a:p>
            <a:pPr eaLnBrk="1" hangingPunct="1"/>
            <a:endParaRPr lang="en-US" altLang="pt-BR" smtClean="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E1B2CD-3EC1-4DD7-8685-D76B4D522B4A}" type="slidenum">
              <a:rPr lang="en-US" altLang="pt-BR" sz="1200"/>
              <a:pPr eaLnBrk="1" hangingPunct="1"/>
              <a:t>7</a:t>
            </a:fld>
            <a:endParaRPr lang="en-US" altLang="pt-BR" sz="1200"/>
          </a:p>
        </p:txBody>
      </p:sp>
    </p:spTree>
    <p:extLst>
      <p:ext uri="{BB962C8B-B14F-4D97-AF65-F5344CB8AC3E}">
        <p14:creationId xmlns:p14="http://schemas.microsoft.com/office/powerpoint/2010/main" val="3865300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ea typeface="ＭＳ Ｐゴシック" panose="020B0600070205080204"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6EA9F9-B196-47A2-95F0-8E1C3624F73E}" type="slidenum">
              <a:rPr lang="en-US" altLang="pt-BR" sz="1200"/>
              <a:pPr/>
              <a:t>39</a:t>
            </a:fld>
            <a:endParaRPr lang="en-US" altLang="pt-BR" sz="1200"/>
          </a:p>
        </p:txBody>
      </p:sp>
    </p:spTree>
    <p:extLst>
      <p:ext uri="{BB962C8B-B14F-4D97-AF65-F5344CB8AC3E}">
        <p14:creationId xmlns:p14="http://schemas.microsoft.com/office/powerpoint/2010/main" val="4027480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bwMode="auto">
          <a:xfrm>
            <a:off x="1146175" y="687388"/>
            <a:ext cx="4567238"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684213" y="4341813"/>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88"/>
              </a:spcBef>
              <a:spcAft>
                <a:spcPts val="488"/>
              </a:spcAft>
            </a:pPr>
            <a:r>
              <a:rPr lang="en-US" altLang="pt-BR" smtClean="0">
                <a:ea typeface="ＭＳ Ｐゴシック" panose="020B0600070205080204" pitchFamily="34" charset="-128"/>
              </a:rPr>
              <a:t>This study evaluated the impact of metabolic syndrome on CHD, CVD, and overall mortality among US adults.  A total of 6255 subjects 30 to 75 years of age (54% female) from the 2nd National Health and Nutrition Examination Survey were followed for a mean of 13.3 years. Metabolic syndrome was defined by the ATP III criteria.  Compared to those with neither metabolic syndrome nor prior CVD, age-, gender-, and risk factor-adjusted hazard ratios (HRs) for CHD mortality were 2.02 (95% CI, 1.42 to 2.89) for those with metabolic syndrome and 4.19 (95% CI, 3.04 to 5.79) for those with pre-existing CVD.  For CVD mortality, HRs were 1.82 (95% CI, 1.40 to 2.37) and 3.14 (95% CI, 2.49 to 3.96), respectively; for overall mortality, HRs were 1.40 (95% CI, 1.19 to 1.66) and 1.87 (95% CI, 1.60 to 2.17), respectively.  </a:t>
            </a:r>
          </a:p>
          <a:p>
            <a:pPr>
              <a:spcBef>
                <a:spcPts val="488"/>
              </a:spcBef>
              <a:spcAft>
                <a:spcPts val="488"/>
              </a:spcAft>
            </a:pPr>
            <a:endParaRPr lang="en-US" altLang="pt-BR" smtClean="0">
              <a:ea typeface="ＭＳ Ｐゴシック" panose="020B0600070205080204" pitchFamily="34" charset="-128"/>
            </a:endParaRPr>
          </a:p>
          <a:p>
            <a:pPr>
              <a:spcBef>
                <a:spcPts val="488"/>
              </a:spcBef>
              <a:spcAft>
                <a:spcPts val="488"/>
              </a:spcAft>
            </a:pPr>
            <a:r>
              <a:rPr lang="en-US" altLang="pt-BR" b="1" smtClean="0">
                <a:ea typeface="ＭＳ Ｐゴシック" panose="020B0600070205080204" pitchFamily="34" charset="-128"/>
              </a:rPr>
              <a:t>Overall:</a:t>
            </a:r>
            <a:r>
              <a:rPr lang="en-US" altLang="pt-BR" smtClean="0">
                <a:ea typeface="ＭＳ Ｐゴシック" panose="020B0600070205080204" pitchFamily="34" charset="-128"/>
              </a:rPr>
              <a:t> In persons with metabolic syndrome but without diabetes, risks of CHD and CVD mortality remained elevated.  The presence of diabetes, however, predicted all mortality end points. </a:t>
            </a:r>
          </a:p>
        </p:txBody>
      </p:sp>
    </p:spTree>
    <p:extLst>
      <p:ext uri="{BB962C8B-B14F-4D97-AF65-F5344CB8AC3E}">
        <p14:creationId xmlns:p14="http://schemas.microsoft.com/office/powerpoint/2010/main" val="268339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88"/>
              </a:spcBef>
              <a:spcAft>
                <a:spcPts val="488"/>
              </a:spcAft>
            </a:pPr>
            <a:r>
              <a:rPr lang="en-US" altLang="pt-BR" smtClean="0">
                <a:ea typeface="ＭＳ Ｐゴシック" panose="020B0600070205080204" pitchFamily="34" charset="-128"/>
              </a:rPr>
              <a:t>This study sought to determine the rate of CV events in diabetic and non-diabetic subjects from the REACH Registry (an international prospective cohort of patients with established coronary artery disease, cerebrovascular disease, peripheral arterial disease, or multiple risk factors for atherothrombosis).  Among the 30,043 individuals with diabetes mellitus, the MACE (cardiovascular death, myocardial infarction, stroke, major adverse cardiovascular events) rate at 1 year was positively related to the number of atherothrombotic anatomic sites, and the rate was higher in those with (3.8%) than without (3.0%, p &lt;0.001) diabetes.  Diabetic patients with risk factors only had a lower MACE rate than nondiabetic subjects or diabetic patients with established atherothrombotic disease (2.2% vs 4.0% or 6.0%, respectively, p &lt;0.001 for the 2 comparisons). </a:t>
            </a:r>
          </a:p>
        </p:txBody>
      </p:sp>
    </p:spTree>
    <p:extLst>
      <p:ext uri="{BB962C8B-B14F-4D97-AF65-F5344CB8AC3E}">
        <p14:creationId xmlns:p14="http://schemas.microsoft.com/office/powerpoint/2010/main" val="4043276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5195A7-1137-40AF-A8BD-001B4D655CB8}" type="slidenum">
              <a:rPr lang="en-US" altLang="pt-BR" sz="1200"/>
              <a:pPr/>
              <a:t>43</a:t>
            </a:fld>
            <a:endParaRPr lang="en-US" altLang="pt-BR" sz="1200"/>
          </a:p>
        </p:txBody>
      </p:sp>
      <p:sp>
        <p:nvSpPr>
          <p:cNvPr id="921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East-West Study evaluated 1,059 diabetic subjects and 1,373 non-diabetic subjects enrolled in a Finnish population-based prospective cohort study.  The hazard ratio for CHD death in diabetic subjects with no history of a MI was similar to that of nondiabetic subjects with a history of a MI (HR=1.4, 95% CI 0.7-2.6). The East-West Study highlights diabetes mellitus as a coronary artery disease risk equivalent.</a:t>
            </a:r>
          </a:p>
        </p:txBody>
      </p:sp>
    </p:spTree>
    <p:extLst>
      <p:ext uri="{BB962C8B-B14F-4D97-AF65-F5344CB8AC3E}">
        <p14:creationId xmlns:p14="http://schemas.microsoft.com/office/powerpoint/2010/main" val="3035030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Life tables constructed from the Framingham Heart Study suggest that patients with diabetes mellitus have decreased CV disease-free life expectancy.</a:t>
            </a:r>
          </a:p>
        </p:txBody>
      </p:sp>
    </p:spTree>
    <p:extLst>
      <p:ext uri="{BB962C8B-B14F-4D97-AF65-F5344CB8AC3E}">
        <p14:creationId xmlns:p14="http://schemas.microsoft.com/office/powerpoint/2010/main" val="935535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importance of reducing diastolic BP in patients with diabetes mellitus was demonstrated in the Hypertension Optimal Treatment (HOT) trial. In the HOT trial, 18,790 patients with hypertension and a diastolic BP between 100 and 115 mm Hg were randomized to 1 of 3 target diastolic BP groups: </a:t>
            </a:r>
            <a:r>
              <a:rPr lang="en-US" altLang="pt-BR" smtClean="0">
                <a:ea typeface="ＭＳ Ｐゴシック" panose="020B0600070205080204" pitchFamily="34" charset="-128"/>
                <a:sym typeface="Symbol" panose="05050102010706020507" pitchFamily="18" charset="2"/>
              </a:rPr>
              <a:t>90 mm Hg, 85 mm Hg, or 80 mm Hg. A subgroup of 1501 patients had DM at baseline. A 5-step treatment regimen that started with felodipine was used to lower BP. At the study end, 78% of patients were still taking felodipine, usually with an angiotensin converting enzyme inhibitor (41%) or a -blocker (28%). </a:t>
            </a:r>
          </a:p>
          <a:p>
            <a:endParaRPr lang="en-US" altLang="pt-BR" smtClean="0">
              <a:ea typeface="ＭＳ Ｐゴシック" panose="020B0600070205080204" pitchFamily="34" charset="-128"/>
              <a:sym typeface="Symbol" panose="05050102010706020507" pitchFamily="18" charset="2"/>
            </a:endParaRPr>
          </a:p>
          <a:p>
            <a:r>
              <a:rPr lang="en-US" altLang="pt-BR" smtClean="0">
                <a:ea typeface="ＭＳ Ｐゴシック" panose="020B0600070205080204" pitchFamily="34" charset="-128"/>
              </a:rPr>
              <a:t>The incidence of major CV events (MI, stroke, CV mortality) did not differ significantly among the 3 target BP groups in patients who did not have diabetes. Events per 1000 patient-years were 9.9, 10.0, and 9.3 for the </a:t>
            </a:r>
            <a:r>
              <a:rPr lang="en-US" altLang="pt-BR" smtClean="0">
                <a:ea typeface="ＭＳ Ｐゴシック" panose="020B0600070205080204" pitchFamily="34" charset="-128"/>
                <a:sym typeface="Symbol" panose="05050102010706020507" pitchFamily="18" charset="2"/>
              </a:rPr>
              <a:t>90 mm Hg, 85 mm Hg, or 80 mm Hg groups, respectively</a:t>
            </a:r>
            <a:r>
              <a:rPr lang="en-US" altLang="pt-BR" smtClean="0">
                <a:ea typeface="ＭＳ Ｐゴシック" panose="020B0600070205080204" pitchFamily="34" charset="-128"/>
              </a:rPr>
              <a:t>. </a:t>
            </a:r>
            <a:r>
              <a:rPr lang="en-US" altLang="pt-BR" smtClean="0">
                <a:ea typeface="ＭＳ Ｐゴシック" panose="020B0600070205080204" pitchFamily="34" charset="-128"/>
                <a:sym typeface="Symbol" panose="05050102010706020507" pitchFamily="18" charset="2"/>
              </a:rPr>
              <a:t>In patients with diabetes mellitus, however, there was a 51% reduction in major CV events in the target group 80 mm compared with target group 90 mm (</a:t>
            </a:r>
            <a:r>
              <a:rPr lang="en-US" altLang="pt-BR" i="1" smtClean="0">
                <a:ea typeface="ＭＳ Ｐゴシック" panose="020B0600070205080204" pitchFamily="34" charset="-128"/>
                <a:sym typeface="Symbol" panose="05050102010706020507" pitchFamily="18" charset="2"/>
              </a:rPr>
              <a:t>P</a:t>
            </a:r>
            <a:r>
              <a:rPr lang="en-US" altLang="pt-BR" smtClean="0">
                <a:ea typeface="ＭＳ Ｐゴシック" panose="020B0600070205080204" pitchFamily="34" charset="-128"/>
                <a:sym typeface="Symbol" panose="05050102010706020507" pitchFamily="18" charset="2"/>
              </a:rPr>
              <a:t> for trend = .005). </a:t>
            </a:r>
            <a:r>
              <a:rPr lang="en-US" altLang="pt-BR" smtClean="0">
                <a:ea typeface="ＭＳ Ｐゴシック" panose="020B0600070205080204" pitchFamily="34" charset="-128"/>
              </a:rPr>
              <a:t>Events per 1000 patient-years were 24.4, 18.6, and 11.9 (</a:t>
            </a:r>
            <a:r>
              <a:rPr lang="en-US" altLang="pt-BR" i="1" smtClean="0">
                <a:ea typeface="ＭＳ Ｐゴシック" panose="020B0600070205080204" pitchFamily="34" charset="-128"/>
              </a:rPr>
              <a:t>P</a:t>
            </a:r>
            <a:r>
              <a:rPr lang="en-US" altLang="pt-BR" smtClean="0">
                <a:ea typeface="ＭＳ Ｐゴシック" panose="020B0600070205080204" pitchFamily="34" charset="-128"/>
              </a:rPr>
              <a:t>=0.005 for trend) for those with diabetes in the </a:t>
            </a:r>
            <a:r>
              <a:rPr lang="en-US" altLang="pt-BR" smtClean="0">
                <a:ea typeface="ＭＳ Ｐゴシック" panose="020B0600070205080204" pitchFamily="34" charset="-128"/>
                <a:sym typeface="Symbol" panose="05050102010706020507" pitchFamily="18" charset="2"/>
              </a:rPr>
              <a:t>90 mm Hg, 85 mm Hg, or 80 mm Hg groups, respectively. </a:t>
            </a:r>
          </a:p>
        </p:txBody>
      </p:sp>
    </p:spTree>
    <p:extLst>
      <p:ext uri="{BB962C8B-B14F-4D97-AF65-F5344CB8AC3E}">
        <p14:creationId xmlns:p14="http://schemas.microsoft.com/office/powerpoint/2010/main" val="948984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In the United Kingdom Prospective Diabetes Study (UKPDS), tight blood pressure control was associated with greater CV risk reduction compared to tight glycemic control.</a:t>
            </a:r>
          </a:p>
        </p:txBody>
      </p:sp>
    </p:spTree>
    <p:extLst>
      <p:ext uri="{BB962C8B-B14F-4D97-AF65-F5344CB8AC3E}">
        <p14:creationId xmlns:p14="http://schemas.microsoft.com/office/powerpoint/2010/main" val="3388231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In this substudy of the original INVEST study, 6400 patients with diabetes and CAD were randomized to two blood-pressure lowering strategies including long acting verapamil or atenolol.  Additional BP lowering could be achieved through the addition of trandolopril and HCTZ.  The target was a blood pressure of less than 130/85 mm Hg. </a:t>
            </a:r>
          </a:p>
          <a:p>
            <a:endParaRPr lang="en-US" altLang="pt-BR" smtClean="0">
              <a:ea typeface="ＭＳ Ｐゴシック" panose="020B0600070205080204" pitchFamily="34" charset="-128"/>
            </a:endParaRPr>
          </a:p>
          <a:p>
            <a:r>
              <a:rPr lang="en-US" altLang="pt-BR" smtClean="0">
                <a:ea typeface="ＭＳ Ｐゴシック" panose="020B0600070205080204" pitchFamily="34" charset="-128"/>
              </a:rPr>
              <a:t>In the current analysis, patients were categorized according to the degree of blood-pressure control actually achieved. Patients with a systolic blood pressure of 140 mm Hg or higher were classified as "not controlled." Those with a systolic blood pressure below 130 mm Hg were classified as "tight control" and those with a systolic blood pressure between 130 and 140 mm Hg were classified as "usual control.“</a:t>
            </a:r>
          </a:p>
          <a:p>
            <a:endParaRPr lang="en-US" altLang="pt-BR" smtClean="0">
              <a:ea typeface="ＭＳ Ｐゴシック" panose="020B0600070205080204" pitchFamily="34" charset="-128"/>
            </a:endParaRPr>
          </a:p>
          <a:p>
            <a:r>
              <a:rPr lang="en-US" altLang="pt-BR" smtClean="0">
                <a:ea typeface="ＭＳ Ｐゴシック" panose="020B0600070205080204" pitchFamily="34" charset="-128"/>
              </a:rPr>
              <a:t>During the follow-up period, patients in the uncontrolled group had nearly a 50% higher combined risk of death, MI, or stroke when compared with the usual-control group. Those in the tight-control group had a similar risk to those in the usual-control group in terms of the combined end point; however, further analysis showed an increase in the risk of all-cause death in the tight-control group when compared with the usual-control group. This increase became apparent about 30 months into the study and persisted for an additional five years of follow-up.</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1267834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pt-BR" smtClean="0">
                <a:ea typeface="ＭＳ Ｐゴシック" panose="020B0600070205080204" pitchFamily="34" charset="-128"/>
              </a:rPr>
              <a:t>In the ACCORD BP trial, 4,733 diabetic patients were randomized, in a non-blinded fashion, to an intensive BP-lowering regimen with a target systolic BP goal of &lt;120 mm Hg—with patients on average taking three and a half antihypertensives—or standard BP lowering, where the goal was &lt;140 mm Hg. The primary composite outcome was nonfatal MI, nonfatal stroke, or death from cardiovascular causes, and the mean follow-up was 4.7 years.</a:t>
            </a:r>
          </a:p>
          <a:p>
            <a:pPr>
              <a:lnSpc>
                <a:spcPct val="90000"/>
              </a:lnSpc>
            </a:pPr>
            <a:endParaRPr lang="en-US" altLang="pt-BR" smtClean="0">
              <a:ea typeface="ＭＳ Ｐゴシック" panose="020B0600070205080204" pitchFamily="34" charset="-128"/>
            </a:endParaRPr>
          </a:p>
          <a:p>
            <a:pPr>
              <a:lnSpc>
                <a:spcPct val="90000"/>
              </a:lnSpc>
            </a:pPr>
            <a:r>
              <a:rPr lang="en-US" altLang="pt-BR" smtClean="0">
                <a:ea typeface="ＭＳ Ｐゴシック" panose="020B0600070205080204" pitchFamily="34" charset="-128"/>
              </a:rPr>
              <a:t>After one year, the mean systolic pressure was 119.3 mm Hg in the intensive-BP-lowering group and 133.5 mm Hg in the standard group.  There was no significant difference in the primary end point between the groups. There was also no difference between the groups in terms of pre-specified secondary end points (except stroke), including the primary outcome plus revascularization or nonfatal heart failure; major coronary disease events; and fatal or nonfatal heart failure.</a:t>
            </a:r>
          </a:p>
          <a:p>
            <a:pPr>
              <a:lnSpc>
                <a:spcPct val="90000"/>
              </a:lnSpc>
            </a:pPr>
            <a:endParaRPr lang="en-US" altLang="pt-BR" smtClean="0">
              <a:ea typeface="ＭＳ Ｐゴシック" panose="020B0600070205080204" pitchFamily="34" charset="-128"/>
            </a:endParaRPr>
          </a:p>
          <a:p>
            <a:pPr>
              <a:lnSpc>
                <a:spcPct val="90000"/>
              </a:lnSpc>
            </a:pPr>
            <a:r>
              <a:rPr lang="en-US" altLang="pt-BR" smtClean="0">
                <a:ea typeface="ＭＳ Ｐゴシック" panose="020B0600070205080204" pitchFamily="34" charset="-128"/>
              </a:rPr>
              <a:t>There was a significant difference in stroke (41% relative risk reduction) between the intensive and standard BP-lowering arms.</a:t>
            </a:r>
          </a:p>
          <a:p>
            <a:pPr>
              <a:lnSpc>
                <a:spcPct val="90000"/>
              </a:lnSpc>
            </a:pPr>
            <a:endParaRPr lang="en-US" altLang="pt-BR" smtClean="0">
              <a:ea typeface="ＭＳ Ｐゴシック" panose="020B0600070205080204" pitchFamily="34" charset="-128"/>
            </a:endParaRPr>
          </a:p>
          <a:p>
            <a:pPr>
              <a:lnSpc>
                <a:spcPct val="90000"/>
              </a:lnSpc>
            </a:pPr>
            <a:r>
              <a:rPr lang="en-US" altLang="pt-BR" smtClean="0">
                <a:ea typeface="ＭＳ Ｐゴシック" panose="020B0600070205080204" pitchFamily="34" charset="-128"/>
              </a:rPr>
              <a:t>Those assigned to the intensive-therapy group were more likely to suffer adverse events due to antihypertensive therapy—3.3% compared with 1.3% in the standard-therapy group (p&lt;0.001).</a:t>
            </a:r>
          </a:p>
          <a:p>
            <a:pPr>
              <a:lnSpc>
                <a:spcPct val="90000"/>
              </a:lnSpc>
            </a:pPr>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4047810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bwMode="auto">
          <a:xfrm>
            <a:off x="1147763" y="687388"/>
            <a:ext cx="4567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Use of an ACE inhibitor in diabetes mellitus results in reduced CV risk.</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65305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It is estimated that more than 80 million people in the United States have diabetes or prediabetes.</a:t>
            </a:r>
          </a:p>
          <a:p>
            <a:pPr eaLnBrk="1" hangingPunct="1"/>
            <a:endParaRPr lang="en-US" altLang="pt-BR"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54A6D40-4565-4E3F-83BB-3C648717BFFF}" type="slidenum">
              <a:rPr lang="en-US" altLang="pt-BR" sz="1200"/>
              <a:pPr eaLnBrk="1" hangingPunct="1"/>
              <a:t>8</a:t>
            </a:fld>
            <a:endParaRPr lang="en-US" altLang="pt-BR" sz="1200"/>
          </a:p>
        </p:txBody>
      </p:sp>
    </p:spTree>
    <p:extLst>
      <p:ext uri="{BB962C8B-B14F-4D97-AF65-F5344CB8AC3E}">
        <p14:creationId xmlns:p14="http://schemas.microsoft.com/office/powerpoint/2010/main" val="140384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Rot="1" noChangeArrowheads="1" noTextEdit="1"/>
          </p:cNvSpPr>
          <p:nvPr>
            <p:ph type="sldImg"/>
          </p:nvPr>
        </p:nvSpPr>
        <p:spPr bwMode="auto">
          <a:xfrm>
            <a:off x="1146175" y="687388"/>
            <a:ext cx="4567238"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pt-BR" smtClean="0">
                <a:ea typeface="ＭＳ Ｐゴシック" panose="020B0600070205080204" pitchFamily="34" charset="-128"/>
              </a:rPr>
              <a:t>This post-hoc analysis of the Heart Protection Study sought to evaluate the relative effect of simvastatin on the incidence of a first major vascular event based on baseline LDL-C level and diabetic status.  There was greater CV risk reduction among diabetic patients with a pretreatment LDL-C level &lt;116 mg/dL (as compared to </a:t>
            </a:r>
            <a:r>
              <a:rPr lang="en-GB" altLang="pt-BR" u="sng" smtClean="0">
                <a:ea typeface="ＭＳ Ｐゴシック" panose="020B0600070205080204" pitchFamily="34" charset="-128"/>
              </a:rPr>
              <a:t>&gt;</a:t>
            </a:r>
            <a:r>
              <a:rPr lang="en-GB" altLang="pt-BR" smtClean="0">
                <a:ea typeface="ＭＳ Ｐゴシック" panose="020B0600070205080204" pitchFamily="34" charset="-128"/>
              </a:rPr>
              <a:t>116 mg/dL).  In a separate substudy of diabetics, lowering the LDL-C level from &lt;116 mg/dL to &lt;77 mg/dL reduced the risk of macrovascular disease risk by about one fourth.</a:t>
            </a:r>
            <a:endParaRPr lang="en-US" altLang="pt-BR" smtClean="0">
              <a:ea typeface="ＭＳ Ｐゴシック" panose="020B0600070205080204" pitchFamily="34" charset="-128"/>
            </a:endParaRPr>
          </a:p>
          <a:p>
            <a:endParaRPr lang="en-US" altLang="pt-BR" sz="1000" smtClean="0">
              <a:ea typeface="ＭＳ Ｐゴシック" panose="020B0600070205080204" pitchFamily="34" charset="-128"/>
            </a:endParaRPr>
          </a:p>
        </p:txBody>
      </p:sp>
    </p:spTree>
    <p:extLst>
      <p:ext uri="{BB962C8B-B14F-4D97-AF65-F5344CB8AC3E}">
        <p14:creationId xmlns:p14="http://schemas.microsoft.com/office/powerpoint/2010/main" val="1120531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Rot="1" noChangeArrowheads="1" noTextEdit="1"/>
          </p:cNvSpPr>
          <p:nvPr>
            <p:ph type="sldImg"/>
          </p:nvPr>
        </p:nvSpPr>
        <p:spPr bwMode="auto">
          <a:xfrm>
            <a:off x="1146175" y="687388"/>
            <a:ext cx="4567238"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sz="1000" smtClean="0">
                <a:ea typeface="ＭＳ Ｐゴシック" panose="020B0600070205080204" pitchFamily="34" charset="-128"/>
              </a:rPr>
              <a:t>The Collaborative Atorvastatin Diabetes Study (CARDS) was designed to evaluate the efficacy of atorvastatin (10 mg/day) in patients with type 2 diabetes mellitus and unremarkable cholesterol levels. The study included 2,838 patients with mean LDL cholesterol levels of 118 mg/dL in the placebo recipients and 119 mg/dL in those assigned to atorvastatin.  After a median follow-up of approximately 4 years, atorvastatin was associated with a 37% relative reduction (p =0.001) in the risk of major coronary events.</a:t>
            </a:r>
          </a:p>
        </p:txBody>
      </p:sp>
    </p:spTree>
    <p:extLst>
      <p:ext uri="{BB962C8B-B14F-4D97-AF65-F5344CB8AC3E}">
        <p14:creationId xmlns:p14="http://schemas.microsoft.com/office/powerpoint/2010/main" val="1538617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In this meta-analysis of 18,686 diabetic patients, treatment with an HMG-CoA reductase inhibitor resulted in reduced cardiovascular risk.</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296018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D53713E-E463-48C3-A85B-A9E649DF3543}" type="slidenum">
              <a:rPr lang="en-US" altLang="pt-BR" sz="1200"/>
              <a:pPr algn="r"/>
              <a:t>56</a:t>
            </a:fld>
            <a:endParaRPr lang="en-US" altLang="pt-BR" sz="1200"/>
          </a:p>
        </p:txBody>
      </p:sp>
      <p:sp>
        <p:nvSpPr>
          <p:cNvPr id="1157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Fenofibrate Intervention and Event Lowering in Diabetes (FIELD) study sought to assess the effect of fibrate therapy on cardiovascular disease events in patients with type 2 diabetes mellitus.  A total of 9795 individuals (not on statin therapy at study entry) with diabetes were randomized to fenofibrate (200 mg daily) or placebo for 5 years.  The primary outcome was a composite of coronary events, including coronary heart disease death or non-fatal myocardial infarction.</a:t>
            </a:r>
          </a:p>
          <a:p>
            <a:pPr eaLnBrk="1" hangingPunct="1"/>
            <a:endParaRPr lang="en-US" altLang="pt-BR" smtClean="0">
              <a:ea typeface="ＭＳ Ｐゴシック" panose="020B0600070205080204" pitchFamily="34" charset="-128"/>
            </a:endParaRPr>
          </a:p>
          <a:p>
            <a:pPr eaLnBrk="1" hangingPunct="1"/>
            <a:r>
              <a:rPr lang="en-US" altLang="pt-BR" smtClean="0">
                <a:ea typeface="ＭＳ Ｐゴシック" panose="020B0600070205080204" pitchFamily="34" charset="-128"/>
              </a:rPr>
              <a:t>There was no statistically significant reduction in the primary end point with fibrate therapy (5.2% vs. 5.9%, hazard ratio [HR] 0.89, 95% CI 0.75-1.05; p=0.16).  Treatment with fenofibrate, however, was associated with less albuminuria progression (p=0.002) and less retinopathy needing laser treatment (5.2% vs 3.6%, p=0.0003). </a:t>
            </a:r>
          </a:p>
          <a:p>
            <a:pPr eaLnBrk="1" hangingPunct="1"/>
            <a:endParaRPr lang="en-US" altLang="pt-BR" smtClean="0">
              <a:ea typeface="ＭＳ Ｐゴシック" panose="020B0600070205080204" pitchFamily="34" charset="-128"/>
            </a:endParaRPr>
          </a:p>
          <a:p>
            <a:pPr eaLnBrk="1" hangingPunct="1"/>
            <a:r>
              <a:rPr lang="en-US" altLang="pt-BR" smtClean="0">
                <a:ea typeface="ＭＳ Ｐゴシック" panose="020B0600070205080204" pitchFamily="34" charset="-128"/>
              </a:rPr>
              <a:t>Some of the disappointing results of the FIELD trial may have been due to a higher than expected use of statins in the placebo group.</a:t>
            </a:r>
          </a:p>
        </p:txBody>
      </p:sp>
    </p:spTree>
    <p:extLst>
      <p:ext uri="{BB962C8B-B14F-4D97-AF65-F5344CB8AC3E}">
        <p14:creationId xmlns:p14="http://schemas.microsoft.com/office/powerpoint/2010/main" val="2432846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Action to Control Cardiovascular Risk in Diabetes (ACCORD) Lipid trial sought to assess the effect of fibrate therapy on CV events in patients with type 2 diabetes mellitus already receiving statin therapy.  A total of 5,518 diabetic patients were randomized to fenofibrate (160 mg daily) or placebo for 4.7 years.  The primary outcome was a composite of coronary events, including CV death, nonfatal stroke, or nonfatal MI.  Treatment with fenofibrate was associated with a non-significant 8% relative risk reduction in the primary end point (p=0.32).  </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4004180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Insulin Resistance Atherosclerosis Study (IRAS) was a prospective observational study of 1,467 patients with variable degrees of glucose tolerance.  Regular exercise was noted to improve insulin sensitivity and lower fasting insulin levels.</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1814734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In this small randomized study of 251 diabetic patients, individuals were randomized to aerobic exercise training, resistance exercise training, or a combination of the two for 22 weeks.  Both aerobic and resistance exercise training improved glycemic control, with greatest improvement seen in a combination of the two.</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1815082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E1BB053-21F3-4746-AC25-55A17618152A}" type="slidenum">
              <a:rPr lang="en-US" altLang="pt-BR" sz="1200"/>
              <a:pPr algn="r"/>
              <a:t>60</a:t>
            </a:fld>
            <a:endParaRPr lang="en-US" altLang="pt-BR" sz="1200"/>
          </a:p>
        </p:txBody>
      </p:sp>
      <p:sp>
        <p:nvSpPr>
          <p:cNvPr id="123907" name="Rectangle 2"/>
          <p:cNvSpPr>
            <a:spLocks noRot="1" noChangeArrowheads="1" noTextEdit="1"/>
          </p:cNvSpPr>
          <p:nvPr>
            <p:ph type="sldImg"/>
          </p:nvPr>
        </p:nvSpPr>
        <p:spPr bwMode="auto">
          <a:xfrm>
            <a:off x="1131888" y="676275"/>
            <a:ext cx="4592637"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893763" y="4346575"/>
            <a:ext cx="5072062"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50" tIns="45274" rIns="90550" bIns="45274" numCol="1" anchor="t" anchorCtr="0" compatLnSpc="1">
            <a:prstTxWarp prst="textNoShape">
              <a:avLst/>
            </a:prstTxWarp>
          </a:bodyPr>
          <a:lstStyle/>
          <a:p>
            <a:pPr eaLnBrk="1" hangingPunct="1"/>
            <a:r>
              <a:rPr lang="en-US" altLang="pt-BR" smtClean="0">
                <a:ea typeface="ＭＳ Ｐゴシック" panose="020B0600070205080204" pitchFamily="34" charset="-128"/>
              </a:rPr>
              <a:t>The STENO-2 Study randomized 160 patients (mean age of 55 years) with type 2 diabetes and microalbuminuria to targeted intensive multifactorial intervention or conventional treatment of cardiovascular risk factors for 8 years.  The targeted intervention involved pharmacologic therapy and behavior modification targeting dyslipidemia, hyperglycemia, hypertension, microalbuminuria, and secondary prevention of cardiovascular disease with aspirin.  The primary end point was a composite of nonfatal MI, cardiovascular death, revascularization, nonfatal stroke, and amputation. The hazard ratio for the primary end point in the intensive group was 0.47 (95% CI, 0.22 to 0.74; P=0.01).</a:t>
            </a:r>
          </a:p>
          <a:p>
            <a:pPr eaLnBrk="1" hangingPunct="1"/>
            <a:endParaRPr lang="en-US" altLang="pt-BR" sz="800" smtClean="0">
              <a:ea typeface="ＭＳ Ｐゴシック" panose="020B0600070205080204" pitchFamily="34" charset="-128"/>
            </a:endParaRPr>
          </a:p>
        </p:txBody>
      </p:sp>
    </p:spTree>
    <p:extLst>
      <p:ext uri="{BB962C8B-B14F-4D97-AF65-F5344CB8AC3E}">
        <p14:creationId xmlns:p14="http://schemas.microsoft.com/office/powerpoint/2010/main" val="753054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There is an increase in the risk of both macrovascular and microvascular complications as hemoglobin A1C levels rise.  </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674236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European Prospective Investigation into Cancer in Norfolk (EPIC-Norfolk) study prospectively evaluated 25,623 individuals between 40 and 79 years old living in Norfolk, United Kingdom.  A total of 10,232 patients who had available hemoglobin A1C measurements were followed for an average of 6 years.  There was a noted increase in the risk of CV disease with increasing levels of hemoglobin A1C.  </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386045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This meta-analysis of 18 clinical trials sought to evaluate the risk of cardiovascular disease among patients with impaired fasting glucose and/or impaired glucose tolerance.  Patients with both types of pre-diabetic conditions were noted to be at increased risk of cardiovascular disease.  The RR of CV disease for impaired fasting glucose was 1.20 (95% CI, 1.12-1.28) when using a fasting glucose level of 110-125 mg/dl and 1.18 (95% CI, 1.09-1.28) when using a fasting glucose level of 100-125 mg/dl.  The RR of CV disease for impaired glucose tolerance was 1.20 (95% CI, 1.07-1.34).</a:t>
            </a:r>
          </a:p>
          <a:p>
            <a:pPr eaLnBrk="1" hangingPunct="1"/>
            <a:endParaRPr lang="en-US" altLang="pt-BR"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21E8088-C04B-4E85-A9EA-C453908356D8}" type="slidenum">
              <a:rPr lang="en-US" altLang="pt-BR" sz="1200"/>
              <a:pPr eaLnBrk="1" hangingPunct="1"/>
              <a:t>10</a:t>
            </a:fld>
            <a:endParaRPr lang="en-US" altLang="pt-BR" sz="1200"/>
          </a:p>
        </p:txBody>
      </p:sp>
    </p:spTree>
    <p:extLst>
      <p:ext uri="{BB962C8B-B14F-4D97-AF65-F5344CB8AC3E}">
        <p14:creationId xmlns:p14="http://schemas.microsoft.com/office/powerpoint/2010/main" val="1018407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In the United Kingdom Prospective Diabetes Study (UKPDS), 4,075 patients with diabetes mellitus were randomized to diet alone, insulin, a sulfonylurea, or metformin for 9 years.  Only about 50% of patients were able to maintain a hemoglobin A1C level &lt;7% with monotherapy at 3 years, with this number dropping to &lt;25% by 9 years.  Most diabetics need multiple agents to achieve adequate long-term glycemic control.</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3330778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Diabetes Control and Complications Trial (DCCT) demonstrated that intensive glycemic control in type 1 diabetics leads to reduced microvascular complications.</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4092250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DCCT and Epidemiology of Diabetes Interventions and Complications (EDIC) studies demonstrated that intensive glycemic control in diabetics improves long-term cardiovascular risk.</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3312083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AC36E4C3-CD95-4E0D-9832-63A912CB8295}" type="slidenum">
              <a:rPr lang="en-US" altLang="pt-BR" sz="1200"/>
              <a:pPr algn="r"/>
              <a:t>67</a:t>
            </a:fld>
            <a:endParaRPr lang="en-US" altLang="pt-BR" sz="1200"/>
          </a:p>
        </p:txBody>
      </p:sp>
      <p:sp>
        <p:nvSpPr>
          <p:cNvPr id="1372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UK Prospective Diabetes Study (UKPDS) Group randomized 3,867 newly diagnosed patients with type 2 diabetes to intensive treatment with a sulphonylurea or insulin vs. conventional treatment with dietary modification.  Over 10 years of follow-up, the hemoglobin A1c was 7.0% (6.2-8.2%) in the intensive group compared with 7.9% (6.9-8.8%) in the conventional group.  In the intensive treatment group, the relative risk was 6% lower (non-significant) for all-cause mortality (p=0.44), 12% lower for any diabetes-related endpoint (p=0.029), and 25% lower for microvascular endpoints (p=0.0099).</a:t>
            </a:r>
            <a:endParaRPr lang="en-US" altLang="pt-BR" sz="800" smtClean="0">
              <a:ea typeface="ＭＳ Ｐゴシック" panose="020B0600070205080204" pitchFamily="34" charset="-128"/>
            </a:endParaRPr>
          </a:p>
        </p:txBody>
      </p:sp>
    </p:spTree>
    <p:extLst>
      <p:ext uri="{BB962C8B-B14F-4D97-AF65-F5344CB8AC3E}">
        <p14:creationId xmlns:p14="http://schemas.microsoft.com/office/powerpoint/2010/main" val="668846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In a 10-year follow-up of the United Kingdom Prospective Diabetes Study (UKPDS), long-term risk of a myocardial infarction was reduced with intensive glycemic control in diabetic patients. </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3503086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Action to Control Cardiovascular Risk in Diabetes (ACCORD) trial sought to evaluate whether intensive glucose lowering with a target HbA1C &lt;6.0% would reduce the rate of cardiovascular events as compared to standard glucose lowering with a target HbA1C of 7.0-7.9% in 10,251 diabetic patients.  The trial was stopped early after a mean of 3.5 years due to increased mortality in the intensive glucose lowering group (p=0.04).  Cardiovascular event rates were similar in the intensive glucose lowering and standard therapy groups (p=0.16).</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7944364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Action in Diabetes and Vascular Disease (ADVANCE) trial randomized 11,140 diabetic patients to intensive glucose lowering (mean HbA1C of 6.5%) or standard glucose lowering (mean HbA1C or 7.3%) for a median of 5 years.  The risk of microvascular or macrovascular events was reduced in the intensive glucose lowering group (p=0.01), mainly as a result of a 21% relative risk reduction in nephropathy.  All-cause mortality was similar in the intensive glucose lowering and standard therapy groups (p=0.28).</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2574316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ea typeface="ＭＳ Ｐゴシック" panose="020B0600070205080204" pitchFamily="34" charset="-128"/>
              </a:rPr>
              <a:t>The Veterans Affairs Diabetes Trial (VADT) randomized 1,791 diabetic patients to intensive glucose lowering (mean HbA1C of 6.9%) or standard glucose lowering (mean HbA1C of 8.4%) for 7.5 years.  Cardiovascular events and all-cause mortality were not significantly different in the intensive glucose lowering group as compared to the standard therapy group (p=0.14 and p=0.62, respectively).</a:t>
            </a:r>
          </a:p>
          <a:p>
            <a:endParaRPr lang="en-US" altLang="pt-BR" smtClean="0">
              <a:ea typeface="ＭＳ Ｐゴシック" panose="020B0600070205080204" pitchFamily="34" charset="-128"/>
            </a:endParaRPr>
          </a:p>
        </p:txBody>
      </p:sp>
    </p:spTree>
    <p:extLst>
      <p:ext uri="{BB962C8B-B14F-4D97-AF65-F5344CB8AC3E}">
        <p14:creationId xmlns:p14="http://schemas.microsoft.com/office/powerpoint/2010/main" val="4112122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ea typeface="ＭＳ Ｐゴシック" panose="020B0600070205080204" pitchFamily="34" charset="-128"/>
            </a:endParaRP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D18505-43E6-4529-9DD0-0BA8E3230251}" type="slidenum">
              <a:rPr lang="en-US" altLang="pt-BR" sz="1200"/>
              <a:pPr eaLnBrk="1" hangingPunct="1"/>
              <a:t>113</a:t>
            </a:fld>
            <a:endParaRPr lang="en-US" altLang="pt-BR" sz="1200"/>
          </a:p>
        </p:txBody>
      </p:sp>
    </p:spTree>
    <p:extLst>
      <p:ext uri="{BB962C8B-B14F-4D97-AF65-F5344CB8AC3E}">
        <p14:creationId xmlns:p14="http://schemas.microsoft.com/office/powerpoint/2010/main" val="190272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Finnish Diabetes Prevention Study sought to assess whether lifestyle modification could reduce the onset of diabetes mellitus in overweight and obese patients with impaired fasting glucose.  A total of 522 patients were randomized to a program targeted at weight loss, reduced calorie intake, reduced saturated fat, and increased physical activity (30 minutes/day) vs. control for 3 years.  The intervention arm significantly reduced the incidence of new onset diabetes mellitus (11% vs 23%).</a:t>
            </a:r>
          </a:p>
          <a:p>
            <a:pPr eaLnBrk="1" hangingPunct="1"/>
            <a:endParaRPr lang="en-US" altLang="pt-BR"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5F83BA-A6FC-4D3B-AF42-19FDD8D30E27}" type="slidenum">
              <a:rPr lang="en-US" altLang="pt-BR" sz="1200"/>
              <a:pPr eaLnBrk="1" hangingPunct="1"/>
              <a:t>11</a:t>
            </a:fld>
            <a:endParaRPr lang="en-US" altLang="pt-BR" sz="1200"/>
          </a:p>
        </p:txBody>
      </p:sp>
    </p:spTree>
    <p:extLst>
      <p:ext uri="{BB962C8B-B14F-4D97-AF65-F5344CB8AC3E}">
        <p14:creationId xmlns:p14="http://schemas.microsoft.com/office/powerpoint/2010/main" val="383822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Diabetes Prevention Program randomized 3,234 patients with elevated fasting and post-load glucose levels to lifestyle modification, metformin (850 mg twice daily), or placebo for 3 years.  Patients randomized to weight loss and physical activity (averaged to 22 minutes/day) had the lowest incidence of new onset diabetes mellitus and highlight the importance of structured lifestyle modification in at-risk individuals.</a:t>
            </a:r>
          </a:p>
          <a:p>
            <a:pPr eaLnBrk="1" hangingPunct="1"/>
            <a:endParaRPr lang="en-US" altLang="pt-BR" smtClean="0">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C7FD34-6476-4268-ABF5-D8C310A1EC1C}" type="slidenum">
              <a:rPr lang="en-US" altLang="pt-BR" sz="1200"/>
              <a:pPr eaLnBrk="1" hangingPunct="1"/>
              <a:t>12</a:t>
            </a:fld>
            <a:endParaRPr lang="en-US" altLang="pt-BR" sz="1200"/>
          </a:p>
        </p:txBody>
      </p:sp>
    </p:spTree>
    <p:extLst>
      <p:ext uri="{BB962C8B-B14F-4D97-AF65-F5344CB8AC3E}">
        <p14:creationId xmlns:p14="http://schemas.microsoft.com/office/powerpoint/2010/main" val="14348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A total of 458 Japanese men with impaired glucose tolerance were randomized to standard lifestyle intervention (control group) or intensive lifestyle intervention (intervention group) in a 4:1 ratio (356 in control group, 102 in intervention group).  Subjects in the control group were advised to maintain a body mass index &lt;24 kg/m2, while subjects in the intervention group were advised to maintain a body mass index &lt;22 kg/m2 through changes in diet and exercise.  Subjects in the intervention group received detailed lifestyle recommendations every 3-4 months.  The cumulative incidence of diabetes mellitus during 4 years of follow-up was 9.3% in the control group and 3.0% in the intervention group (relative risk reduction 67.4%, p&lt;0.001).</a:t>
            </a:r>
          </a:p>
          <a:p>
            <a:pPr eaLnBrk="1" hangingPunct="1"/>
            <a:endParaRPr lang="en-US" altLang="pt-BR" smtClean="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5D5A21-51E4-44D0-8484-D26DE1A6361E}" type="slidenum">
              <a:rPr lang="en-US" altLang="pt-BR" sz="1200"/>
              <a:pPr eaLnBrk="1" hangingPunct="1"/>
              <a:t>13</a:t>
            </a:fld>
            <a:endParaRPr lang="en-US" altLang="pt-BR" sz="1200"/>
          </a:p>
        </p:txBody>
      </p:sp>
    </p:spTree>
    <p:extLst>
      <p:ext uri="{BB962C8B-B14F-4D97-AF65-F5344CB8AC3E}">
        <p14:creationId xmlns:p14="http://schemas.microsoft.com/office/powerpoint/2010/main" val="417853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pt-BR" smtClean="0">
                <a:ea typeface="ＭＳ Ｐゴシック" panose="020B0600070205080204" pitchFamily="34" charset="-128"/>
              </a:rPr>
              <a:t>The Indian Diabetes Prevention Programme sought to evaluate whether the development of diabetes mellitus in Asian Indians could be influenced by lifestyle modification and/or metformin.  A total of 531 patients (421 men, 110 women) with impaired glucose tolerance (fasting plasma glucose &lt;126 mg/dl and a 2 hour glucose level after a 75 g glucose load of 140-199 mg/dl) were randomized to placebo, metformin, lifestyle modification, or lifestyle modification plus metformin for a median follow-up of 30 months.  The mean age was 46 years and the mean BMI was 26 kg/m2. </a:t>
            </a:r>
          </a:p>
          <a:p>
            <a:pPr eaLnBrk="1" hangingPunct="1"/>
            <a:endParaRPr lang="en-US" altLang="pt-BR" smtClean="0">
              <a:ea typeface="ＭＳ Ｐゴシック" panose="020B0600070205080204" pitchFamily="34" charset="-128"/>
            </a:endParaRPr>
          </a:p>
          <a:p>
            <a:pPr eaLnBrk="1" hangingPunct="1"/>
            <a:r>
              <a:rPr lang="en-US" altLang="pt-BR" smtClean="0">
                <a:ea typeface="ＭＳ Ｐゴシック" panose="020B0600070205080204" pitchFamily="34" charset="-128"/>
              </a:rPr>
              <a:t>The 3-year cumulative incidences of diabetes mellitus were 55% in the control group, 40.5% in the metformin group, 39.5% in the lifestyle plus metformin group, and 39.3% in the lifestyle modification group.  The relative risk reduction was 26.4% with metformin (95% CI 19.1-35.1, p=0.029), 28.2% with lifestyle modification plus metformin (95% CI 20.3-37.0, p=0.022), and 28.5% with lifestyle modification (95% CI 20.5-37.3, p=0.018).  The number needed to treat to prevent one case of diabetes was 6.9 for metformin, 6.5 for lifestyle modification plus metformin, and 6.4 for lifestyle modification.  </a:t>
            </a:r>
          </a:p>
          <a:p>
            <a:pPr eaLnBrk="1" hangingPunct="1"/>
            <a:endParaRPr lang="en-US" altLang="pt-BR" smtClean="0">
              <a:ea typeface="ＭＳ Ｐゴシック" panose="020B0600070205080204" pitchFamily="34" charset="-128"/>
            </a:endParaRPr>
          </a:p>
          <a:p>
            <a:pPr eaLnBrk="1" hangingPunct="1"/>
            <a:r>
              <a:rPr lang="en-US" altLang="pt-BR" b="1" smtClean="0">
                <a:ea typeface="ＭＳ Ｐゴシック" panose="020B0600070205080204" pitchFamily="34" charset="-128"/>
              </a:rPr>
              <a:t>Overall:</a:t>
            </a:r>
            <a:r>
              <a:rPr lang="en-US" altLang="pt-BR" smtClean="0">
                <a:ea typeface="ＭＳ Ｐゴシック" panose="020B0600070205080204" pitchFamily="34" charset="-128"/>
              </a:rPr>
              <a:t> While lifestyle modification and metformin reduce the incidence of diabetes mellitus, there is no additional benefit from their combination.</a:t>
            </a:r>
          </a:p>
          <a:p>
            <a:pPr eaLnBrk="1" hangingPunct="1"/>
            <a:endParaRPr lang="en-US" altLang="pt-BR" smtClean="0">
              <a:ea typeface="ＭＳ Ｐゴシック" panose="020B0600070205080204" pitchFamily="34" charset="-128"/>
            </a:endParaRPr>
          </a:p>
          <a:p>
            <a:pPr eaLnBrk="1" hangingPunct="1"/>
            <a:endParaRPr lang="en-US" altLang="pt-BR" smtClean="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FF3528-0CE9-465A-9497-028AF234B986}" type="slidenum">
              <a:rPr lang="en-US" altLang="pt-BR" sz="1200"/>
              <a:pPr eaLnBrk="1" hangingPunct="1"/>
              <a:t>14</a:t>
            </a:fld>
            <a:endParaRPr lang="en-US" altLang="pt-BR" sz="1200"/>
          </a:p>
        </p:txBody>
      </p:sp>
    </p:spTree>
    <p:extLst>
      <p:ext uri="{BB962C8B-B14F-4D97-AF65-F5344CB8AC3E}">
        <p14:creationId xmlns:p14="http://schemas.microsoft.com/office/powerpoint/2010/main" val="344136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EC9D86-F865-40FD-8846-61409C94D744}" type="slidenum">
              <a:rPr lang="en-US" altLang="pt-BR"/>
              <a:pPr/>
              <a:t>‹#›</a:t>
            </a:fld>
            <a:endParaRPr lang="en-US" altLang="pt-BR"/>
          </a:p>
        </p:txBody>
      </p:sp>
    </p:spTree>
    <p:extLst>
      <p:ext uri="{BB962C8B-B14F-4D97-AF65-F5344CB8AC3E}">
        <p14:creationId xmlns:p14="http://schemas.microsoft.com/office/powerpoint/2010/main" val="1692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B7B118-5A15-4819-B823-EF23A654DEF0}" type="slidenum">
              <a:rPr lang="en-US" altLang="pt-BR"/>
              <a:pPr/>
              <a:t>‹#›</a:t>
            </a:fld>
            <a:endParaRPr lang="en-US" altLang="pt-BR"/>
          </a:p>
        </p:txBody>
      </p:sp>
    </p:spTree>
    <p:extLst>
      <p:ext uri="{BB962C8B-B14F-4D97-AF65-F5344CB8AC3E}">
        <p14:creationId xmlns:p14="http://schemas.microsoft.com/office/powerpoint/2010/main" val="146580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298E0C-4AE4-4A62-BBEB-D580D692B917}" type="slidenum">
              <a:rPr lang="en-US" altLang="pt-BR"/>
              <a:pPr/>
              <a:t>‹#›</a:t>
            </a:fld>
            <a:endParaRPr lang="en-US" altLang="pt-BR"/>
          </a:p>
        </p:txBody>
      </p:sp>
    </p:spTree>
    <p:extLst>
      <p:ext uri="{BB962C8B-B14F-4D97-AF65-F5344CB8AC3E}">
        <p14:creationId xmlns:p14="http://schemas.microsoft.com/office/powerpoint/2010/main" val="417562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111567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1E4D23-33CC-459E-BB27-B6043855F1C5}" type="slidenum">
              <a:rPr lang="en-US" altLang="pt-BR"/>
              <a:pPr/>
              <a:t>‹#›</a:t>
            </a:fld>
            <a:endParaRPr lang="en-US" altLang="pt-BR"/>
          </a:p>
        </p:txBody>
      </p:sp>
    </p:spTree>
    <p:extLst>
      <p:ext uri="{BB962C8B-B14F-4D97-AF65-F5344CB8AC3E}">
        <p14:creationId xmlns:p14="http://schemas.microsoft.com/office/powerpoint/2010/main" val="370816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821634-B0D3-4BD6-A095-657BD97ECA32}" type="slidenum">
              <a:rPr lang="en-US" altLang="pt-BR"/>
              <a:pPr/>
              <a:t>‹#›</a:t>
            </a:fld>
            <a:endParaRPr lang="en-US" altLang="pt-BR"/>
          </a:p>
        </p:txBody>
      </p:sp>
    </p:spTree>
    <p:extLst>
      <p:ext uri="{BB962C8B-B14F-4D97-AF65-F5344CB8AC3E}">
        <p14:creationId xmlns:p14="http://schemas.microsoft.com/office/powerpoint/2010/main" val="206181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FB7F94-5CFB-441E-AD4F-42C4220E83C6}" type="slidenum">
              <a:rPr lang="en-US" altLang="pt-BR"/>
              <a:pPr/>
              <a:t>‹#›</a:t>
            </a:fld>
            <a:endParaRPr lang="en-US" altLang="pt-BR"/>
          </a:p>
        </p:txBody>
      </p:sp>
    </p:spTree>
    <p:extLst>
      <p:ext uri="{BB962C8B-B14F-4D97-AF65-F5344CB8AC3E}">
        <p14:creationId xmlns:p14="http://schemas.microsoft.com/office/powerpoint/2010/main" val="49665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2114DD8-407D-486E-A335-638002398722}" type="slidenum">
              <a:rPr lang="en-US" altLang="pt-BR"/>
              <a:pPr/>
              <a:t>‹#›</a:t>
            </a:fld>
            <a:endParaRPr lang="en-US" altLang="pt-BR"/>
          </a:p>
        </p:txBody>
      </p:sp>
    </p:spTree>
    <p:extLst>
      <p:ext uri="{BB962C8B-B14F-4D97-AF65-F5344CB8AC3E}">
        <p14:creationId xmlns:p14="http://schemas.microsoft.com/office/powerpoint/2010/main" val="116641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72228DF-77E3-45D1-8ADA-82BAE64AFC32}" type="slidenum">
              <a:rPr lang="en-US" altLang="pt-BR"/>
              <a:pPr/>
              <a:t>‹#›</a:t>
            </a:fld>
            <a:endParaRPr lang="en-US" altLang="pt-BR"/>
          </a:p>
        </p:txBody>
      </p:sp>
    </p:spTree>
    <p:extLst>
      <p:ext uri="{BB962C8B-B14F-4D97-AF65-F5344CB8AC3E}">
        <p14:creationId xmlns:p14="http://schemas.microsoft.com/office/powerpoint/2010/main" val="171145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EC7B9DC-5810-487A-B82F-6CE4F2D7845C}" type="slidenum">
              <a:rPr lang="en-US" altLang="pt-BR"/>
              <a:pPr/>
              <a:t>‹#›</a:t>
            </a:fld>
            <a:endParaRPr lang="en-US" altLang="pt-BR"/>
          </a:p>
        </p:txBody>
      </p:sp>
    </p:spTree>
    <p:extLst>
      <p:ext uri="{BB962C8B-B14F-4D97-AF65-F5344CB8AC3E}">
        <p14:creationId xmlns:p14="http://schemas.microsoft.com/office/powerpoint/2010/main" val="74619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60E07D-1E99-4A73-B90A-A2CDE6A3E2C6}" type="slidenum">
              <a:rPr lang="en-US" altLang="pt-BR"/>
              <a:pPr/>
              <a:t>‹#›</a:t>
            </a:fld>
            <a:endParaRPr lang="en-US" altLang="pt-BR"/>
          </a:p>
        </p:txBody>
      </p:sp>
    </p:spTree>
    <p:extLst>
      <p:ext uri="{BB962C8B-B14F-4D97-AF65-F5344CB8AC3E}">
        <p14:creationId xmlns:p14="http://schemas.microsoft.com/office/powerpoint/2010/main" val="172269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8FF8E7-58E7-4466-8137-8CD6C1AD42D5}" type="slidenum">
              <a:rPr lang="en-US" altLang="pt-BR"/>
              <a:pPr/>
              <a:t>‹#›</a:t>
            </a:fld>
            <a:endParaRPr lang="en-US" altLang="pt-BR"/>
          </a:p>
        </p:txBody>
      </p:sp>
    </p:spTree>
    <p:extLst>
      <p:ext uri="{BB962C8B-B14F-4D97-AF65-F5344CB8AC3E}">
        <p14:creationId xmlns:p14="http://schemas.microsoft.com/office/powerpoint/2010/main" val="355265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887D74AA-E4B7-4C3A-82EB-EF6AFE74675A}" type="slidenum">
              <a:rPr lang="en-US" altLang="pt-BR"/>
              <a:pPr/>
              <a:t>‹#›</a:t>
            </a:fld>
            <a:endParaRPr lang="en-US" altLang="pt-BR"/>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hyperlink" Target="C:%5CMain%20Files%5CPresentations%5CMetabolic%20Syndrome%5CMetabolic%20Syndrome%20all%20cause%20mortality.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C:%5CMain%20Files%5CPresentations%5CMetabolic%20Syndrome%5CMetabolic%20Syndrome%20all%20cause%20mortality.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hyperlink" Target="C:%5C..%5C..%5C..%5CMain%20Files%5CPresentations%5CMetabolic%20Syndrome%5CMetabolic%20Syndrome%20all%20cause%20mortality.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29.png"/><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5.png"/><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7.png"/><Relationship Id="rId4" Type="http://schemas.openxmlformats.org/officeDocument/2006/relationships/oleObject" Target="../embeddings/oleObject1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38.png"/><Relationship Id="rId4" Type="http://schemas.openxmlformats.org/officeDocument/2006/relationships/oleObject" Target="../embeddings/oleObject1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0.emf"/><Relationship Id="rId4" Type="http://schemas.openxmlformats.org/officeDocument/2006/relationships/oleObject" Target="../embeddings/oleObject14.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1.png"/><Relationship Id="rId4" Type="http://schemas.openxmlformats.org/officeDocument/2006/relationships/oleObject" Target="../embeddings/oleObject15.bin"/></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228600" y="533400"/>
            <a:ext cx="868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3800" b="1">
                <a:solidFill>
                  <a:schemeClr val="accent2"/>
                </a:solidFill>
                <a:latin typeface="Franklin Gothic Medium" panose="020B0603020102020204" pitchFamily="34" charset="0"/>
              </a:rPr>
              <a:t>The Evidence for Current Cardiovascular Disease Prevention Guidelines:                                </a:t>
            </a:r>
          </a:p>
          <a:p>
            <a:pPr algn="ctr" eaLnBrk="1" hangingPunct="1">
              <a:spcBef>
                <a:spcPct val="20000"/>
              </a:spcBef>
            </a:pPr>
            <a:r>
              <a:rPr lang="en-US" altLang="pt-BR" sz="3800" b="1">
                <a:solidFill>
                  <a:schemeClr val="accent2"/>
                </a:solidFill>
                <a:latin typeface="Franklin Gothic Medium" panose="020B0603020102020204" pitchFamily="34" charset="0"/>
              </a:rPr>
              <a:t>Diabetes Mellitus                          Evidence and Guidelines</a:t>
            </a:r>
          </a:p>
        </p:txBody>
      </p:sp>
      <p:sp>
        <p:nvSpPr>
          <p:cNvPr id="15363" name="Text Box 3"/>
          <p:cNvSpPr txBox="1">
            <a:spLocks noChangeArrowheads="1"/>
          </p:cNvSpPr>
          <p:nvPr/>
        </p:nvSpPr>
        <p:spPr bwMode="auto">
          <a:xfrm>
            <a:off x="228600" y="33528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800"/>
              <a:t>American College of Cardiology </a:t>
            </a:r>
          </a:p>
          <a:p>
            <a:pPr algn="ctr" eaLnBrk="1" hangingPunct="1"/>
            <a:r>
              <a:rPr lang="en-US" altLang="pt-BR" sz="2800"/>
              <a:t>Best Practice Quality Initiative Subcommittee </a:t>
            </a:r>
          </a:p>
          <a:p>
            <a:pPr algn="ctr" eaLnBrk="1" hangingPunct="1"/>
            <a:r>
              <a:rPr lang="en-US" altLang="pt-BR" sz="2800"/>
              <a:t>and Prevention Committee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43434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752600"/>
            <a:ext cx="4343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4419600" y="6459538"/>
            <a:ext cx="4614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Ford ES et al. </a:t>
            </a:r>
            <a:r>
              <a:rPr lang="en-US" altLang="pt-BR" sz="1000" i="1"/>
              <a:t>JACC </a:t>
            </a:r>
            <a:r>
              <a:rPr lang="en-US" altLang="pt-BR" sz="1000"/>
              <a:t>2010;55:1310-1317</a:t>
            </a:r>
          </a:p>
        </p:txBody>
      </p:sp>
      <p:sp>
        <p:nvSpPr>
          <p:cNvPr id="28677" name="Rectangle 25"/>
          <p:cNvSpPr>
            <a:spLocks noChangeArrowheads="1"/>
          </p:cNvSpPr>
          <p:nvPr/>
        </p:nvSpPr>
        <p:spPr bwMode="auto">
          <a:xfrm>
            <a:off x="152400" y="4876800"/>
            <a:ext cx="434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1800"/>
              <a:t>Impaired fasting glucose</a:t>
            </a:r>
          </a:p>
        </p:txBody>
      </p:sp>
      <p:sp>
        <p:nvSpPr>
          <p:cNvPr id="28678" name="Rectangle 25"/>
          <p:cNvSpPr>
            <a:spLocks noChangeArrowheads="1"/>
          </p:cNvSpPr>
          <p:nvPr/>
        </p:nvSpPr>
        <p:spPr bwMode="auto">
          <a:xfrm>
            <a:off x="4648200" y="48768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1800"/>
              <a:t>Impaired glucose tolerance</a:t>
            </a:r>
          </a:p>
        </p:txBody>
      </p:sp>
      <p:sp>
        <p:nvSpPr>
          <p:cNvPr id="28679" name="Rectangle 25"/>
          <p:cNvSpPr>
            <a:spLocks noChangeArrowheads="1"/>
          </p:cNvSpPr>
          <p:nvPr/>
        </p:nvSpPr>
        <p:spPr bwMode="auto">
          <a:xfrm>
            <a:off x="304800" y="9144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Meta-analysis of 18 clinical trials evaluating the risk of CV disease among patients with impaired fasting glucose and/or impaired glucose tolerance </a:t>
            </a:r>
          </a:p>
          <a:p>
            <a:pPr algn="ctr" eaLnBrk="1" hangingPunct="1">
              <a:lnSpc>
                <a:spcPct val="85000"/>
              </a:lnSpc>
              <a:spcBef>
                <a:spcPct val="20000"/>
              </a:spcBef>
            </a:pPr>
            <a:endParaRPr lang="en-US" altLang="pt-BR" sz="2000"/>
          </a:p>
          <a:p>
            <a:pPr algn="ctr" eaLnBrk="1" hangingPunct="1">
              <a:lnSpc>
                <a:spcPct val="8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70000"/>
              </a:lnSpc>
              <a:spcBef>
                <a:spcPct val="20000"/>
              </a:spcBef>
              <a:spcAft>
                <a:spcPts val="2400"/>
              </a:spcAft>
            </a:pPr>
            <a:endParaRPr lang="en-US" altLang="pt-BR" sz="2000"/>
          </a:p>
          <a:p>
            <a:pPr algn="ctr" eaLnBrk="1" hangingPunct="1">
              <a:spcBef>
                <a:spcPct val="20000"/>
              </a:spcBef>
              <a:spcAft>
                <a:spcPts val="600"/>
              </a:spcAft>
            </a:pPr>
            <a:endParaRPr lang="en-US" altLang="pt-BR" sz="1200"/>
          </a:p>
          <a:p>
            <a:pPr algn="ctr" eaLnBrk="1" hangingPunct="1">
              <a:spcBef>
                <a:spcPct val="20000"/>
              </a:spcBef>
            </a:pPr>
            <a:r>
              <a:rPr lang="en-US" altLang="pt-BR" sz="2000"/>
              <a:t> </a:t>
            </a:r>
            <a:r>
              <a:rPr lang="en-US" altLang="pt-BR" sz="2000">
                <a:solidFill>
                  <a:srgbClr val="3333FF"/>
                </a:solidFill>
              </a:rPr>
              <a:t>Both types of pre-diabetic conditions increase the risk of CV disease</a:t>
            </a:r>
          </a:p>
        </p:txBody>
      </p:sp>
      <p:cxnSp>
        <p:nvCxnSpPr>
          <p:cNvPr id="28680"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Cardiovascular Disease</a:t>
            </a:r>
          </a:p>
        </p:txBody>
      </p:sp>
      <p:sp>
        <p:nvSpPr>
          <p:cNvPr id="12" name="Text Box 5"/>
          <p:cNvSpPr txBox="1">
            <a:spLocks noChangeArrowheads="1"/>
          </p:cNvSpPr>
          <p:nvPr/>
        </p:nvSpPr>
        <p:spPr bwMode="auto">
          <a:xfrm>
            <a:off x="5961063" y="6230938"/>
            <a:ext cx="3073400" cy="246062"/>
          </a:xfrm>
          <a:prstGeom prst="rect">
            <a:avLst/>
          </a:prstGeom>
          <a:noFill/>
          <a:ln>
            <a:noFill/>
          </a:ln>
          <a:extLst/>
        </p:spPr>
        <p:txBody>
          <a:bodyPr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CV=Cardiovascular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75107" name="Text Box 7"/>
          <p:cNvSpPr txBox="1">
            <a:spLocks noChangeArrowheads="1"/>
          </p:cNvSpPr>
          <p:nvPr/>
        </p:nvSpPr>
        <p:spPr bwMode="auto">
          <a:xfrm>
            <a:off x="457200" y="1477963"/>
            <a:ext cx="83058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To achieve reductions in LDL-C levels:</a:t>
            </a:r>
          </a:p>
          <a:p>
            <a:pPr eaLnBrk="1" hangingPunct="1">
              <a:buFontTx/>
              <a:buChar char="•"/>
            </a:pPr>
            <a:endParaRPr lang="en-US" altLang="pt-BR" sz="2000"/>
          </a:p>
          <a:p>
            <a:pPr lvl="1" eaLnBrk="1" hangingPunct="1">
              <a:buSzPct val="80000"/>
              <a:buFont typeface="Courier New" panose="02070309020205020404" pitchFamily="49" charset="0"/>
              <a:buChar char="o"/>
            </a:pPr>
            <a:r>
              <a:rPr lang="en-US" altLang="pt-BR" sz="2000"/>
              <a:t> Saturated fats should be &lt;7% of energy intake.</a:t>
            </a:r>
          </a:p>
          <a:p>
            <a:pPr lvl="1" eaLnBrk="1" hangingPunct="1">
              <a:buSzPct val="80000"/>
              <a:buFont typeface="Courier New" panose="02070309020205020404" pitchFamily="49" charset="0"/>
              <a:buChar char="o"/>
            </a:pPr>
            <a:endParaRPr lang="en-US" altLang="pt-BR" sz="2000"/>
          </a:p>
          <a:p>
            <a:pPr lvl="1" eaLnBrk="1" hangingPunct="1">
              <a:buSzPct val="80000"/>
              <a:buFont typeface="Courier New" panose="02070309020205020404" pitchFamily="49" charset="0"/>
              <a:buChar char="o"/>
            </a:pPr>
            <a:r>
              <a:rPr lang="en-US" altLang="pt-BR" sz="2000"/>
              <a:t> Dietary cholesterol intake should be &lt;200 mg/day.</a:t>
            </a:r>
          </a:p>
          <a:p>
            <a:pPr lvl="1" eaLnBrk="1" hangingPunct="1">
              <a:buSzPct val="80000"/>
              <a:buFont typeface="Courier New" panose="02070309020205020404" pitchFamily="49" charset="0"/>
              <a:buChar char="o"/>
            </a:pPr>
            <a:endParaRPr lang="en-US" altLang="pt-BR" sz="2000"/>
          </a:p>
          <a:p>
            <a:pPr lvl="1" eaLnBrk="1" hangingPunct="1">
              <a:buSzPct val="80000"/>
              <a:buFont typeface="Courier New" panose="02070309020205020404" pitchFamily="49" charset="0"/>
              <a:buChar char="o"/>
            </a:pPr>
            <a:r>
              <a:rPr lang="en-US" altLang="pt-BR" sz="2000"/>
              <a:t> Intake of </a:t>
            </a:r>
            <a:r>
              <a:rPr lang="en-US" altLang="pt-BR" sz="2000" i="1"/>
              <a:t>trans</a:t>
            </a:r>
            <a:r>
              <a:rPr lang="en-US" altLang="pt-BR" sz="2000"/>
              <a:t>-unsaturated fatty acids should be &lt;1% of energy intake.</a:t>
            </a:r>
          </a:p>
          <a:p>
            <a:pPr eaLnBrk="1" hangingPunct="1">
              <a:buFontTx/>
              <a:buChar char="•"/>
            </a:pPr>
            <a:endParaRPr lang="en-US" altLang="pt-BR" sz="2000"/>
          </a:p>
          <a:p>
            <a:pPr eaLnBrk="1" hangingPunct="1">
              <a:buFontTx/>
              <a:buChar char="•"/>
            </a:pPr>
            <a:r>
              <a:rPr lang="en-US" altLang="pt-BR" sz="2000"/>
              <a:t> Total energy intake should be adjusted to achieve body-weight goals.</a:t>
            </a:r>
          </a:p>
          <a:p>
            <a:pPr eaLnBrk="1" hangingPunct="1">
              <a:buFontTx/>
              <a:buChar char="•"/>
            </a:pPr>
            <a:endParaRPr lang="en-US" altLang="pt-BR" sz="2000"/>
          </a:p>
          <a:p>
            <a:pPr eaLnBrk="1" hangingPunct="1">
              <a:buFontTx/>
              <a:buChar char="•"/>
            </a:pPr>
            <a:r>
              <a:rPr lang="en-US" altLang="pt-BR" sz="2000"/>
              <a:t> Total dietary fat intake should be moderated (25-35% of total calories) and should consist mainly of monounsaturated or polyunsaturated fat.</a:t>
            </a:r>
          </a:p>
          <a:p>
            <a:pPr eaLnBrk="1" hangingPunct="1">
              <a:buFontTx/>
              <a:buChar char="•"/>
            </a:pPr>
            <a:endParaRPr lang="en-US" altLang="pt-BR" sz="2200"/>
          </a:p>
          <a:p>
            <a:pPr eaLnBrk="1" hangingPunct="1">
              <a:buFontTx/>
              <a:buChar char="•"/>
            </a:pPr>
            <a:endParaRPr lang="en-US" altLang="pt-BR" sz="2200"/>
          </a:p>
        </p:txBody>
      </p:sp>
      <p:cxnSp>
        <p:nvCxnSpPr>
          <p:cNvPr id="175108"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Dietary Recommendations</a:t>
            </a:r>
          </a:p>
        </p:txBody>
      </p:sp>
      <p:sp>
        <p:nvSpPr>
          <p:cNvPr id="175110"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
        <p:nvSpPr>
          <p:cNvPr id="8" name="Text Box 14"/>
          <p:cNvSpPr txBox="1">
            <a:spLocks noChangeArrowheads="1"/>
          </p:cNvSpPr>
          <p:nvPr/>
        </p:nvSpPr>
        <p:spPr bwMode="auto">
          <a:xfrm>
            <a:off x="6172200" y="5965825"/>
            <a:ext cx="2895600" cy="5111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20000"/>
              </a:spcBef>
              <a:defRPr/>
            </a:pPr>
            <a:r>
              <a:rPr lang="en-US" sz="1000" dirty="0" smtClean="0">
                <a:latin typeface="+mn-lt"/>
              </a:rPr>
              <a:t>AHA=American Heart Association, CV=Cardiovascular, DM=Diabetes mellitus, LDL-C=Low density lipoprotein cholesterol</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14"/>
          <p:cNvSpPr txBox="1">
            <a:spLocks noChangeArrowheads="1"/>
          </p:cNvSpPr>
          <p:nvPr/>
        </p:nvSpPr>
        <p:spPr bwMode="auto">
          <a:xfrm>
            <a:off x="5486400" y="64770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02404" name="Text Box 14"/>
          <p:cNvSpPr txBox="1">
            <a:spLocks noChangeArrowheads="1"/>
          </p:cNvSpPr>
          <p:nvPr/>
        </p:nvSpPr>
        <p:spPr bwMode="auto">
          <a:xfrm>
            <a:off x="6172200" y="6096000"/>
            <a:ext cx="2895600" cy="3825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20000"/>
              </a:spcBef>
              <a:defRPr/>
            </a:pPr>
            <a:r>
              <a:rPr lang="en-US" sz="1000" dirty="0" smtClean="0">
                <a:latin typeface="+mn-lt"/>
              </a:rPr>
              <a:t>AHA=American Heart Association, CV=Cardiovascular, DM=Diabetes mellitus</a:t>
            </a:r>
          </a:p>
        </p:txBody>
      </p:sp>
      <p:sp>
        <p:nvSpPr>
          <p:cNvPr id="176132" name="Text Box 7"/>
          <p:cNvSpPr txBox="1">
            <a:spLocks noChangeArrowheads="1"/>
          </p:cNvSpPr>
          <p:nvPr/>
        </p:nvSpPr>
        <p:spPr bwMode="auto">
          <a:xfrm>
            <a:off x="609600" y="1468438"/>
            <a:ext cx="80010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Ample intake of dietary fiber (</a:t>
            </a:r>
            <a:r>
              <a:rPr lang="en-US" altLang="pt-BR" sz="2000" u="sng"/>
              <a:t>&gt;</a:t>
            </a:r>
            <a:r>
              <a:rPr lang="en-US" altLang="pt-BR" sz="2000"/>
              <a:t>14 grams/1000 calories consumed) may be of benefit.</a:t>
            </a:r>
          </a:p>
          <a:p>
            <a:pPr eaLnBrk="1" hangingPunct="1">
              <a:lnSpc>
                <a:spcPct val="90000"/>
              </a:lnSpc>
              <a:buFontTx/>
              <a:buChar char="•"/>
            </a:pPr>
            <a:endParaRPr lang="en-US" altLang="pt-BR" sz="2000"/>
          </a:p>
          <a:p>
            <a:pPr eaLnBrk="1" hangingPunct="1">
              <a:buFontTx/>
              <a:buChar char="•"/>
            </a:pPr>
            <a:r>
              <a:rPr lang="en-US" altLang="pt-BR" sz="2000"/>
              <a:t> If individuals choose to drink alcohol, daily intake should be limited to 1 drink* for adult women and 2 drinks* for adult men.  Alcohol ingestion increase caloric intake and should be minimized when weight loss is the goal.  Individuals with elevated plasma triglyceride levels should limit alcohol intake, because intake may exacerbate hypertriglyceridemia.</a:t>
            </a:r>
          </a:p>
          <a:p>
            <a:pPr eaLnBrk="1" hangingPunct="1">
              <a:buFontTx/>
              <a:buChar char="•"/>
            </a:pPr>
            <a:endParaRPr lang="en-US" altLang="pt-BR" sz="2000"/>
          </a:p>
          <a:p>
            <a:pPr eaLnBrk="1" hangingPunct="1">
              <a:buFontTx/>
              <a:buChar char="•"/>
            </a:pPr>
            <a:r>
              <a:rPr lang="en-US" altLang="pt-BR" sz="2000"/>
              <a:t> In both normotensive and hypertensive individuals, a reduction in sodium intake may lower blood pressure.  The goal should be to reduce sodium intake to 1200-2300 mg/day.**</a:t>
            </a:r>
          </a:p>
          <a:p>
            <a:pPr eaLnBrk="1" hangingPunct="1">
              <a:buFontTx/>
              <a:buChar char="•"/>
            </a:pPr>
            <a:endParaRPr lang="en-US" altLang="pt-BR" sz="2200"/>
          </a:p>
        </p:txBody>
      </p:sp>
      <p:sp>
        <p:nvSpPr>
          <p:cNvPr id="102406" name="Text Box 14"/>
          <p:cNvSpPr txBox="1">
            <a:spLocks noChangeArrowheads="1"/>
          </p:cNvSpPr>
          <p:nvPr/>
        </p:nvSpPr>
        <p:spPr bwMode="auto">
          <a:xfrm>
            <a:off x="5791200" y="5511800"/>
            <a:ext cx="32766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  * Defined as a 12 ounce beer, a 4 ounce glass of wine, or a 1.5 ounce glass of distilled spirits</a:t>
            </a:r>
          </a:p>
          <a:p>
            <a:pPr algn="r" eaLnBrk="1" hangingPunct="1">
              <a:spcBef>
                <a:spcPct val="20000"/>
              </a:spcBef>
              <a:defRPr/>
            </a:pPr>
            <a:r>
              <a:rPr lang="en-US" sz="1000" dirty="0" smtClean="0">
                <a:latin typeface="+mn-lt"/>
              </a:rPr>
              <a:t>** Equivalent to 3000-6000 mg/day of sodium chloride</a:t>
            </a:r>
          </a:p>
        </p:txBody>
      </p:sp>
      <p:cxnSp>
        <p:nvCxnSpPr>
          <p:cNvPr id="176134"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Dietary Recommendations</a:t>
            </a:r>
          </a:p>
        </p:txBody>
      </p:sp>
      <p:sp>
        <p:nvSpPr>
          <p:cNvPr id="176136"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3"/>
          <p:cNvSpPr txBox="1">
            <a:spLocks noChangeArrowheads="1"/>
          </p:cNvSpPr>
          <p:nvPr/>
        </p:nvSpPr>
        <p:spPr bwMode="auto">
          <a:xfrm>
            <a:off x="533400" y="1447800"/>
            <a:ext cx="8077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200"/>
              <a:t> </a:t>
            </a:r>
            <a:r>
              <a:rPr lang="en-US" altLang="pt-BR" sz="2000"/>
              <a:t>Weight loss is recommended for all overweight or obese individuals who are at risk for DM.</a:t>
            </a:r>
          </a:p>
          <a:p>
            <a:pPr eaLnBrk="1" hangingPunct="1">
              <a:buFontTx/>
              <a:buChar char="•"/>
            </a:pPr>
            <a:endParaRPr lang="en-US" altLang="pt-BR" sz="2000"/>
          </a:p>
          <a:p>
            <a:pPr eaLnBrk="1" hangingPunct="1">
              <a:buFontTx/>
              <a:buChar char="•"/>
            </a:pPr>
            <a:r>
              <a:rPr lang="en-US" altLang="pt-BR" sz="2000"/>
              <a:t> For weight loss, either low-carbohydrate or low-fat calorie-restricted diets may be effective in the short-term (up to 1 year).</a:t>
            </a:r>
          </a:p>
          <a:p>
            <a:pPr eaLnBrk="1" hangingPunct="1">
              <a:buFontTx/>
              <a:buChar char="•"/>
            </a:pPr>
            <a:endParaRPr lang="en-US" altLang="pt-BR" sz="2000"/>
          </a:p>
          <a:p>
            <a:pPr eaLnBrk="1" hangingPunct="1">
              <a:buFontTx/>
              <a:buChar char="•"/>
            </a:pPr>
            <a:r>
              <a:rPr lang="en-US" altLang="pt-BR" sz="2000"/>
              <a:t> Among individuals at high risk for developing type II DM, structured programs emphasizing lifestyle changes that include moderate weight loss (7% body weight) and regular physical activity (150 minutes/week) with dietary strategies include reduced intake of dietary fat and can reduce the risk of developing DM and are therefore recommended.</a:t>
            </a:r>
          </a:p>
        </p:txBody>
      </p:sp>
      <p:sp>
        <p:nvSpPr>
          <p:cNvPr id="104452"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American Diabetes Association. </a:t>
            </a:r>
            <a:r>
              <a:rPr lang="en-US" sz="1000" i="1" dirty="0" smtClean="0">
                <a:latin typeface="+mj-lt"/>
              </a:rPr>
              <a:t>Diabetes Care </a:t>
            </a:r>
            <a:r>
              <a:rPr lang="en-US" sz="1000" dirty="0" smtClean="0">
                <a:latin typeface="+mj-lt"/>
              </a:rPr>
              <a:t>2010;33:S11-61</a:t>
            </a:r>
          </a:p>
        </p:txBody>
      </p:sp>
      <p:sp>
        <p:nvSpPr>
          <p:cNvPr id="104453" name="Text Box 14"/>
          <p:cNvSpPr txBox="1">
            <a:spLocks noChangeArrowheads="1"/>
          </p:cNvSpPr>
          <p:nvPr/>
        </p:nvSpPr>
        <p:spPr bwMode="auto">
          <a:xfrm>
            <a:off x="381000" y="6248400"/>
            <a:ext cx="8686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ADA=American Diabetes Association, DM=Diabetes mellitus</a:t>
            </a:r>
          </a:p>
        </p:txBody>
      </p:sp>
      <p:cxnSp>
        <p:nvCxnSpPr>
          <p:cNvPr id="17715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Medical Nutrition Therapy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a:t>
            </a:r>
          </a:p>
        </p:txBody>
      </p:sp>
      <p:sp>
        <p:nvSpPr>
          <p:cNvPr id="177159"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533400" y="1487488"/>
            <a:ext cx="8153400" cy="3694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j-lt"/>
              </a:rPr>
              <a:t> Individuals at high risk for type II DM should be encouraged to achieve USDA recommendation for dietary fiber (14 grams fiber/1000 kcal) and foods containing whole grains (one-half of gram intake).</a:t>
            </a:r>
          </a:p>
          <a:p>
            <a:pPr eaLnBrk="1" hangingPunct="1">
              <a:lnSpc>
                <a:spcPct val="90000"/>
              </a:lnSpc>
              <a:buFontTx/>
              <a:buChar char="•"/>
              <a:defRPr/>
            </a:pPr>
            <a:endParaRPr lang="en-US" sz="2000" dirty="0" smtClean="0">
              <a:latin typeface="+mj-lt"/>
            </a:endParaRPr>
          </a:p>
          <a:p>
            <a:pPr eaLnBrk="1" hangingPunct="1">
              <a:buFontTx/>
              <a:buChar char="•"/>
              <a:defRPr/>
            </a:pPr>
            <a:r>
              <a:rPr lang="en-US" sz="2000" dirty="0" smtClean="0">
                <a:latin typeface="+mj-lt"/>
              </a:rPr>
              <a:t> Saturated fat intake should be &lt;7% of total calories.</a:t>
            </a:r>
          </a:p>
          <a:p>
            <a:pPr eaLnBrk="1" hangingPunct="1">
              <a:lnSpc>
                <a:spcPct val="90000"/>
              </a:lnSpc>
              <a:buFontTx/>
              <a:buChar char="•"/>
              <a:defRPr/>
            </a:pPr>
            <a:endParaRPr lang="en-US" sz="2000" dirty="0" smtClean="0">
              <a:latin typeface="+mj-lt"/>
            </a:endParaRPr>
          </a:p>
          <a:p>
            <a:pPr eaLnBrk="1" hangingPunct="1">
              <a:buFontTx/>
              <a:buChar char="•"/>
              <a:defRPr/>
            </a:pPr>
            <a:r>
              <a:rPr lang="en-US" sz="2000" dirty="0" smtClean="0">
                <a:latin typeface="+mj-lt"/>
              </a:rPr>
              <a:t> Reducing intake of trans-fat lowers LDL-C and increase HDL-C.  Therefore, intake of trans-fat should be minimized.</a:t>
            </a:r>
          </a:p>
          <a:p>
            <a:pPr eaLnBrk="1" hangingPunct="1">
              <a:lnSpc>
                <a:spcPct val="90000"/>
              </a:lnSpc>
              <a:buFontTx/>
              <a:buChar char="•"/>
              <a:defRPr/>
            </a:pPr>
            <a:endParaRPr lang="en-US" sz="2000" dirty="0" smtClean="0">
              <a:latin typeface="+mj-lt"/>
            </a:endParaRPr>
          </a:p>
          <a:p>
            <a:pPr eaLnBrk="1" hangingPunct="1">
              <a:buFontTx/>
              <a:buChar char="•"/>
              <a:defRPr/>
            </a:pPr>
            <a:r>
              <a:rPr lang="en-US" sz="2000" dirty="0" smtClean="0">
                <a:latin typeface="+mj-lt"/>
              </a:rPr>
              <a:t> Monitoring carbohydrate intake, whether by carbohydrate counting, exchanges, or experience-based estimation remains a key strategy in achieving glycemic control.</a:t>
            </a:r>
          </a:p>
        </p:txBody>
      </p:sp>
      <p:sp>
        <p:nvSpPr>
          <p:cNvPr id="105476" name="Text Box 14"/>
          <p:cNvSpPr txBox="1">
            <a:spLocks noChangeArrowheads="1"/>
          </p:cNvSpPr>
          <p:nvPr/>
        </p:nvSpPr>
        <p:spPr bwMode="auto">
          <a:xfrm>
            <a:off x="3810000" y="6491288"/>
            <a:ext cx="5257800" cy="2143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American Diabetes Association. </a:t>
            </a:r>
            <a:r>
              <a:rPr lang="en-US" sz="1000" i="1" dirty="0" smtClean="0">
                <a:latin typeface="+mj-lt"/>
              </a:rPr>
              <a:t>Diabetes Care </a:t>
            </a:r>
            <a:r>
              <a:rPr lang="en-US" sz="1000" dirty="0" smtClean="0">
                <a:latin typeface="+mj-lt"/>
              </a:rPr>
              <a:t>2010;33:S11-61</a:t>
            </a:r>
          </a:p>
        </p:txBody>
      </p:sp>
      <p:sp>
        <p:nvSpPr>
          <p:cNvPr id="8" name="Text Box 14"/>
          <p:cNvSpPr txBox="1">
            <a:spLocks noChangeArrowheads="1"/>
          </p:cNvSpPr>
          <p:nvPr/>
        </p:nvSpPr>
        <p:spPr bwMode="auto">
          <a:xfrm>
            <a:off x="4648200" y="6096000"/>
            <a:ext cx="4419600" cy="371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20000"/>
              </a:spcBef>
              <a:defRPr/>
            </a:pPr>
            <a:r>
              <a:rPr lang="en-US" sz="1000" dirty="0" smtClean="0">
                <a:latin typeface="+mn-lt"/>
              </a:rPr>
              <a:t>ADA=American Diabetes Association, DM=Diabetes mellitus, HDL-C=High density lipoprotein cholesterol, LDL-C=Low density lipoprotein cholesterol</a:t>
            </a:r>
          </a:p>
        </p:txBody>
      </p:sp>
      <p:cxnSp>
        <p:nvCxnSpPr>
          <p:cNvPr id="17818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Medical Nutrition Therapy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7818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457200" y="1477963"/>
            <a:ext cx="8382000" cy="31702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j-lt"/>
              </a:rPr>
              <a:t> For individuals with DM, use of the glycemic index and glycemic load may provide a modest additional benefit for glycemic control over that observed when total carbohydrate is considered alone.</a:t>
            </a:r>
          </a:p>
          <a:p>
            <a:pPr eaLnBrk="1" hangingPunct="1">
              <a:buFontTx/>
              <a:buChar char="•"/>
              <a:defRPr/>
            </a:pPr>
            <a:endParaRPr lang="en-US" sz="2000" dirty="0" smtClean="0">
              <a:latin typeface="+mj-lt"/>
            </a:endParaRPr>
          </a:p>
          <a:p>
            <a:pPr eaLnBrk="1" hangingPunct="1">
              <a:buFontTx/>
              <a:buChar char="•"/>
              <a:defRPr/>
            </a:pPr>
            <a:r>
              <a:rPr lang="en-US" sz="2000" dirty="0" smtClean="0">
                <a:latin typeface="+mj-lt"/>
              </a:rPr>
              <a:t> Sugar alcohols and nonnutritive sweeteners are safe when consumed within the acceptable daily intake levels established by the FDA.</a:t>
            </a:r>
          </a:p>
          <a:p>
            <a:pPr eaLnBrk="1" hangingPunct="1">
              <a:buFontTx/>
              <a:buChar char="•"/>
              <a:defRPr/>
            </a:pPr>
            <a:endParaRPr lang="en-US" sz="2000" dirty="0" smtClean="0">
              <a:latin typeface="+mj-lt"/>
            </a:endParaRPr>
          </a:p>
          <a:p>
            <a:pPr eaLnBrk="1" hangingPunct="1">
              <a:buFontTx/>
              <a:buChar char="•"/>
              <a:defRPr/>
            </a:pPr>
            <a:r>
              <a:rPr lang="en-US" sz="2000" dirty="0" smtClean="0">
                <a:latin typeface="+mj-lt"/>
              </a:rPr>
              <a:t> If adults with DM choose to use alcohol, daily intake should be limited to a moderate amount (</a:t>
            </a:r>
            <a:r>
              <a:rPr lang="en-US" sz="2000" u="sng" dirty="0" smtClean="0">
                <a:latin typeface="+mj-lt"/>
              </a:rPr>
              <a:t>&lt;</a:t>
            </a:r>
            <a:r>
              <a:rPr lang="en-US" sz="2000" dirty="0" smtClean="0">
                <a:latin typeface="+mj-lt"/>
              </a:rPr>
              <a:t>1 drink per day for adult women and </a:t>
            </a:r>
            <a:r>
              <a:rPr lang="en-US" sz="2000" u="sng" dirty="0" smtClean="0">
                <a:latin typeface="+mj-lt"/>
              </a:rPr>
              <a:t>&lt;</a:t>
            </a:r>
            <a:r>
              <a:rPr lang="en-US" sz="2000" dirty="0" smtClean="0">
                <a:latin typeface="+mj-lt"/>
              </a:rPr>
              <a:t>2 drinks per day for adult men).</a:t>
            </a:r>
          </a:p>
        </p:txBody>
      </p:sp>
      <p:sp>
        <p:nvSpPr>
          <p:cNvPr id="106500" name="Text Box 14"/>
          <p:cNvSpPr txBox="1">
            <a:spLocks noChangeArrowheads="1"/>
          </p:cNvSpPr>
          <p:nvPr/>
        </p:nvSpPr>
        <p:spPr bwMode="auto">
          <a:xfrm>
            <a:off x="4640263" y="6477000"/>
            <a:ext cx="4427537"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cxnSp>
        <p:nvCxnSpPr>
          <p:cNvPr id="179204"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Medical Nutrition Therapy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79206"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
        <p:nvSpPr>
          <p:cNvPr id="8" name="Text Box 14"/>
          <p:cNvSpPr txBox="1">
            <a:spLocks noChangeArrowheads="1"/>
          </p:cNvSpPr>
          <p:nvPr/>
        </p:nvSpPr>
        <p:spPr bwMode="auto">
          <a:xfrm>
            <a:off x="5943600" y="6134100"/>
            <a:ext cx="3124200" cy="342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AHA=American Heart Association, DM=Diabetes mellitus, FDA=Food and Drug Administration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457200" y="1474788"/>
            <a:ext cx="8153400" cy="34782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n-lt"/>
              </a:rPr>
              <a:t> Routine supplementation with antioxidants, such as Vitamin E and C, and carotene, is not advised because of lack of evidence of efficacy and concerns related to long-term safety.</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Benefit from chromium supplementation in patients with DM or obesity has not been conclusively demonstrated and therefore cannot be recommended.</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Individualized meal planning should include optimization of food choices to meet recommended dietary allowances (RDAs)/dietary reference intakes (DRIs) for all micronutrients.</a:t>
            </a:r>
          </a:p>
        </p:txBody>
      </p:sp>
      <p:sp>
        <p:nvSpPr>
          <p:cNvPr id="107524"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107525" name="Text Box 14"/>
          <p:cNvSpPr txBox="1">
            <a:spLocks noChangeArrowheads="1"/>
          </p:cNvSpPr>
          <p:nvPr/>
        </p:nvSpPr>
        <p:spPr bwMode="auto">
          <a:xfrm>
            <a:off x="381000" y="6261100"/>
            <a:ext cx="8686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ADA=American Diabetes Association, DM=Diabetes mellitus</a:t>
            </a:r>
          </a:p>
        </p:txBody>
      </p:sp>
      <p:cxnSp>
        <p:nvCxnSpPr>
          <p:cNvPr id="180229"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Medical Nutrition Therapy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80231"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14"/>
          <p:cNvSpPr txBox="1">
            <a:spLocks noChangeArrowheads="1"/>
          </p:cNvSpPr>
          <p:nvPr/>
        </p:nvSpPr>
        <p:spPr bwMode="auto">
          <a:xfrm>
            <a:off x="5784850" y="6477000"/>
            <a:ext cx="328295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81251" name="Text Box 6"/>
          <p:cNvSpPr txBox="1">
            <a:spLocks noChangeArrowheads="1"/>
          </p:cNvSpPr>
          <p:nvPr/>
        </p:nvSpPr>
        <p:spPr bwMode="auto">
          <a:xfrm>
            <a:off x="533400" y="1477963"/>
            <a:ext cx="8001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To improve glycemic control, assist with weight loss or maintenance, and reduce the risk of CVD, at least 150 minutes of moderate-intensity aerobic physical activity or at least 90 minutes of vigorous aerobic exercise per week is recommended.  The physical activity should be distributed over at least 3 days per week, with no more than 2 consecutive days without physical activity.</a:t>
            </a:r>
          </a:p>
          <a:p>
            <a:pPr eaLnBrk="1" hangingPunct="1">
              <a:buFontTx/>
              <a:buChar char="•"/>
            </a:pPr>
            <a:endParaRPr lang="en-US" altLang="pt-BR" sz="2000"/>
          </a:p>
          <a:p>
            <a:pPr eaLnBrk="1" hangingPunct="1">
              <a:buFontTx/>
              <a:buChar char="•"/>
            </a:pPr>
            <a:r>
              <a:rPr lang="en-US" altLang="pt-BR" sz="2000"/>
              <a:t> For long-term maintenance of major weight loss, a larger amount of exercise (7 hours of moderate or vigorous aerobic physical activity per week) may be helpful.</a:t>
            </a:r>
          </a:p>
        </p:txBody>
      </p:sp>
      <p:sp>
        <p:nvSpPr>
          <p:cNvPr id="108549" name="Text Box 14"/>
          <p:cNvSpPr txBox="1">
            <a:spLocks noChangeArrowheads="1"/>
          </p:cNvSpPr>
          <p:nvPr/>
        </p:nvSpPr>
        <p:spPr bwMode="auto">
          <a:xfrm>
            <a:off x="5257800" y="6096000"/>
            <a:ext cx="38100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AHA=American Heart Association, CV=Cardiovascular, CVD=Cardiovascular disease, DM=Diabetes mellitus</a:t>
            </a:r>
          </a:p>
        </p:txBody>
      </p:sp>
      <p:cxnSp>
        <p:nvCxnSpPr>
          <p:cNvPr id="18125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Physical Activity Recommendations</a:t>
            </a:r>
          </a:p>
        </p:txBody>
      </p:sp>
      <p:sp>
        <p:nvSpPr>
          <p:cNvPr id="181255"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6"/>
          <p:cNvSpPr txBox="1">
            <a:spLocks noChangeArrowheads="1"/>
          </p:cNvSpPr>
          <p:nvPr/>
        </p:nvSpPr>
        <p:spPr bwMode="auto">
          <a:xfrm>
            <a:off x="533400" y="1490663"/>
            <a:ext cx="8001000" cy="19383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n-lt"/>
              </a:rPr>
              <a:t> People with DM should be advised to perform at least 150 minutes/week of moderate-intensity aerobic physical activity (50-70% of maximum heart rate).</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In the absence of contraindications, people with type II DM should be encouraged to perform resistance training three times per week.</a:t>
            </a:r>
          </a:p>
        </p:txBody>
      </p:sp>
      <p:sp>
        <p:nvSpPr>
          <p:cNvPr id="109571"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109572" name="Text Box 14"/>
          <p:cNvSpPr txBox="1">
            <a:spLocks noChangeArrowheads="1"/>
          </p:cNvSpPr>
          <p:nvPr/>
        </p:nvSpPr>
        <p:spPr bwMode="auto">
          <a:xfrm>
            <a:off x="381000" y="6261100"/>
            <a:ext cx="8686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ADA=American Diabetes Association, DM=Diabetes mellitus</a:t>
            </a:r>
          </a:p>
        </p:txBody>
      </p:sp>
      <p:cxnSp>
        <p:nvCxnSpPr>
          <p:cNvPr id="18227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Physical Activity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a:t>
            </a:r>
          </a:p>
        </p:txBody>
      </p:sp>
      <p:sp>
        <p:nvSpPr>
          <p:cNvPr id="182279"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t>
            </a:r>
            <a:r>
              <a:rPr lang="en-US" sz="1000" dirty="0" err="1" smtClean="0">
                <a:latin typeface="+mj-lt"/>
              </a:rPr>
              <a:t>Buse</a:t>
            </a:r>
            <a:r>
              <a:rPr lang="en-US" sz="1000" dirty="0" smtClean="0">
                <a:latin typeface="+mj-lt"/>
              </a:rPr>
              <a:t> JB et al. </a:t>
            </a:r>
            <a:r>
              <a:rPr lang="en-US" sz="1000" i="1" dirty="0" smtClean="0">
                <a:latin typeface="+mj-lt"/>
              </a:rPr>
              <a:t>Circulation</a:t>
            </a:r>
            <a:r>
              <a:rPr lang="en-US" sz="1000" dirty="0" smtClean="0">
                <a:latin typeface="+mj-lt"/>
              </a:rPr>
              <a:t> 2007;115:114-126</a:t>
            </a:r>
          </a:p>
        </p:txBody>
      </p:sp>
      <p:sp>
        <p:nvSpPr>
          <p:cNvPr id="183299" name="Text Box 7"/>
          <p:cNvSpPr txBox="1">
            <a:spLocks noChangeArrowheads="1"/>
          </p:cNvSpPr>
          <p:nvPr/>
        </p:nvSpPr>
        <p:spPr bwMode="auto">
          <a:xfrm>
            <a:off x="533400" y="149542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The HbA</a:t>
            </a:r>
            <a:r>
              <a:rPr lang="en-US" altLang="pt-BR" sz="2000" baseline="-25000"/>
              <a:t>1C</a:t>
            </a:r>
            <a:r>
              <a:rPr lang="en-US" altLang="pt-BR" sz="2000"/>
              <a:t> goal for patients in general is &lt;7%.</a:t>
            </a:r>
          </a:p>
          <a:p>
            <a:pPr eaLnBrk="1" hangingPunct="1">
              <a:buFontTx/>
              <a:buChar char="•"/>
            </a:pPr>
            <a:endParaRPr lang="en-US" altLang="pt-BR" sz="2000"/>
          </a:p>
          <a:p>
            <a:pPr eaLnBrk="1" hangingPunct="1">
              <a:buFontTx/>
              <a:buChar char="•"/>
            </a:pPr>
            <a:r>
              <a:rPr lang="en-US" altLang="pt-BR" sz="2000"/>
              <a:t> The HbA</a:t>
            </a:r>
            <a:r>
              <a:rPr lang="en-US" altLang="pt-BR" sz="2000" baseline="-25000"/>
              <a:t>1C</a:t>
            </a:r>
            <a:r>
              <a:rPr lang="en-US" altLang="pt-BR" sz="2000"/>
              <a:t> goal for the individual patient is as close to normal (&lt;6%) as possible, without causing significant hypoglycemia.</a:t>
            </a:r>
          </a:p>
        </p:txBody>
      </p:sp>
      <p:sp>
        <p:nvSpPr>
          <p:cNvPr id="183300" name="Text Box 14"/>
          <p:cNvSpPr txBox="1">
            <a:spLocks noChangeArrowheads="1"/>
          </p:cNvSpPr>
          <p:nvPr/>
        </p:nvSpPr>
        <p:spPr bwMode="auto">
          <a:xfrm>
            <a:off x="5257800" y="6096000"/>
            <a:ext cx="3810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n-US" altLang="pt-BR" sz="1000"/>
              <a:t>AHA=American Heart Association, CV=Cardiovascular, DM=Diabetes mellitus,  HbA</a:t>
            </a:r>
            <a:r>
              <a:rPr lang="en-US" altLang="pt-BR" sz="1000" baseline="-25000"/>
              <a:t>1C</a:t>
            </a:r>
            <a:r>
              <a:rPr lang="en-US" altLang="pt-BR" sz="1000"/>
              <a:t>=Glycosylated hemoglobin </a:t>
            </a:r>
          </a:p>
        </p:txBody>
      </p:sp>
      <p:cxnSp>
        <p:nvCxnSpPr>
          <p:cNvPr id="18330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 Recommendations</a:t>
            </a:r>
          </a:p>
        </p:txBody>
      </p:sp>
      <p:sp>
        <p:nvSpPr>
          <p:cNvPr id="18330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4"/>
          <p:cNvSpPr txBox="1">
            <a:spLocks noChangeArrowheads="1"/>
          </p:cNvSpPr>
          <p:nvPr/>
        </p:nvSpPr>
        <p:spPr bwMode="auto">
          <a:xfrm>
            <a:off x="3810000" y="64770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American Diabetes Association. </a:t>
            </a:r>
            <a:r>
              <a:rPr lang="en-US" sz="1000" i="1" dirty="0" smtClean="0">
                <a:latin typeface="+mj-lt"/>
              </a:rPr>
              <a:t>Diabetes Care </a:t>
            </a:r>
            <a:r>
              <a:rPr lang="en-US" sz="1000" dirty="0" smtClean="0">
                <a:latin typeface="+mj-lt"/>
              </a:rPr>
              <a:t>2010;33:S11-61</a:t>
            </a:r>
          </a:p>
        </p:txBody>
      </p:sp>
      <p:sp>
        <p:nvSpPr>
          <p:cNvPr id="184323" name="Text Box 14"/>
          <p:cNvSpPr txBox="1">
            <a:spLocks noChangeArrowheads="1"/>
          </p:cNvSpPr>
          <p:nvPr/>
        </p:nvSpPr>
        <p:spPr bwMode="auto">
          <a:xfrm>
            <a:off x="381000" y="6261100"/>
            <a:ext cx="86868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A</a:t>
            </a:r>
            <a:r>
              <a:rPr lang="en-US" altLang="pt-BR" sz="1000" baseline="-25000"/>
              <a:t>1C</a:t>
            </a:r>
            <a:r>
              <a:rPr lang="en-US" altLang="pt-BR" sz="1000"/>
              <a:t>=Glycosylated hemoglobin, ADA=American Diabetes Association</a:t>
            </a:r>
          </a:p>
        </p:txBody>
      </p:sp>
      <p:sp>
        <p:nvSpPr>
          <p:cNvPr id="184324" name="Text Box 8"/>
          <p:cNvSpPr txBox="1">
            <a:spLocks noChangeArrowheads="1"/>
          </p:cNvSpPr>
          <p:nvPr/>
        </p:nvSpPr>
        <p:spPr bwMode="auto">
          <a:xfrm>
            <a:off x="457200" y="1484313"/>
            <a:ext cx="8153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Perform the A</a:t>
            </a:r>
            <a:r>
              <a:rPr lang="en-US" altLang="pt-BR" sz="2000" baseline="-25000"/>
              <a:t>1C</a:t>
            </a:r>
            <a:r>
              <a:rPr lang="en-US" altLang="pt-BR" sz="2000"/>
              <a:t> test at least 2 times a year in patients who are meeting treatment goals (and who have stable glycemic control)</a:t>
            </a:r>
          </a:p>
          <a:p>
            <a:pPr eaLnBrk="1" hangingPunct="1">
              <a:buFontTx/>
              <a:buChar char="•"/>
            </a:pPr>
            <a:endParaRPr lang="en-US" altLang="pt-BR" sz="2000"/>
          </a:p>
          <a:p>
            <a:pPr eaLnBrk="1" hangingPunct="1">
              <a:buFontTx/>
              <a:buChar char="•"/>
            </a:pPr>
            <a:r>
              <a:rPr lang="en-US" altLang="pt-BR" sz="2000"/>
              <a:t> Perform the A</a:t>
            </a:r>
            <a:r>
              <a:rPr lang="en-US" altLang="pt-BR" sz="2000" baseline="-25000"/>
              <a:t>1C</a:t>
            </a:r>
            <a:r>
              <a:rPr lang="en-US" altLang="pt-BR" sz="2000"/>
              <a:t> test quarterly in patients whose therapy has changed or who are not meeting glycemic goals.</a:t>
            </a:r>
          </a:p>
          <a:p>
            <a:pPr eaLnBrk="1" hangingPunct="1">
              <a:buFontTx/>
              <a:buChar char="•"/>
            </a:pPr>
            <a:endParaRPr lang="en-US" altLang="pt-BR" sz="2000"/>
          </a:p>
          <a:p>
            <a:pPr eaLnBrk="1" hangingPunct="1">
              <a:buFontTx/>
              <a:buChar char="•"/>
            </a:pPr>
            <a:r>
              <a:rPr lang="en-US" altLang="pt-BR" sz="2000"/>
              <a:t> Use of point-of-care testing for A</a:t>
            </a:r>
            <a:r>
              <a:rPr lang="en-US" altLang="pt-BR" sz="2000" baseline="-25000"/>
              <a:t>1C</a:t>
            </a:r>
            <a:r>
              <a:rPr lang="en-US" altLang="pt-BR" sz="2000"/>
              <a:t> allows for timely decisions on therapy changes, when needed.</a:t>
            </a:r>
          </a:p>
          <a:p>
            <a:pPr eaLnBrk="1" hangingPunct="1">
              <a:buFontTx/>
              <a:buChar char="•"/>
            </a:pPr>
            <a:endParaRPr lang="en-US" altLang="pt-BR" sz="2000">
              <a:solidFill>
                <a:schemeClr val="tx2"/>
              </a:solidFill>
            </a:endParaRPr>
          </a:p>
          <a:p>
            <a:pPr eaLnBrk="1" hangingPunct="1">
              <a:buFontTx/>
              <a:buChar char="•"/>
            </a:pPr>
            <a:r>
              <a:rPr lang="en-US" altLang="pt-BR" sz="2000"/>
              <a:t> For microvascular disease prevention, the A</a:t>
            </a:r>
            <a:r>
              <a:rPr lang="en-US" altLang="pt-BR" sz="2000" baseline="-25000"/>
              <a:t>1C</a:t>
            </a:r>
            <a:r>
              <a:rPr lang="en-US" altLang="pt-BR" sz="2000"/>
              <a:t> goal in general is &lt;7%.</a:t>
            </a:r>
          </a:p>
          <a:p>
            <a:pPr eaLnBrk="1" hangingPunct="1">
              <a:buFontTx/>
              <a:buChar char="•"/>
            </a:pPr>
            <a:endParaRPr lang="en-US" altLang="pt-BR" sz="2000"/>
          </a:p>
          <a:p>
            <a:pPr eaLnBrk="1" hangingPunct="1">
              <a:buFontTx/>
              <a:buChar char="•"/>
            </a:pPr>
            <a:r>
              <a:rPr lang="en-US" altLang="pt-BR" sz="2000"/>
              <a:t> Until more evidence becomes available, the general A</a:t>
            </a:r>
            <a:r>
              <a:rPr lang="en-US" altLang="pt-BR" sz="2000" baseline="-25000"/>
              <a:t>1C</a:t>
            </a:r>
            <a:r>
              <a:rPr lang="en-US" altLang="pt-BR" sz="2000"/>
              <a:t> goal &lt;7% appears reasonable for macrovascular risk reduction.</a:t>
            </a:r>
          </a:p>
          <a:p>
            <a:pPr eaLnBrk="1" hangingPunct="1">
              <a:buFontTx/>
              <a:buChar char="•"/>
            </a:pPr>
            <a:endParaRPr lang="en-US" altLang="pt-BR" sz="2000">
              <a:solidFill>
                <a:schemeClr val="tx2"/>
              </a:solidFill>
            </a:endParaRPr>
          </a:p>
        </p:txBody>
      </p:sp>
      <p:cxnSp>
        <p:nvCxnSpPr>
          <p:cNvPr id="184325"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Glycemic Control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a:t>
            </a:r>
          </a:p>
        </p:txBody>
      </p:sp>
      <p:sp>
        <p:nvSpPr>
          <p:cNvPr id="184327"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47800" y="2057400"/>
            <a:ext cx="6256338" cy="3276600"/>
          </a:xfrm>
          <a:prstGeom prst="rect">
            <a:avLst/>
          </a:prstGeom>
          <a:solidFill>
            <a:srgbClr val="AFD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0722" name="Object 7">
            <a:hlinkClick r:id="" action="ppaction://ole?verb=0"/>
          </p:cNvPr>
          <p:cNvGraphicFramePr>
            <a:graphicFrameLocks/>
          </p:cNvGraphicFramePr>
          <p:nvPr/>
        </p:nvGraphicFramePr>
        <p:xfrm>
          <a:off x="1092200" y="1971675"/>
          <a:ext cx="5848350" cy="3121025"/>
        </p:xfrm>
        <a:graphic>
          <a:graphicData uri="http://schemas.openxmlformats.org/presentationml/2006/ole">
            <mc:AlternateContent xmlns:mc="http://schemas.openxmlformats.org/markup-compatibility/2006">
              <mc:Choice xmlns:v="urn:schemas-microsoft-com:vml" Requires="v">
                <p:oleObj spid="_x0000_s30737" r:id="rId4" imgW="5852667" imgH="3121423" progId="Excel.Chart.8">
                  <p:embed/>
                </p:oleObj>
              </mc:Choice>
              <mc:Fallback>
                <p:oleObj r:id="rId4" imgW="5852667" imgH="3121423" progId="Excel.Chart.8">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971675"/>
                        <a:ext cx="58483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Text Box 12"/>
          <p:cNvSpPr txBox="1">
            <a:spLocks noChangeArrowheads="1"/>
          </p:cNvSpPr>
          <p:nvPr/>
        </p:nvSpPr>
        <p:spPr bwMode="auto">
          <a:xfrm>
            <a:off x="2828925" y="38100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pt-BR" sz="1800">
                <a:latin typeface="Franklin Gothic Demi" panose="020B0703020102020204" pitchFamily="34" charset="0"/>
              </a:rPr>
              <a:t>11%</a:t>
            </a:r>
          </a:p>
        </p:txBody>
      </p:sp>
      <p:sp>
        <p:nvSpPr>
          <p:cNvPr id="30725" name="Text Box 13"/>
          <p:cNvSpPr txBox="1">
            <a:spLocks noChangeArrowheads="1"/>
          </p:cNvSpPr>
          <p:nvPr/>
        </p:nvSpPr>
        <p:spPr bwMode="auto">
          <a:xfrm>
            <a:off x="4267200" y="2667000"/>
            <a:ext cx="1143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pt-BR" sz="1800">
                <a:latin typeface="Franklin Gothic Demi" panose="020B0703020102020204" pitchFamily="34" charset="0"/>
              </a:rPr>
              <a:t>23%</a:t>
            </a:r>
          </a:p>
        </p:txBody>
      </p:sp>
      <p:sp>
        <p:nvSpPr>
          <p:cNvPr id="30726" name="Text Box 16"/>
          <p:cNvSpPr txBox="1">
            <a:spLocks noChangeArrowheads="1"/>
          </p:cNvSpPr>
          <p:nvPr/>
        </p:nvSpPr>
        <p:spPr bwMode="auto">
          <a:xfrm rot="-5400000">
            <a:off x="538957" y="3499643"/>
            <a:ext cx="26670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pt-BR" sz="1800">
                <a:latin typeface="Franklin Gothic Demi" panose="020B0703020102020204" pitchFamily="34" charset="0"/>
              </a:rPr>
              <a:t>% with Diabetes Mellitus</a:t>
            </a:r>
          </a:p>
        </p:txBody>
      </p:sp>
      <p:sp>
        <p:nvSpPr>
          <p:cNvPr id="30727" name="Rectangle 19"/>
          <p:cNvSpPr>
            <a:spLocks noChangeArrowheads="1"/>
          </p:cNvSpPr>
          <p:nvPr/>
        </p:nvSpPr>
        <p:spPr bwMode="auto">
          <a:xfrm>
            <a:off x="0" y="909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Finnish Diabetes Prevention Study</a:t>
            </a:r>
          </a:p>
        </p:txBody>
      </p:sp>
      <p:sp>
        <p:nvSpPr>
          <p:cNvPr id="30728" name="Rectangle 22"/>
          <p:cNvSpPr>
            <a:spLocks noChangeArrowheads="1"/>
          </p:cNvSpPr>
          <p:nvPr/>
        </p:nvSpPr>
        <p:spPr bwMode="auto">
          <a:xfrm>
            <a:off x="3514725" y="5738813"/>
            <a:ext cx="5553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spAutoFit/>
          </a:bodyPr>
          <a:lstStyle>
            <a:lvl1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9pPr>
          </a:lstStyle>
          <a:p>
            <a:pPr algn="r">
              <a:spcBef>
                <a:spcPct val="20000"/>
              </a:spcBef>
            </a:pPr>
            <a:r>
              <a:rPr lang="en-US" altLang="pt-BR" sz="1000" baseline="30000"/>
              <a:t>†</a:t>
            </a:r>
            <a:r>
              <a:rPr lang="en-US" altLang="pt-BR" sz="1000"/>
              <a:t>Defined as a glucose </a:t>
            </a:r>
            <a:r>
              <a:rPr lang="en-US" altLang="pt-BR" sz="1000" u="sng"/>
              <a:t>&gt;</a:t>
            </a:r>
            <a:r>
              <a:rPr lang="en-US" altLang="pt-BR" sz="1000"/>
              <a:t>140 mg/dl 2 hours after an oral glucose challenge</a:t>
            </a:r>
          </a:p>
          <a:p>
            <a:pPr algn="r">
              <a:spcBef>
                <a:spcPct val="20000"/>
              </a:spcBef>
            </a:pPr>
            <a:r>
              <a:rPr lang="en-US" altLang="pt-BR" sz="1000" baseline="30000"/>
              <a:t>‡</a:t>
            </a:r>
            <a:r>
              <a:rPr lang="en-US" altLang="pt-BR" sz="1000"/>
              <a:t>Aimed at reducing weight (</a:t>
            </a:r>
            <a:r>
              <a:rPr lang="en-US" altLang="pt-BR" sz="1000" u="sng"/>
              <a:t>&gt;</a:t>
            </a:r>
            <a:r>
              <a:rPr lang="en-US" altLang="pt-BR" sz="1000"/>
              <a:t>5%), total intake of fat (&lt;30% total calories) and saturated fat (&lt;10% total calories); increasing uptake of fiber (</a:t>
            </a:r>
            <a:r>
              <a:rPr lang="en-US" altLang="pt-BR" sz="1000" u="sng"/>
              <a:t>&gt;</a:t>
            </a:r>
            <a:r>
              <a:rPr lang="en-US" altLang="pt-BR" sz="1000"/>
              <a:t>15 g/1000 cal); and physical activity (moderate at least 30 min/day)</a:t>
            </a:r>
          </a:p>
        </p:txBody>
      </p:sp>
      <p:sp>
        <p:nvSpPr>
          <p:cNvPr id="30729" name="Rectangle 23"/>
          <p:cNvSpPr>
            <a:spLocks noChangeArrowheads="1"/>
          </p:cNvSpPr>
          <p:nvPr/>
        </p:nvSpPr>
        <p:spPr bwMode="auto">
          <a:xfrm>
            <a:off x="6432550" y="2895600"/>
            <a:ext cx="152400" cy="152400"/>
          </a:xfrm>
          <a:prstGeom prst="rect">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30730" name="Rectangle 24"/>
          <p:cNvSpPr>
            <a:spLocks noChangeArrowheads="1"/>
          </p:cNvSpPr>
          <p:nvPr/>
        </p:nvSpPr>
        <p:spPr bwMode="auto">
          <a:xfrm>
            <a:off x="6432550" y="3200400"/>
            <a:ext cx="152400" cy="152400"/>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30731" name="Text Box 5"/>
          <p:cNvSpPr txBox="1">
            <a:spLocks noChangeArrowheads="1"/>
          </p:cNvSpPr>
          <p:nvPr/>
        </p:nvSpPr>
        <p:spPr bwMode="auto">
          <a:xfrm>
            <a:off x="5867400" y="6459538"/>
            <a:ext cx="3200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000"/>
              <a:t>Source: Tuomilehto J et al. </a:t>
            </a:r>
            <a:r>
              <a:rPr lang="en-US" altLang="pt-BR" sz="1000" i="1"/>
              <a:t>NEJM</a:t>
            </a:r>
            <a:r>
              <a:rPr lang="en-US" altLang="pt-BR" sz="1000"/>
              <a:t> 2001;344:1343-1350</a:t>
            </a:r>
            <a:endParaRPr lang="en-US" altLang="pt-BR" sz="1400">
              <a:latin typeface="Franklin Gothic Demi" panose="020B0703020102020204" pitchFamily="34" charset="0"/>
            </a:endParaRPr>
          </a:p>
        </p:txBody>
      </p:sp>
      <p:sp>
        <p:nvSpPr>
          <p:cNvPr id="30732" name="TextBox 15"/>
          <p:cNvSpPr txBox="1">
            <a:spLocks noChangeArrowheads="1"/>
          </p:cNvSpPr>
          <p:nvPr/>
        </p:nvSpPr>
        <p:spPr bwMode="auto">
          <a:xfrm>
            <a:off x="6584950" y="2816225"/>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400"/>
              <a:t>Intervention</a:t>
            </a:r>
          </a:p>
        </p:txBody>
      </p:sp>
      <p:sp>
        <p:nvSpPr>
          <p:cNvPr id="30733" name="TextBox 16"/>
          <p:cNvSpPr txBox="1">
            <a:spLocks noChangeArrowheads="1"/>
          </p:cNvSpPr>
          <p:nvPr/>
        </p:nvSpPr>
        <p:spPr bwMode="auto">
          <a:xfrm>
            <a:off x="6584950" y="312102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400"/>
              <a:t>Control</a:t>
            </a:r>
          </a:p>
        </p:txBody>
      </p:sp>
      <p:sp>
        <p:nvSpPr>
          <p:cNvPr id="30734" name="Rectangle 25"/>
          <p:cNvSpPr>
            <a:spLocks noChangeArrowheads="1"/>
          </p:cNvSpPr>
          <p:nvPr/>
        </p:nvSpPr>
        <p:spPr bwMode="auto">
          <a:xfrm>
            <a:off x="152400" y="1292225"/>
            <a:ext cx="88392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522 overweight and obese (mean BMI 31 kg/m</a:t>
            </a:r>
            <a:r>
              <a:rPr lang="en-US" altLang="pt-BR" sz="2000" baseline="30000"/>
              <a:t>2</a:t>
            </a:r>
            <a:r>
              <a:rPr lang="en-US" altLang="pt-BR" sz="2000"/>
              <a:t>) patients with impaired fasting glucose</a:t>
            </a:r>
            <a:r>
              <a:rPr lang="en-US" altLang="pt-BR" sz="2000" baseline="30000"/>
              <a:t>†</a:t>
            </a:r>
            <a:r>
              <a:rPr lang="en-US" altLang="pt-BR" sz="2000"/>
              <a:t> randomized to intervention</a:t>
            </a:r>
            <a:r>
              <a:rPr lang="en-US" altLang="pt-BR" sz="2000" baseline="30000"/>
              <a:t>‡</a:t>
            </a:r>
            <a:r>
              <a:rPr lang="en-US" altLang="pt-BR" sz="2000"/>
              <a:t> or usual care for 3 years</a:t>
            </a:r>
          </a:p>
          <a:p>
            <a:pPr algn="ctr" eaLnBrk="1" hangingPunct="1">
              <a:lnSpc>
                <a:spcPct val="85000"/>
              </a:lnSpc>
              <a:spcBef>
                <a:spcPct val="20000"/>
              </a:spcBef>
            </a:pPr>
            <a:endParaRPr lang="en-US" altLang="pt-BR" sz="1700"/>
          </a:p>
          <a:p>
            <a:pPr algn="ctr" eaLnBrk="1" hangingPunct="1">
              <a:lnSpc>
                <a:spcPct val="85000"/>
              </a:lnSpc>
              <a:spcBef>
                <a:spcPct val="20000"/>
              </a:spcBef>
            </a:pPr>
            <a:endParaRPr lang="en-US" altLang="pt-BR" sz="1700"/>
          </a:p>
          <a:p>
            <a:pPr algn="ctr" eaLnBrk="1" hangingPunct="1">
              <a:lnSpc>
                <a:spcPct val="90000"/>
              </a:lnSpc>
              <a:spcBef>
                <a:spcPct val="20000"/>
              </a:spcBef>
            </a:pPr>
            <a:endParaRPr lang="en-US" altLang="pt-BR" sz="1700"/>
          </a:p>
          <a:p>
            <a:pPr algn="ctr" eaLnBrk="1" hangingPunct="1">
              <a:lnSpc>
                <a:spcPct val="90000"/>
              </a:lnSpc>
              <a:spcBef>
                <a:spcPct val="20000"/>
              </a:spcBef>
            </a:pPr>
            <a:endParaRPr lang="en-US" altLang="pt-BR" sz="1700"/>
          </a:p>
          <a:p>
            <a:pPr algn="ctr" eaLnBrk="1" hangingPunct="1">
              <a:lnSpc>
                <a:spcPct val="110000"/>
              </a:lnSpc>
              <a:spcBef>
                <a:spcPct val="20000"/>
              </a:spcBef>
            </a:pPr>
            <a:endParaRPr lang="en-US" altLang="pt-BR" sz="1700"/>
          </a:p>
          <a:p>
            <a:pPr algn="ctr" eaLnBrk="1" hangingPunct="1">
              <a:lnSpc>
                <a:spcPct val="85000"/>
              </a:lnSpc>
              <a:spcBef>
                <a:spcPct val="20000"/>
              </a:spcBef>
            </a:pPr>
            <a:endParaRPr lang="en-US" altLang="pt-BR" sz="1700"/>
          </a:p>
          <a:p>
            <a:pPr algn="ctr" eaLnBrk="1" hangingPunct="1">
              <a:lnSpc>
                <a:spcPct val="170000"/>
              </a:lnSpc>
              <a:spcBef>
                <a:spcPct val="20000"/>
              </a:spcBef>
            </a:pPr>
            <a:endParaRPr lang="en-US" altLang="pt-BR" sz="1700"/>
          </a:p>
          <a:p>
            <a:pPr algn="ctr" eaLnBrk="1" hangingPunct="1">
              <a:lnSpc>
                <a:spcPct val="110000"/>
              </a:lnSpc>
              <a:spcBef>
                <a:spcPct val="20000"/>
              </a:spcBef>
              <a:spcAft>
                <a:spcPts val="6600"/>
              </a:spcAft>
            </a:pPr>
            <a:endParaRPr lang="en-US" altLang="pt-BR" sz="1700" b="1">
              <a:solidFill>
                <a:srgbClr val="3333FF"/>
              </a:solidFill>
            </a:endParaRPr>
          </a:p>
          <a:p>
            <a:pPr algn="ctr" eaLnBrk="1" hangingPunct="1">
              <a:lnSpc>
                <a:spcPct val="110000"/>
              </a:lnSpc>
              <a:spcBef>
                <a:spcPct val="20000"/>
              </a:spcBef>
            </a:pPr>
            <a:r>
              <a:rPr lang="en-US" altLang="pt-BR" sz="2000">
                <a:solidFill>
                  <a:srgbClr val="3333FF"/>
                </a:solidFill>
              </a:rPr>
              <a:t>Lifestyle modification reduces the risk of developing diabetes mellitus</a:t>
            </a:r>
          </a:p>
        </p:txBody>
      </p:sp>
      <p:cxnSp>
        <p:nvCxnSpPr>
          <p:cNvPr id="30735"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8" name="Rectangle 1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Benefit of Lifestyle Modification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American Diabetes Association. </a:t>
            </a:r>
            <a:r>
              <a:rPr lang="en-US" sz="1000" i="1" dirty="0" smtClean="0">
                <a:latin typeface="+mj-lt"/>
              </a:rPr>
              <a:t>Diabetes Care </a:t>
            </a:r>
            <a:r>
              <a:rPr lang="en-US" sz="1000" dirty="0" smtClean="0">
                <a:latin typeface="+mj-lt"/>
              </a:rPr>
              <a:t>2010;33:S11-61</a:t>
            </a:r>
          </a:p>
        </p:txBody>
      </p:sp>
      <p:sp>
        <p:nvSpPr>
          <p:cNvPr id="185347" name="Text Box 14"/>
          <p:cNvSpPr txBox="1">
            <a:spLocks noChangeArrowheads="1"/>
          </p:cNvSpPr>
          <p:nvPr/>
        </p:nvSpPr>
        <p:spPr bwMode="auto">
          <a:xfrm>
            <a:off x="5105400" y="6091238"/>
            <a:ext cx="3962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5000"/>
              </a:lnSpc>
              <a:spcBef>
                <a:spcPct val="20000"/>
              </a:spcBef>
            </a:pPr>
            <a:r>
              <a:rPr lang="en-US" altLang="pt-BR" sz="1000"/>
              <a:t>A</a:t>
            </a:r>
            <a:r>
              <a:rPr lang="en-US" altLang="pt-BR" sz="1000" baseline="-25000"/>
              <a:t>1C</a:t>
            </a:r>
            <a:r>
              <a:rPr lang="en-US" altLang="pt-BR" sz="1000"/>
              <a:t>=Glycosylated hemoglobin, ADA=American Diabetes Association, CVD=Cardiovascular disease,  DM=Diabetes mellitus, </a:t>
            </a:r>
          </a:p>
        </p:txBody>
      </p:sp>
      <p:sp>
        <p:nvSpPr>
          <p:cNvPr id="185348" name="Text Box 7"/>
          <p:cNvSpPr txBox="1">
            <a:spLocks noChangeArrowheads="1"/>
          </p:cNvSpPr>
          <p:nvPr/>
        </p:nvSpPr>
        <p:spPr bwMode="auto">
          <a:xfrm>
            <a:off x="533400" y="1471613"/>
            <a:ext cx="8229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pt-BR" sz="2000"/>
              <a:t> For selected patients*, it is reasonable to suggest A</a:t>
            </a:r>
            <a:r>
              <a:rPr lang="en-US" altLang="pt-BR" sz="2000" baseline="-25000"/>
              <a:t>1C</a:t>
            </a:r>
            <a:r>
              <a:rPr lang="en-US" altLang="pt-BR" sz="2000"/>
              <a:t> goals &lt;7% if this can be achieved without significant hypoglycemia or other adverse effects of treatment.</a:t>
            </a:r>
          </a:p>
          <a:p>
            <a:pPr eaLnBrk="1" hangingPunct="1">
              <a:buFont typeface="Arial" panose="020B0604020202020204" pitchFamily="34" charset="0"/>
              <a:buChar char="•"/>
            </a:pPr>
            <a:endParaRPr lang="en-US" altLang="pt-BR" sz="2000">
              <a:solidFill>
                <a:schemeClr val="tx2"/>
              </a:solidFill>
            </a:endParaRPr>
          </a:p>
          <a:p>
            <a:pPr eaLnBrk="1" hangingPunct="1">
              <a:buFont typeface="Arial" panose="020B0604020202020204" pitchFamily="34" charset="0"/>
              <a:buChar char="•"/>
            </a:pPr>
            <a:r>
              <a:rPr lang="en-US" altLang="pt-BR" sz="2000">
                <a:solidFill>
                  <a:schemeClr val="tx2"/>
                </a:solidFill>
              </a:rPr>
              <a:t> </a:t>
            </a:r>
            <a:r>
              <a:rPr lang="en-US" altLang="pt-BR" sz="2000"/>
              <a:t>Less stringent A</a:t>
            </a:r>
            <a:r>
              <a:rPr lang="en-US" altLang="pt-BR" sz="2000" baseline="-25000"/>
              <a:t>1C</a:t>
            </a:r>
            <a:r>
              <a:rPr lang="en-US" altLang="pt-BR" sz="2000"/>
              <a:t> goals than the general goal of &lt;7% may be appropriate for patients with a history of severe hypoglycemia, limited life expectancy, advanced microvascular or macrovascular complications, and extensive co-morbid conditions and those with longstanding DM in whom the general goal is difficult to attain despite DM self-management education, appropriate glucose monitoring, and effective doses of multiple glucose-lowering agents including insulin.</a:t>
            </a:r>
            <a:endParaRPr lang="en-US" altLang="pt-BR" sz="2000">
              <a:solidFill>
                <a:schemeClr val="tx2"/>
              </a:solidFill>
            </a:endParaRPr>
          </a:p>
          <a:p>
            <a:pPr eaLnBrk="1" hangingPunct="1">
              <a:buFont typeface="Arial" panose="020B0604020202020204" pitchFamily="34" charset="0"/>
              <a:buChar char="•"/>
            </a:pPr>
            <a:endParaRPr lang="en-US" altLang="pt-BR" sz="2000">
              <a:solidFill>
                <a:schemeClr val="tx2"/>
              </a:solidFill>
            </a:endParaRPr>
          </a:p>
        </p:txBody>
      </p:sp>
      <p:sp>
        <p:nvSpPr>
          <p:cNvPr id="112645" name="Text Box 14"/>
          <p:cNvSpPr txBox="1">
            <a:spLocks noChangeArrowheads="1"/>
          </p:cNvSpPr>
          <p:nvPr/>
        </p:nvSpPr>
        <p:spPr bwMode="auto">
          <a:xfrm>
            <a:off x="6248400" y="5715000"/>
            <a:ext cx="28194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j-lt"/>
              </a:rPr>
              <a:t>*Includes those with short duration of DM, long life expectancy, and no significant CVD</a:t>
            </a:r>
          </a:p>
        </p:txBody>
      </p:sp>
      <p:cxnSp>
        <p:nvCxnSpPr>
          <p:cNvPr id="185350"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Glycemic Control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85352"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American Diabetes Association. </a:t>
            </a:r>
            <a:r>
              <a:rPr lang="en-US" sz="1000" i="1" dirty="0" smtClean="0">
                <a:latin typeface="+mj-lt"/>
              </a:rPr>
              <a:t>Diabetes Care </a:t>
            </a:r>
            <a:r>
              <a:rPr lang="en-US" sz="1000" dirty="0" smtClean="0">
                <a:latin typeface="+mj-lt"/>
              </a:rPr>
              <a:t>2010;33:S11-61</a:t>
            </a:r>
          </a:p>
        </p:txBody>
      </p:sp>
      <p:sp>
        <p:nvSpPr>
          <p:cNvPr id="114691" name="Text Box 14"/>
          <p:cNvSpPr txBox="1">
            <a:spLocks noChangeArrowheads="1"/>
          </p:cNvSpPr>
          <p:nvPr/>
        </p:nvSpPr>
        <p:spPr bwMode="auto">
          <a:xfrm>
            <a:off x="381000" y="6238875"/>
            <a:ext cx="8686800" cy="238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20000"/>
              </a:spcBef>
              <a:defRPr/>
            </a:pPr>
            <a:r>
              <a:rPr lang="en-US" sz="1000" dirty="0" smtClean="0">
                <a:latin typeface="+mj-lt"/>
              </a:rPr>
              <a:t>ADA=American Diabetes Association</a:t>
            </a:r>
          </a:p>
        </p:txBody>
      </p:sp>
      <p:sp>
        <p:nvSpPr>
          <p:cNvPr id="186372" name="Text Box 7"/>
          <p:cNvSpPr txBox="1">
            <a:spLocks noChangeArrowheads="1"/>
          </p:cNvSpPr>
          <p:nvPr/>
        </p:nvSpPr>
        <p:spPr bwMode="auto">
          <a:xfrm>
            <a:off x="609600" y="1477963"/>
            <a:ext cx="80772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An influenza vaccine should be provided to all diabetic patients </a:t>
            </a:r>
            <a:r>
              <a:rPr lang="en-US" altLang="pt-BR" sz="2000" u="sng"/>
              <a:t>&gt;</a:t>
            </a:r>
            <a:r>
              <a:rPr lang="en-US" altLang="pt-BR" sz="2000"/>
              <a:t>6 months of age annually.</a:t>
            </a:r>
          </a:p>
          <a:p>
            <a:pPr eaLnBrk="1" hangingPunct="1">
              <a:buFontTx/>
              <a:buChar char="•"/>
            </a:pPr>
            <a:endParaRPr lang="en-US" altLang="pt-BR" sz="2000"/>
          </a:p>
          <a:p>
            <a:pPr eaLnBrk="1" hangingPunct="1">
              <a:buFontTx/>
              <a:buChar char="•"/>
            </a:pPr>
            <a:r>
              <a:rPr lang="en-US" altLang="pt-BR" sz="2000"/>
              <a:t> A pneumococcal polysaccharide vaccine should be administered to all diabetic patients </a:t>
            </a:r>
            <a:r>
              <a:rPr lang="en-US" altLang="pt-BR" sz="2000" u="sng"/>
              <a:t>&gt;</a:t>
            </a:r>
            <a:r>
              <a:rPr lang="en-US" altLang="pt-BR" sz="2000"/>
              <a:t>2 years of age.  A one-time revaccination is recommended for individuals &gt;64 years of age that were previously immunized at &lt;65 years of age, if the vaccine was administered &gt;5 years ago.  Other indications for repeat vaccination include nephrotic syndrome, chronic renal disease, and other immunocompromised states, such as after transplantation. </a:t>
            </a:r>
            <a:endParaRPr lang="en-US" altLang="pt-BR" sz="2000">
              <a:solidFill>
                <a:schemeClr val="tx2"/>
              </a:solidFill>
            </a:endParaRPr>
          </a:p>
        </p:txBody>
      </p:sp>
      <p:cxnSp>
        <p:nvCxnSpPr>
          <p:cNvPr id="18637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Immunization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a:t>
            </a:r>
          </a:p>
        </p:txBody>
      </p:sp>
      <p:sp>
        <p:nvSpPr>
          <p:cNvPr id="186375"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j-lt"/>
              </a:rPr>
              <a:t>Source: American Diabetes Association</a:t>
            </a:r>
            <a:r>
              <a:rPr lang="en-US" sz="1000" i="1" dirty="0" smtClean="0">
                <a:latin typeface="+mj-lt"/>
              </a:rPr>
              <a:t>. Diabetes Care </a:t>
            </a:r>
            <a:r>
              <a:rPr lang="en-US" sz="1000" dirty="0" smtClean="0">
                <a:latin typeface="+mj-lt"/>
              </a:rPr>
              <a:t>2010;33:S11-61</a:t>
            </a:r>
          </a:p>
        </p:txBody>
      </p:sp>
      <p:sp>
        <p:nvSpPr>
          <p:cNvPr id="115715" name="Text Box 14"/>
          <p:cNvSpPr txBox="1">
            <a:spLocks noChangeArrowheads="1"/>
          </p:cNvSpPr>
          <p:nvPr/>
        </p:nvSpPr>
        <p:spPr bwMode="auto">
          <a:xfrm>
            <a:off x="3810000" y="6076950"/>
            <a:ext cx="5257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j-lt"/>
              </a:rPr>
              <a:t>ACE=Angiotensin </a:t>
            </a:r>
            <a:r>
              <a:rPr lang="en-US" sz="1000" dirty="0" err="1" smtClean="0">
                <a:latin typeface="+mj-lt"/>
              </a:rPr>
              <a:t>convering</a:t>
            </a:r>
            <a:r>
              <a:rPr lang="en-US" sz="1000" dirty="0" smtClean="0">
                <a:latin typeface="+mj-lt"/>
              </a:rPr>
              <a:t> enzyme, ADA=American Diabetes Association, CHD=Coronary heart disease, CV=Cardiovascular, MI=Myocardial infarction</a:t>
            </a:r>
          </a:p>
        </p:txBody>
      </p:sp>
      <p:sp>
        <p:nvSpPr>
          <p:cNvPr id="187396" name="Text Box 6"/>
          <p:cNvSpPr txBox="1">
            <a:spLocks noChangeArrowheads="1"/>
          </p:cNvSpPr>
          <p:nvPr/>
        </p:nvSpPr>
        <p:spPr bwMode="auto">
          <a:xfrm>
            <a:off x="533400" y="1481138"/>
            <a:ext cx="822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In asymptomatic patients, evaluate risk factors to stratify patients by 10-year risk, and treat risk factors accordingly.</a:t>
            </a:r>
          </a:p>
          <a:p>
            <a:pPr eaLnBrk="1" hangingPunct="1">
              <a:buFontTx/>
              <a:buChar char="•"/>
            </a:pPr>
            <a:endParaRPr lang="en-US" altLang="pt-BR" sz="2000"/>
          </a:p>
          <a:p>
            <a:pPr eaLnBrk="1" hangingPunct="1">
              <a:buFontTx/>
              <a:buChar char="•"/>
            </a:pPr>
            <a:r>
              <a:rPr lang="en-US" altLang="pt-BR" sz="2000"/>
              <a:t> In patients with known CV disease, an ACE inhibitor, aspirin, and statin therapy (if not contraindicated) should be used to reduce the risk of CV events.</a:t>
            </a:r>
          </a:p>
          <a:p>
            <a:pPr eaLnBrk="1" hangingPunct="1">
              <a:buFontTx/>
              <a:buChar char="•"/>
            </a:pPr>
            <a:endParaRPr lang="en-US" altLang="pt-BR" sz="2000"/>
          </a:p>
          <a:p>
            <a:pPr eaLnBrk="1" hangingPunct="1">
              <a:buFontTx/>
              <a:buChar char="•"/>
            </a:pPr>
            <a:r>
              <a:rPr lang="en-US" altLang="pt-BR" sz="2000"/>
              <a:t> In patients with a prior MI, beta-blockers should be continued for at least 2 years after the event.</a:t>
            </a:r>
            <a:endParaRPr lang="en-US" altLang="pt-BR" sz="2000">
              <a:solidFill>
                <a:schemeClr val="tx2"/>
              </a:solidFill>
            </a:endParaRPr>
          </a:p>
        </p:txBody>
      </p:sp>
      <p:cxnSp>
        <p:nvCxnSpPr>
          <p:cNvPr id="18739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Recommendations to Screen and Treat</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CHD in Patients with Diabetes Mellitus</a:t>
            </a:r>
          </a:p>
        </p:txBody>
      </p:sp>
      <p:sp>
        <p:nvSpPr>
          <p:cNvPr id="187399"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and Secondary Prevention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112643" name="Text Box 14"/>
          <p:cNvSpPr txBox="1">
            <a:spLocks noChangeArrowheads="1"/>
          </p:cNvSpPr>
          <p:nvPr/>
        </p:nvSpPr>
        <p:spPr bwMode="auto">
          <a:xfrm>
            <a:off x="5715000" y="6096000"/>
            <a:ext cx="3352800" cy="3857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20000"/>
              </a:spcBef>
              <a:defRPr/>
            </a:pPr>
            <a:r>
              <a:rPr lang="en-US" sz="1000" dirty="0" smtClean="0">
                <a:latin typeface="+mn-lt"/>
                <a:ea typeface="ＭＳ Ｐゴシック" charset="-128"/>
              </a:rPr>
              <a:t>ADA=American </a:t>
            </a:r>
            <a:r>
              <a:rPr lang="en-US" sz="1000" dirty="0" smtClean="0">
                <a:latin typeface="+mn-lt"/>
                <a:ea typeface="+mn-ea"/>
              </a:rPr>
              <a:t>Diabetes</a:t>
            </a:r>
            <a:r>
              <a:rPr lang="en-US" sz="1000" dirty="0" smtClean="0">
                <a:latin typeface="+mn-lt"/>
                <a:ea typeface="ＭＳ Ｐゴシック" charset="-128"/>
              </a:rPr>
              <a:t> Association, CHF=Congestive heart failure, DM=Diabetes mellitus</a:t>
            </a:r>
          </a:p>
        </p:txBody>
      </p:sp>
      <p:sp>
        <p:nvSpPr>
          <p:cNvPr id="188420" name="Text Box 4"/>
          <p:cNvSpPr txBox="1">
            <a:spLocks noChangeArrowheads="1"/>
          </p:cNvSpPr>
          <p:nvPr/>
        </p:nvSpPr>
        <p:spPr bwMode="auto">
          <a:xfrm>
            <a:off x="533400" y="1481138"/>
            <a:ext cx="8153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Longer-term use of beta-blockers in the absence of hypertension is reasonable if well tolerated, but data are lacking.</a:t>
            </a:r>
          </a:p>
          <a:p>
            <a:pPr eaLnBrk="1" hangingPunct="1">
              <a:buFontTx/>
              <a:buChar char="•"/>
            </a:pPr>
            <a:endParaRPr lang="en-US" altLang="pt-BR" sz="2000"/>
          </a:p>
          <a:p>
            <a:pPr eaLnBrk="1" hangingPunct="1">
              <a:buFontTx/>
              <a:buChar char="•"/>
            </a:pPr>
            <a:r>
              <a:rPr lang="en-US" altLang="pt-BR" sz="2000"/>
              <a:t> Avoid thiazolidinedione treatment in patients with symptomatic heart failure.</a:t>
            </a:r>
          </a:p>
          <a:p>
            <a:pPr eaLnBrk="1" hangingPunct="1">
              <a:buFontTx/>
              <a:buChar char="•"/>
            </a:pPr>
            <a:endParaRPr lang="en-US" altLang="pt-BR" sz="2000"/>
          </a:p>
          <a:p>
            <a:pPr eaLnBrk="1" hangingPunct="1">
              <a:buFontTx/>
              <a:buChar char="•"/>
            </a:pPr>
            <a:r>
              <a:rPr lang="en-US" altLang="pt-BR" sz="2000"/>
              <a:t> Metformin may be used in patients with stable CHF if renal function is normal.  It should be avoided in unstable or hospitalized patients with CHF.</a:t>
            </a:r>
            <a:endParaRPr lang="en-US" altLang="pt-BR" sz="2000">
              <a:solidFill>
                <a:schemeClr val="tx2"/>
              </a:solidFill>
            </a:endParaRPr>
          </a:p>
        </p:txBody>
      </p:sp>
      <p:cxnSp>
        <p:nvCxnSpPr>
          <p:cNvPr id="18842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Recommendations to Screen and Treat</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CHD in Patients with Diabetes Mellitus (Continued)</a:t>
            </a:r>
          </a:p>
        </p:txBody>
      </p:sp>
      <p:sp>
        <p:nvSpPr>
          <p:cNvPr id="18842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and Secondary Prevention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2400" y="909638"/>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Diabetes Prevention Program (DPP)</a:t>
            </a:r>
          </a:p>
        </p:txBody>
      </p:sp>
      <p:sp>
        <p:nvSpPr>
          <p:cNvPr id="14339" name="Text Box 5"/>
          <p:cNvSpPr txBox="1">
            <a:spLocks noChangeArrowheads="1"/>
          </p:cNvSpPr>
          <p:nvPr/>
        </p:nvSpPr>
        <p:spPr bwMode="auto">
          <a:xfrm>
            <a:off x="4495800" y="6477000"/>
            <a:ext cx="45720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ea typeface="ＭＳ Ｐゴシック" charset="-128"/>
              </a:rPr>
              <a:t>Source: </a:t>
            </a:r>
            <a:r>
              <a:rPr lang="en-US" sz="1000" dirty="0" err="1" smtClean="0">
                <a:latin typeface="+mn-lt"/>
                <a:ea typeface="ＭＳ Ｐゴシック" charset="-128"/>
              </a:rPr>
              <a:t>Knowler</a:t>
            </a:r>
            <a:r>
              <a:rPr lang="en-US" sz="1000" dirty="0" smtClean="0">
                <a:latin typeface="+mn-lt"/>
                <a:ea typeface="ＭＳ Ｐゴシック" charset="-128"/>
              </a:rPr>
              <a:t> WC et al. </a:t>
            </a:r>
            <a:r>
              <a:rPr lang="en-US" sz="1000" i="1" dirty="0" smtClean="0">
                <a:latin typeface="+mn-lt"/>
                <a:ea typeface="ＭＳ Ｐゴシック" charset="-128"/>
              </a:rPr>
              <a:t>NEJM</a:t>
            </a:r>
            <a:r>
              <a:rPr lang="en-US" sz="1000" dirty="0" smtClean="0">
                <a:latin typeface="+mn-lt"/>
                <a:ea typeface="ＭＳ Ｐゴシック" charset="-128"/>
              </a:rPr>
              <a:t> 2002;346:393-403</a:t>
            </a:r>
          </a:p>
        </p:txBody>
      </p:sp>
      <p:pic>
        <p:nvPicPr>
          <p:cNvPr id="32772" name="Picture 6" descr="fig001"/>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1752600" y="1798638"/>
            <a:ext cx="59436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2773" name="Rectangle 7"/>
          <p:cNvSpPr>
            <a:spLocks noChangeArrowheads="1"/>
          </p:cNvSpPr>
          <p:nvPr/>
        </p:nvSpPr>
        <p:spPr bwMode="auto">
          <a:xfrm>
            <a:off x="2362200" y="2027238"/>
            <a:ext cx="3962400" cy="9906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useBgFill="1">
        <p:nvSpPr>
          <p:cNvPr id="32774" name="Rectangle 8"/>
          <p:cNvSpPr>
            <a:spLocks noChangeArrowheads="1"/>
          </p:cNvSpPr>
          <p:nvPr/>
        </p:nvSpPr>
        <p:spPr bwMode="auto">
          <a:xfrm>
            <a:off x="914400" y="1570038"/>
            <a:ext cx="5867400" cy="12192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343" name="Text Box 10"/>
          <p:cNvSpPr txBox="1">
            <a:spLocks noChangeArrowheads="1"/>
          </p:cNvSpPr>
          <p:nvPr/>
        </p:nvSpPr>
        <p:spPr bwMode="auto">
          <a:xfrm>
            <a:off x="3962400" y="6019800"/>
            <a:ext cx="51054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000" dirty="0" smtClean="0">
                <a:latin typeface="+mn-lt"/>
                <a:ea typeface="ＭＳ Ｐゴシック" charset="-128"/>
              </a:rPr>
              <a:t>*Includes 7% weight loss and at least 150 minutes of physical activity per week</a:t>
            </a:r>
          </a:p>
        </p:txBody>
      </p:sp>
      <p:sp>
        <p:nvSpPr>
          <p:cNvPr id="32776" name="Line 12"/>
          <p:cNvSpPr>
            <a:spLocks noChangeShapeType="1"/>
          </p:cNvSpPr>
          <p:nvPr/>
        </p:nvSpPr>
        <p:spPr bwMode="auto">
          <a:xfrm>
            <a:off x="2655888" y="2578100"/>
            <a:ext cx="5334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pt-BR"/>
          </a:p>
        </p:txBody>
      </p:sp>
      <p:sp>
        <p:nvSpPr>
          <p:cNvPr id="32777" name="Line 13"/>
          <p:cNvSpPr>
            <a:spLocks noChangeShapeType="1"/>
          </p:cNvSpPr>
          <p:nvPr/>
        </p:nvSpPr>
        <p:spPr bwMode="auto">
          <a:xfrm>
            <a:off x="2655888" y="2882900"/>
            <a:ext cx="511175" cy="0"/>
          </a:xfrm>
          <a:prstGeom prst="line">
            <a:avLst/>
          </a:prstGeom>
          <a:noFill/>
          <a:ln w="38100">
            <a:solidFill>
              <a:srgbClr val="F4EE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pt-BR"/>
          </a:p>
        </p:txBody>
      </p:sp>
      <p:sp>
        <p:nvSpPr>
          <p:cNvPr id="32778" name="Text Box 14"/>
          <p:cNvSpPr txBox="1">
            <a:spLocks noChangeArrowheads="1"/>
          </p:cNvSpPr>
          <p:nvPr/>
        </p:nvSpPr>
        <p:spPr bwMode="auto">
          <a:xfrm>
            <a:off x="3189288" y="2349500"/>
            <a:ext cx="20685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20000"/>
              </a:lnSpc>
            </a:pPr>
            <a:r>
              <a:rPr lang="en-US" altLang="pt-BR" sz="1600">
                <a:latin typeface="Franklin Gothic Demi" panose="020B0703020102020204" pitchFamily="34" charset="0"/>
              </a:rPr>
              <a:t>Placebo</a:t>
            </a:r>
          </a:p>
          <a:p>
            <a:pPr>
              <a:lnSpc>
                <a:spcPct val="120000"/>
              </a:lnSpc>
            </a:pPr>
            <a:r>
              <a:rPr lang="en-US" altLang="pt-BR" sz="1600">
                <a:latin typeface="Franklin Gothic Demi" panose="020B0703020102020204" pitchFamily="34" charset="0"/>
              </a:rPr>
              <a:t>Metformin</a:t>
            </a:r>
          </a:p>
          <a:p>
            <a:pPr>
              <a:lnSpc>
                <a:spcPct val="120000"/>
              </a:lnSpc>
            </a:pPr>
            <a:r>
              <a:rPr lang="en-US" altLang="pt-BR" sz="1600">
                <a:latin typeface="Franklin Gothic Demi" panose="020B0703020102020204" pitchFamily="34" charset="0"/>
              </a:rPr>
              <a:t>Lifestyle modification</a:t>
            </a:r>
          </a:p>
        </p:txBody>
      </p:sp>
      <p:sp>
        <p:nvSpPr>
          <p:cNvPr id="32779" name="Line 15"/>
          <p:cNvSpPr>
            <a:spLocks noChangeShapeType="1"/>
          </p:cNvSpPr>
          <p:nvPr/>
        </p:nvSpPr>
        <p:spPr bwMode="auto">
          <a:xfrm>
            <a:off x="2655888" y="3187700"/>
            <a:ext cx="5111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pt-BR"/>
          </a:p>
        </p:txBody>
      </p:sp>
      <p:sp useBgFill="1">
        <p:nvSpPr>
          <p:cNvPr id="32780" name="Rectangle 16"/>
          <p:cNvSpPr>
            <a:spLocks noChangeArrowheads="1"/>
          </p:cNvSpPr>
          <p:nvPr/>
        </p:nvSpPr>
        <p:spPr bwMode="auto">
          <a:xfrm>
            <a:off x="1676400" y="2636838"/>
            <a:ext cx="685800" cy="22860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32781" name="Text Box 17"/>
          <p:cNvSpPr txBox="1">
            <a:spLocks noChangeArrowheads="1"/>
          </p:cNvSpPr>
          <p:nvPr/>
        </p:nvSpPr>
        <p:spPr bwMode="auto">
          <a:xfrm rot="-5400000">
            <a:off x="587375" y="3573463"/>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a:latin typeface="Franklin Gothic Demi" panose="020B0703020102020204" pitchFamily="34" charset="0"/>
              </a:rPr>
              <a:t>Incidence of DM (%)</a:t>
            </a:r>
          </a:p>
        </p:txBody>
      </p:sp>
      <p:sp>
        <p:nvSpPr>
          <p:cNvPr id="32782" name="Text Box 18"/>
          <p:cNvSpPr txBox="1">
            <a:spLocks noChangeArrowheads="1"/>
          </p:cNvSpPr>
          <p:nvPr/>
        </p:nvSpPr>
        <p:spPr bwMode="auto">
          <a:xfrm>
            <a:off x="2057400" y="4618038"/>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 0</a:t>
            </a:r>
          </a:p>
        </p:txBody>
      </p:sp>
      <p:sp>
        <p:nvSpPr>
          <p:cNvPr id="32783" name="Text Box 19"/>
          <p:cNvSpPr txBox="1">
            <a:spLocks noChangeArrowheads="1"/>
          </p:cNvSpPr>
          <p:nvPr/>
        </p:nvSpPr>
        <p:spPr bwMode="auto">
          <a:xfrm>
            <a:off x="1981200" y="355123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20</a:t>
            </a:r>
          </a:p>
        </p:txBody>
      </p:sp>
      <p:sp>
        <p:nvSpPr>
          <p:cNvPr id="32784" name="Text Box 20"/>
          <p:cNvSpPr txBox="1">
            <a:spLocks noChangeArrowheads="1"/>
          </p:cNvSpPr>
          <p:nvPr/>
        </p:nvSpPr>
        <p:spPr bwMode="auto">
          <a:xfrm>
            <a:off x="1981200" y="30940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30</a:t>
            </a:r>
          </a:p>
        </p:txBody>
      </p:sp>
      <p:sp>
        <p:nvSpPr>
          <p:cNvPr id="32785" name="Text Box 21"/>
          <p:cNvSpPr txBox="1">
            <a:spLocks noChangeArrowheads="1"/>
          </p:cNvSpPr>
          <p:nvPr/>
        </p:nvSpPr>
        <p:spPr bwMode="auto">
          <a:xfrm>
            <a:off x="1981200" y="408463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10</a:t>
            </a:r>
          </a:p>
        </p:txBody>
      </p:sp>
      <p:sp>
        <p:nvSpPr>
          <p:cNvPr id="32786" name="Text Box 22"/>
          <p:cNvSpPr txBox="1">
            <a:spLocks noChangeArrowheads="1"/>
          </p:cNvSpPr>
          <p:nvPr/>
        </p:nvSpPr>
        <p:spPr bwMode="auto">
          <a:xfrm>
            <a:off x="1981200" y="256063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40</a:t>
            </a:r>
          </a:p>
        </p:txBody>
      </p:sp>
      <p:sp>
        <p:nvSpPr>
          <p:cNvPr id="32787" name="Text Box 24"/>
          <p:cNvSpPr txBox="1">
            <a:spLocks noChangeArrowheads="1"/>
          </p:cNvSpPr>
          <p:nvPr/>
        </p:nvSpPr>
        <p:spPr bwMode="auto">
          <a:xfrm>
            <a:off x="2286000" y="4922838"/>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0</a:t>
            </a:r>
          </a:p>
        </p:txBody>
      </p:sp>
      <p:sp useBgFill="1">
        <p:nvSpPr>
          <p:cNvPr id="32788" name="Rectangle 29"/>
          <p:cNvSpPr>
            <a:spLocks noChangeArrowheads="1"/>
          </p:cNvSpPr>
          <p:nvPr/>
        </p:nvSpPr>
        <p:spPr bwMode="auto">
          <a:xfrm>
            <a:off x="2057400" y="4922838"/>
            <a:ext cx="5867400" cy="6096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32789" name="Text Box 30"/>
          <p:cNvSpPr txBox="1">
            <a:spLocks noChangeArrowheads="1"/>
          </p:cNvSpPr>
          <p:nvPr/>
        </p:nvSpPr>
        <p:spPr bwMode="auto">
          <a:xfrm>
            <a:off x="2286000" y="4846638"/>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0</a:t>
            </a:r>
          </a:p>
        </p:txBody>
      </p:sp>
      <p:sp>
        <p:nvSpPr>
          <p:cNvPr id="32790" name="Text Box 31"/>
          <p:cNvSpPr txBox="1">
            <a:spLocks noChangeArrowheads="1"/>
          </p:cNvSpPr>
          <p:nvPr/>
        </p:nvSpPr>
        <p:spPr bwMode="auto">
          <a:xfrm>
            <a:off x="3352800" y="4846638"/>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 1</a:t>
            </a:r>
          </a:p>
        </p:txBody>
      </p:sp>
      <p:sp>
        <p:nvSpPr>
          <p:cNvPr id="32791" name="Text Box 32"/>
          <p:cNvSpPr txBox="1">
            <a:spLocks noChangeArrowheads="1"/>
          </p:cNvSpPr>
          <p:nvPr/>
        </p:nvSpPr>
        <p:spPr bwMode="auto">
          <a:xfrm>
            <a:off x="6705600" y="4846638"/>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4</a:t>
            </a:r>
          </a:p>
        </p:txBody>
      </p:sp>
      <p:sp>
        <p:nvSpPr>
          <p:cNvPr id="32792" name="Text Box 33"/>
          <p:cNvSpPr txBox="1">
            <a:spLocks noChangeArrowheads="1"/>
          </p:cNvSpPr>
          <p:nvPr/>
        </p:nvSpPr>
        <p:spPr bwMode="auto">
          <a:xfrm>
            <a:off x="4495800" y="4846638"/>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2</a:t>
            </a:r>
          </a:p>
        </p:txBody>
      </p:sp>
      <p:sp>
        <p:nvSpPr>
          <p:cNvPr id="32793" name="Text Box 34"/>
          <p:cNvSpPr txBox="1">
            <a:spLocks noChangeArrowheads="1"/>
          </p:cNvSpPr>
          <p:nvPr/>
        </p:nvSpPr>
        <p:spPr bwMode="auto">
          <a:xfrm>
            <a:off x="5638800" y="4846638"/>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3</a:t>
            </a:r>
          </a:p>
        </p:txBody>
      </p:sp>
      <p:sp>
        <p:nvSpPr>
          <p:cNvPr id="32794" name="Text Box 35"/>
          <p:cNvSpPr txBox="1">
            <a:spLocks noChangeArrowheads="1"/>
          </p:cNvSpPr>
          <p:nvPr/>
        </p:nvSpPr>
        <p:spPr bwMode="auto">
          <a:xfrm>
            <a:off x="2057400" y="5151438"/>
            <a:ext cx="51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a:latin typeface="Franklin Gothic Demi" panose="020B0703020102020204" pitchFamily="34" charset="0"/>
              </a:rPr>
              <a:t>Years</a:t>
            </a:r>
          </a:p>
        </p:txBody>
      </p:sp>
      <p:sp>
        <p:nvSpPr>
          <p:cNvPr id="32795" name="AutoShape 30"/>
          <p:cNvSpPr>
            <a:spLocks noChangeAspect="1" noChangeArrowheads="1"/>
          </p:cNvSpPr>
          <p:nvPr/>
        </p:nvSpPr>
        <p:spPr bwMode="auto">
          <a:xfrm>
            <a:off x="1752600" y="1798638"/>
            <a:ext cx="59436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cxnSp>
        <p:nvCxnSpPr>
          <p:cNvPr id="32796"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Benefit of Lifestyle Modification</a:t>
            </a:r>
          </a:p>
        </p:txBody>
      </p:sp>
      <p:sp>
        <p:nvSpPr>
          <p:cNvPr id="32798" name="Rectangle 38"/>
          <p:cNvSpPr>
            <a:spLocks noChangeArrowheads="1"/>
          </p:cNvSpPr>
          <p:nvPr/>
        </p:nvSpPr>
        <p:spPr bwMode="auto">
          <a:xfrm>
            <a:off x="533400" y="1295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3,234 patients with elevated fasting and post-load glucose levels randomized to placebo, metformin (850 mg bid), or lifestyle modification* for 3 years</a:t>
            </a:r>
          </a:p>
          <a:p>
            <a:pPr algn="ctr" eaLnBrk="1" hangingPunct="1">
              <a:lnSpc>
                <a:spcPct val="8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105000"/>
              </a:lnSpc>
              <a:spcBef>
                <a:spcPct val="20000"/>
              </a:spcBef>
            </a:pPr>
            <a:endParaRPr lang="en-US" altLang="pt-BR" sz="2000"/>
          </a:p>
          <a:p>
            <a:pPr algn="ctr" eaLnBrk="1" hangingPunct="1">
              <a:spcBef>
                <a:spcPct val="20000"/>
              </a:spcBef>
              <a:spcAft>
                <a:spcPts val="1200"/>
              </a:spcAft>
            </a:pPr>
            <a:endParaRPr lang="en-US" altLang="pt-BR" sz="2000">
              <a:solidFill>
                <a:srgbClr val="3333FF"/>
              </a:solidFill>
            </a:endParaRPr>
          </a:p>
          <a:p>
            <a:pPr algn="ctr" eaLnBrk="1" hangingPunct="1">
              <a:spcBef>
                <a:spcPct val="20000"/>
              </a:spcBef>
            </a:pPr>
            <a:r>
              <a:rPr lang="en-US" altLang="pt-BR" sz="2000">
                <a:solidFill>
                  <a:srgbClr val="3333FF"/>
                </a:solidFill>
              </a:rPr>
              <a:t>Lifestyle modification reduces the risk of developing DM</a:t>
            </a:r>
          </a:p>
        </p:txBody>
      </p:sp>
      <p:cxnSp>
        <p:nvCxnSpPr>
          <p:cNvPr id="39" name="Straight Connector 38"/>
          <p:cNvCxnSpPr>
            <a:cxnSpLocks noChangeShapeType="1"/>
          </p:cNvCxnSpPr>
          <p:nvPr/>
        </p:nvCxnSpPr>
        <p:spPr bwMode="auto">
          <a:xfrm rot="5400000">
            <a:off x="1296194" y="3702844"/>
            <a:ext cx="2286000" cy="1588"/>
          </a:xfrm>
          <a:prstGeom prst="line">
            <a:avLst/>
          </a:prstGeom>
          <a:noFill/>
          <a:ln w="25400">
            <a:solidFill>
              <a:schemeClr val="tx1">
                <a:alpha val="50195"/>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2438400" y="4846638"/>
            <a:ext cx="4953000" cy="1587"/>
          </a:xfrm>
          <a:prstGeom prst="line">
            <a:avLst/>
          </a:prstGeom>
          <a:noFill/>
          <a:ln w="25400">
            <a:solidFill>
              <a:schemeClr val="tx1">
                <a:alpha val="50195"/>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801" name="TextBox 48"/>
          <p:cNvSpPr txBox="1">
            <a:spLocks noChangeArrowheads="1"/>
          </p:cNvSpPr>
          <p:nvPr/>
        </p:nvSpPr>
        <p:spPr bwMode="auto">
          <a:xfrm>
            <a:off x="4953000" y="294163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800"/>
              <a:t>*</a:t>
            </a:r>
          </a:p>
        </p:txBody>
      </p:sp>
      <p:sp>
        <p:nvSpPr>
          <p:cNvPr id="34" name="Text Box 5"/>
          <p:cNvSpPr txBox="1">
            <a:spLocks noChangeArrowheads="1"/>
          </p:cNvSpPr>
          <p:nvPr/>
        </p:nvSpPr>
        <p:spPr bwMode="auto">
          <a:xfrm>
            <a:off x="7724775" y="6230938"/>
            <a:ext cx="1343025" cy="246062"/>
          </a:xfrm>
          <a:prstGeom prst="rect">
            <a:avLst/>
          </a:prstGeom>
          <a:noFill/>
          <a:ln>
            <a:noFill/>
          </a:ln>
          <a:extLst/>
        </p:spPr>
        <p:txBody>
          <a:bodyPr wrap="none"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DM=Diabetes mellitus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218113" y="6477000"/>
            <a:ext cx="3835400" cy="246063"/>
          </a:xfrm>
          <a:prstGeom prst="rect">
            <a:avLst/>
          </a:prstGeom>
          <a:noFill/>
          <a:ln>
            <a:noFill/>
          </a:ln>
          <a:extLst/>
        </p:spPr>
        <p:txBody>
          <a:bodyPr wrap="none"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a:t>
            </a:r>
            <a:r>
              <a:rPr lang="en-US" sz="1000" dirty="0" err="1" smtClean="0">
                <a:solidFill>
                  <a:schemeClr val="tx1"/>
                </a:solidFill>
                <a:latin typeface="+mn-lt"/>
              </a:rPr>
              <a:t>Kosaka</a:t>
            </a:r>
            <a:r>
              <a:rPr lang="en-US" sz="1000" dirty="0" smtClean="0">
                <a:solidFill>
                  <a:schemeClr val="tx1"/>
                </a:solidFill>
                <a:latin typeface="+mn-lt"/>
              </a:rPr>
              <a:t> K et al. </a:t>
            </a:r>
            <a:r>
              <a:rPr lang="en-US" sz="1000" i="1" dirty="0" smtClean="0">
                <a:solidFill>
                  <a:schemeClr val="tx1"/>
                </a:solidFill>
                <a:latin typeface="+mn-lt"/>
              </a:rPr>
              <a:t>Diabetes Res </a:t>
            </a:r>
            <a:r>
              <a:rPr lang="en-US" sz="1000" i="1" dirty="0" err="1" smtClean="0">
                <a:solidFill>
                  <a:schemeClr val="tx1"/>
                </a:solidFill>
                <a:latin typeface="+mn-lt"/>
              </a:rPr>
              <a:t>Clin</a:t>
            </a:r>
            <a:r>
              <a:rPr lang="en-US" sz="1000" i="1" dirty="0" smtClean="0">
                <a:solidFill>
                  <a:schemeClr val="tx1"/>
                </a:solidFill>
                <a:latin typeface="+mn-lt"/>
              </a:rPr>
              <a:t> </a:t>
            </a:r>
            <a:r>
              <a:rPr lang="en-US" sz="1000" i="1" dirty="0" err="1" smtClean="0">
                <a:solidFill>
                  <a:schemeClr val="tx1"/>
                </a:solidFill>
                <a:latin typeface="+mn-lt"/>
              </a:rPr>
              <a:t>Pract</a:t>
            </a:r>
            <a:r>
              <a:rPr lang="en-US" sz="1000" i="1" dirty="0" smtClean="0">
                <a:solidFill>
                  <a:schemeClr val="tx1"/>
                </a:solidFill>
                <a:latin typeface="+mn-lt"/>
              </a:rPr>
              <a:t> </a:t>
            </a:r>
            <a:r>
              <a:rPr lang="en-US" sz="1000" dirty="0" smtClean="0">
                <a:solidFill>
                  <a:schemeClr val="tx1"/>
                </a:solidFill>
                <a:latin typeface="+mn-lt"/>
              </a:rPr>
              <a:t>2005;67:152-162</a:t>
            </a:r>
          </a:p>
        </p:txBody>
      </p:sp>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9388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633538" y="1879600"/>
            <a:ext cx="1676400" cy="228600"/>
          </a:xfrm>
          <a:prstGeom prst="rect">
            <a:avLst/>
          </a:prstGeom>
          <a:solidFill>
            <a:schemeClr val="bg1"/>
          </a:solidFill>
          <a:ln w="9525">
            <a:noFill/>
            <a:miter lim="800000"/>
            <a:headEnd/>
            <a:tailEnd/>
          </a:ln>
        </p:spPr>
        <p:txBody>
          <a:bodyPr wrap="none" anchor="ctr"/>
          <a:lstStyle/>
          <a:p>
            <a:pPr>
              <a:defRPr/>
            </a:pPr>
            <a:endParaRPr lang="en-US">
              <a:solidFill>
                <a:schemeClr val="accent3"/>
              </a:solidFill>
              <a:latin typeface="Arial" charset="0"/>
              <a:ea typeface="+mn-ea"/>
            </a:endParaRPr>
          </a:p>
        </p:txBody>
      </p:sp>
      <p:sp>
        <p:nvSpPr>
          <p:cNvPr id="34821" name="TextBox 6"/>
          <p:cNvSpPr txBox="1">
            <a:spLocks noChangeArrowheads="1"/>
          </p:cNvSpPr>
          <p:nvPr/>
        </p:nvSpPr>
        <p:spPr bwMode="auto">
          <a:xfrm rot="-5400000">
            <a:off x="473075" y="3336925"/>
            <a:ext cx="317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400"/>
              <a:t>Cumulative incidence of DM (%)</a:t>
            </a:r>
          </a:p>
        </p:txBody>
      </p:sp>
      <p:sp>
        <p:nvSpPr>
          <p:cNvPr id="9" name="Text Box 5"/>
          <p:cNvSpPr txBox="1">
            <a:spLocks noChangeArrowheads="1"/>
          </p:cNvSpPr>
          <p:nvPr/>
        </p:nvSpPr>
        <p:spPr bwMode="auto">
          <a:xfrm>
            <a:off x="6381750" y="6248400"/>
            <a:ext cx="2686050" cy="246063"/>
          </a:xfrm>
          <a:prstGeom prst="rect">
            <a:avLst/>
          </a:prstGeom>
          <a:noFill/>
          <a:ln>
            <a:noFill/>
          </a:ln>
          <a:extLst/>
        </p:spPr>
        <p:txBody>
          <a:bodyPr wrap="none"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BMI=Body mass index, DM=Diabetes mellitus</a:t>
            </a:r>
          </a:p>
        </p:txBody>
      </p:sp>
      <p:sp>
        <p:nvSpPr>
          <p:cNvPr id="10" name="Rectangle 5"/>
          <p:cNvSpPr>
            <a:spLocks noChangeArrowheads="1"/>
          </p:cNvSpPr>
          <p:nvPr/>
        </p:nvSpPr>
        <p:spPr bwMode="auto">
          <a:xfrm>
            <a:off x="4953000" y="5029200"/>
            <a:ext cx="1676400" cy="228600"/>
          </a:xfrm>
          <a:prstGeom prst="rect">
            <a:avLst/>
          </a:prstGeom>
          <a:solidFill>
            <a:schemeClr val="bg1"/>
          </a:solidFill>
          <a:ln w="9525">
            <a:noFill/>
            <a:miter lim="800000"/>
            <a:headEnd/>
            <a:tailEnd/>
          </a:ln>
        </p:spPr>
        <p:txBody>
          <a:bodyPr wrap="none" anchor="ctr"/>
          <a:lstStyle/>
          <a:p>
            <a:pPr>
              <a:defRPr/>
            </a:pPr>
            <a:endParaRPr lang="en-US">
              <a:solidFill>
                <a:schemeClr val="accent3"/>
              </a:solidFill>
              <a:latin typeface="Arial" charset="0"/>
              <a:ea typeface="+mn-ea"/>
            </a:endParaRPr>
          </a:p>
        </p:txBody>
      </p:sp>
      <p:sp>
        <p:nvSpPr>
          <p:cNvPr id="34824" name="TextBox 6"/>
          <p:cNvSpPr txBox="1">
            <a:spLocks noChangeArrowheads="1"/>
          </p:cNvSpPr>
          <p:nvPr/>
        </p:nvSpPr>
        <p:spPr bwMode="auto">
          <a:xfrm>
            <a:off x="1628775" y="4949825"/>
            <a:ext cx="568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400"/>
              <a:t>Years</a:t>
            </a:r>
          </a:p>
        </p:txBody>
      </p:sp>
      <p:cxnSp>
        <p:nvCxnSpPr>
          <p:cNvPr id="34825"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Benefit of Lifestyle Modification</a:t>
            </a:r>
          </a:p>
        </p:txBody>
      </p:sp>
      <p:sp>
        <p:nvSpPr>
          <p:cNvPr id="14" name="Rectangle 5"/>
          <p:cNvSpPr>
            <a:spLocks noChangeArrowheads="1"/>
          </p:cNvSpPr>
          <p:nvPr/>
        </p:nvSpPr>
        <p:spPr bwMode="auto">
          <a:xfrm>
            <a:off x="2590800" y="2133600"/>
            <a:ext cx="304800" cy="381000"/>
          </a:xfrm>
          <a:prstGeom prst="rect">
            <a:avLst/>
          </a:prstGeom>
          <a:solidFill>
            <a:schemeClr val="bg1"/>
          </a:solidFill>
          <a:ln w="9525">
            <a:noFill/>
            <a:miter lim="800000"/>
            <a:headEnd/>
            <a:tailEnd/>
          </a:ln>
        </p:spPr>
        <p:txBody>
          <a:bodyPr wrap="none" anchor="ctr"/>
          <a:lstStyle/>
          <a:p>
            <a:pPr>
              <a:defRPr/>
            </a:pPr>
            <a:endParaRPr lang="en-US">
              <a:solidFill>
                <a:schemeClr val="accent3"/>
              </a:solidFill>
              <a:latin typeface="Arial" charset="0"/>
              <a:ea typeface="+mn-ea"/>
            </a:endParaRPr>
          </a:p>
        </p:txBody>
      </p:sp>
      <p:sp>
        <p:nvSpPr>
          <p:cNvPr id="34828" name="Rectangle 25"/>
          <p:cNvSpPr>
            <a:spLocks noChangeArrowheads="1"/>
          </p:cNvSpPr>
          <p:nvPr/>
        </p:nvSpPr>
        <p:spPr bwMode="auto">
          <a:xfrm>
            <a:off x="381000" y="914400"/>
            <a:ext cx="83058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458 Japanese men with impaired glucose tolerance randomized to standard lifestyle intervention (goal BMI &lt;24 kg/m</a:t>
            </a:r>
            <a:r>
              <a:rPr lang="en-US" altLang="pt-BR" sz="2000" baseline="30000"/>
              <a:t>2</a:t>
            </a:r>
            <a:r>
              <a:rPr lang="en-US" altLang="pt-BR" sz="2000"/>
              <a:t>) or intensive lifestyle intervention (goal BMI &lt;22 kg/m</a:t>
            </a:r>
            <a:r>
              <a:rPr lang="en-US" altLang="pt-BR" sz="2000" baseline="30000"/>
              <a:t>2</a:t>
            </a:r>
            <a:r>
              <a:rPr lang="en-US" altLang="pt-BR" sz="2000"/>
              <a:t>)</a:t>
            </a:r>
          </a:p>
          <a:p>
            <a:pPr algn="ctr" eaLnBrk="1" hangingPunct="1">
              <a:lnSpc>
                <a:spcPct val="85000"/>
              </a:lnSpc>
              <a:spcBef>
                <a:spcPct val="20000"/>
              </a:spcBef>
            </a:pPr>
            <a:endParaRPr lang="en-US" altLang="pt-BR" sz="2000"/>
          </a:p>
          <a:p>
            <a:pPr algn="ctr" eaLnBrk="1" hangingPunct="1">
              <a:lnSpc>
                <a:spcPct val="8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85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30000"/>
              </a:lnSpc>
              <a:spcBef>
                <a:spcPct val="20000"/>
              </a:spcBef>
              <a:spcAft>
                <a:spcPts val="600"/>
              </a:spcAft>
            </a:pPr>
            <a:endParaRPr lang="en-US" altLang="pt-BR" sz="2000"/>
          </a:p>
          <a:p>
            <a:pPr algn="ctr" eaLnBrk="1" hangingPunct="1">
              <a:spcBef>
                <a:spcPct val="20000"/>
              </a:spcBef>
            </a:pPr>
            <a:r>
              <a:rPr lang="en-US" altLang="pt-BR" sz="2000">
                <a:solidFill>
                  <a:srgbClr val="3333FF"/>
                </a:solidFill>
              </a:rPr>
              <a:t> More intensive lifestyle modification reduces the risk of DM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495800" y="6459538"/>
            <a:ext cx="4572000" cy="246062"/>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a:t>
            </a:r>
            <a:r>
              <a:rPr lang="en-US" sz="1000" dirty="0" err="1" smtClean="0">
                <a:solidFill>
                  <a:schemeClr val="tx1"/>
                </a:solidFill>
                <a:latin typeface="+mn-lt"/>
              </a:rPr>
              <a:t>Ramachandran</a:t>
            </a:r>
            <a:r>
              <a:rPr lang="en-US" sz="1000" dirty="0" smtClean="0">
                <a:solidFill>
                  <a:schemeClr val="tx1"/>
                </a:solidFill>
                <a:latin typeface="+mn-lt"/>
              </a:rPr>
              <a:t> A et al. </a:t>
            </a:r>
            <a:r>
              <a:rPr lang="en-US" sz="1000" i="1" dirty="0" err="1" smtClean="0">
                <a:solidFill>
                  <a:schemeClr val="tx1"/>
                </a:solidFill>
                <a:latin typeface="+mn-lt"/>
              </a:rPr>
              <a:t>Diabetologia</a:t>
            </a:r>
            <a:r>
              <a:rPr lang="en-US" sz="1000" i="1" dirty="0" smtClean="0">
                <a:solidFill>
                  <a:schemeClr val="tx1"/>
                </a:solidFill>
                <a:latin typeface="+mn-lt"/>
              </a:rPr>
              <a:t> </a:t>
            </a:r>
            <a:r>
              <a:rPr lang="en-US" sz="1000" dirty="0" smtClean="0">
                <a:solidFill>
                  <a:schemeClr val="tx1"/>
                </a:solidFill>
                <a:latin typeface="+mn-lt"/>
              </a:rPr>
              <a:t>2006;49:289-297</a:t>
            </a:r>
          </a:p>
        </p:txBody>
      </p:sp>
      <p:sp>
        <p:nvSpPr>
          <p:cNvPr id="36867" name="Rectangle 25"/>
          <p:cNvSpPr>
            <a:spLocks noChangeArrowheads="1"/>
          </p:cNvSpPr>
          <p:nvPr/>
        </p:nvSpPr>
        <p:spPr bwMode="auto">
          <a:xfrm>
            <a:off x="685800" y="9144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531 Asian Indians with impaired glucose tolerance randomized to placebo, metformin, lifestyle modification, or lifestyle modification plus metformin for 30 months</a:t>
            </a:r>
          </a:p>
          <a:p>
            <a:pPr algn="ctr" eaLnBrk="1" hangingPunct="1">
              <a:lnSpc>
                <a:spcPct val="8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85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60000"/>
              </a:lnSpc>
              <a:spcBef>
                <a:spcPct val="20000"/>
              </a:spcBef>
            </a:pPr>
            <a:endParaRPr lang="en-US" altLang="pt-BR" sz="2000"/>
          </a:p>
          <a:p>
            <a:pPr algn="ctr" eaLnBrk="1" hangingPunct="1">
              <a:lnSpc>
                <a:spcPct val="130000"/>
              </a:lnSpc>
              <a:spcBef>
                <a:spcPct val="20000"/>
              </a:spcBef>
              <a:spcAft>
                <a:spcPts val="600"/>
              </a:spcAft>
            </a:pPr>
            <a:endParaRPr lang="en-US" altLang="pt-BR" sz="2000"/>
          </a:p>
          <a:p>
            <a:pPr algn="ctr" eaLnBrk="1" hangingPunct="1">
              <a:spcBef>
                <a:spcPct val="20000"/>
              </a:spcBef>
            </a:pPr>
            <a:r>
              <a:rPr lang="en-US" altLang="pt-BR" sz="2000">
                <a:solidFill>
                  <a:srgbClr val="3333FF"/>
                </a:solidFill>
              </a:rPr>
              <a:t>Lifestyle modification and metformin reduce the incidence of DM with no additional benefit from their combination</a:t>
            </a:r>
          </a:p>
        </p:txBody>
      </p:sp>
      <p:grpSp>
        <p:nvGrpSpPr>
          <p:cNvPr id="36868" name="Group 17"/>
          <p:cNvGrpSpPr>
            <a:grpSpLocks/>
          </p:cNvGrpSpPr>
          <p:nvPr/>
        </p:nvGrpSpPr>
        <p:grpSpPr bwMode="auto">
          <a:xfrm>
            <a:off x="576263" y="2073275"/>
            <a:ext cx="8439150" cy="3108325"/>
            <a:chOff x="648392" y="2301240"/>
            <a:chExt cx="8438375" cy="3108960"/>
          </a:xfrm>
        </p:grpSpPr>
        <p:pic>
          <p:nvPicPr>
            <p:cNvPr id="36872" name="Picture 5"/>
            <p:cNvPicPr>
              <a:picLocks noChangeAspect="1" noChangeArrowheads="1"/>
            </p:cNvPicPr>
            <p:nvPr/>
          </p:nvPicPr>
          <p:blipFill>
            <a:blip r:embed="rId3">
              <a:extLst>
                <a:ext uri="{28A0092B-C50C-407E-A947-70E740481C1C}">
                  <a14:useLocalDpi xmlns:a14="http://schemas.microsoft.com/office/drawing/2010/main" val="0"/>
                </a:ext>
              </a:extLst>
            </a:blip>
            <a:srcRect l="4405" t="13258" r="4559" b="3409"/>
            <a:stretch>
              <a:fillRect/>
            </a:stretch>
          </p:blipFill>
          <p:spPr bwMode="auto">
            <a:xfrm>
              <a:off x="648392" y="2301240"/>
              <a:ext cx="4380808"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3" name="Group 16"/>
            <p:cNvGrpSpPr>
              <a:grpSpLocks/>
            </p:cNvGrpSpPr>
            <p:nvPr/>
          </p:nvGrpSpPr>
          <p:grpSpPr bwMode="auto">
            <a:xfrm>
              <a:off x="4795849" y="3123733"/>
              <a:ext cx="4290918" cy="1308317"/>
              <a:chOff x="5329249" y="3123733"/>
              <a:chExt cx="4290918" cy="1308317"/>
            </a:xfrm>
          </p:grpSpPr>
          <p:sp>
            <p:nvSpPr>
              <p:cNvPr id="36874" name="TextBox 6"/>
              <p:cNvSpPr txBox="1">
                <a:spLocks noChangeArrowheads="1"/>
              </p:cNvSpPr>
              <p:nvPr/>
            </p:nvSpPr>
            <p:spPr bwMode="auto">
              <a:xfrm>
                <a:off x="5610510" y="3123733"/>
                <a:ext cx="4009657" cy="130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pt-BR" sz="1600"/>
                  <a:t>Control (55%)</a:t>
                </a:r>
              </a:p>
              <a:p>
                <a:pPr eaLnBrk="1" hangingPunct="1">
                  <a:spcAft>
                    <a:spcPts val="600"/>
                  </a:spcAft>
                </a:pPr>
                <a:r>
                  <a:rPr lang="en-US" altLang="pt-BR" sz="1600"/>
                  <a:t>Metformin (40.5%)</a:t>
                </a:r>
              </a:p>
              <a:p>
                <a:pPr eaLnBrk="1" hangingPunct="1">
                  <a:spcAft>
                    <a:spcPts val="600"/>
                  </a:spcAft>
                </a:pPr>
                <a:r>
                  <a:rPr lang="en-US" altLang="pt-BR" sz="1600"/>
                  <a:t>Lifestyle modification + metformin (39.5%)</a:t>
                </a:r>
              </a:p>
              <a:p>
                <a:pPr eaLnBrk="1" hangingPunct="1">
                  <a:spcAft>
                    <a:spcPts val="600"/>
                  </a:spcAft>
                </a:pPr>
                <a:r>
                  <a:rPr lang="en-US" altLang="pt-BR" sz="1600"/>
                  <a:t>Lifestyle modification (39.3%)</a:t>
                </a:r>
              </a:p>
            </p:txBody>
          </p:sp>
          <p:grpSp>
            <p:nvGrpSpPr>
              <p:cNvPr id="36875" name="Group 14"/>
              <p:cNvGrpSpPr>
                <a:grpSpLocks/>
              </p:cNvGrpSpPr>
              <p:nvPr/>
            </p:nvGrpSpPr>
            <p:grpSpPr bwMode="auto">
              <a:xfrm>
                <a:off x="5329249" y="3315860"/>
                <a:ext cx="228563" cy="951107"/>
                <a:chOff x="5176849" y="2868185"/>
                <a:chExt cx="228563" cy="951107"/>
              </a:xfrm>
            </p:grpSpPr>
            <p:cxnSp>
              <p:nvCxnSpPr>
                <p:cNvPr id="27" name="Straight Connector 26"/>
                <p:cNvCxnSpPr/>
                <p:nvPr/>
              </p:nvCxnSpPr>
              <p:spPr>
                <a:xfrm>
                  <a:off x="5177148" y="2868185"/>
                  <a:ext cx="228579" cy="0"/>
                </a:xfrm>
                <a:prstGeom prst="line">
                  <a:avLst/>
                </a:prstGeom>
                <a:ln w="158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77148" y="3149229"/>
                  <a:ext cx="22857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77148" y="3514429"/>
                  <a:ext cx="22857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77148" y="3819291"/>
                  <a:ext cx="228579"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grpSp>
        </p:grpSp>
      </p:grpSp>
      <p:cxnSp>
        <p:nvCxnSpPr>
          <p:cNvPr id="36869"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8" name="Rectangle 1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Benefit of Lifestyle Modification</a:t>
            </a:r>
          </a:p>
        </p:txBody>
      </p:sp>
      <p:sp>
        <p:nvSpPr>
          <p:cNvPr id="16" name="Text Box 5"/>
          <p:cNvSpPr txBox="1">
            <a:spLocks noChangeArrowheads="1"/>
          </p:cNvSpPr>
          <p:nvPr/>
        </p:nvSpPr>
        <p:spPr bwMode="auto">
          <a:xfrm>
            <a:off x="7724775" y="6230938"/>
            <a:ext cx="1343025" cy="246062"/>
          </a:xfrm>
          <a:prstGeom prst="rect">
            <a:avLst/>
          </a:prstGeom>
          <a:noFill/>
          <a:ln>
            <a:noFill/>
          </a:ln>
          <a:extLst/>
        </p:spPr>
        <p:txBody>
          <a:bodyPr wrap="none"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DM=Diabetes mellitus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r="24496"/>
          <a:stretch>
            <a:fillRect/>
          </a:stretch>
        </p:blipFill>
        <p:spPr bwMode="auto">
          <a:xfrm>
            <a:off x="609600" y="1295400"/>
            <a:ext cx="793115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49"/>
          <p:cNvSpPr txBox="1">
            <a:spLocks noChangeArrowheads="1"/>
          </p:cNvSpPr>
          <p:nvPr/>
        </p:nvSpPr>
        <p:spPr bwMode="auto">
          <a:xfrm>
            <a:off x="3581400" y="6477000"/>
            <a:ext cx="548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Orozco LJ et al. </a:t>
            </a:r>
            <a:r>
              <a:rPr lang="en-US" altLang="pt-BR" sz="1000" i="1"/>
              <a:t>Cochrane Database Syst Rev </a:t>
            </a:r>
            <a:r>
              <a:rPr lang="en-US" altLang="pt-BR" sz="1000"/>
              <a:t>2008;16:CD003054</a:t>
            </a:r>
          </a:p>
        </p:txBody>
      </p:sp>
      <p:sp useBgFill="1">
        <p:nvSpPr>
          <p:cNvPr id="8" name="Rectangle 7"/>
          <p:cNvSpPr/>
          <p:nvPr/>
        </p:nvSpPr>
        <p:spPr>
          <a:xfrm>
            <a:off x="609600" y="1371600"/>
            <a:ext cx="4724400" cy="5334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7" name="Rectangle 25"/>
          <p:cNvSpPr>
            <a:spLocks noChangeArrowheads="1"/>
          </p:cNvSpPr>
          <p:nvPr/>
        </p:nvSpPr>
        <p:spPr bwMode="auto">
          <a:xfrm>
            <a:off x="304800" y="9144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Meta-analysis of 8 clinical trials evaluating the impact of diet and exercise on the risk of diabetes mellitus among at risk* individuals</a:t>
            </a:r>
          </a:p>
          <a:p>
            <a:pPr algn="ctr" eaLnBrk="1" hangingPunct="1">
              <a:lnSpc>
                <a:spcPct val="9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110000"/>
              </a:lnSpc>
              <a:spcBef>
                <a:spcPct val="20000"/>
              </a:spcBef>
              <a:spcAft>
                <a:spcPts val="600"/>
              </a:spcAft>
            </a:pPr>
            <a:endParaRPr lang="en-US" altLang="pt-BR" sz="1800"/>
          </a:p>
          <a:p>
            <a:pPr algn="ctr" eaLnBrk="1" hangingPunct="1">
              <a:lnSpc>
                <a:spcPct val="60000"/>
              </a:lnSpc>
              <a:spcBef>
                <a:spcPct val="20000"/>
              </a:spcBef>
            </a:pPr>
            <a:endParaRPr lang="en-US" altLang="pt-BR" sz="1800"/>
          </a:p>
          <a:p>
            <a:pPr algn="ctr" eaLnBrk="1" hangingPunct="1">
              <a:lnSpc>
                <a:spcPct val="170000"/>
              </a:lnSpc>
              <a:spcBef>
                <a:spcPct val="20000"/>
              </a:spcBef>
              <a:spcAft>
                <a:spcPts val="3600"/>
              </a:spcAft>
            </a:pPr>
            <a:endParaRPr lang="en-US" altLang="pt-BR" sz="1800"/>
          </a:p>
          <a:p>
            <a:pPr algn="ctr" eaLnBrk="1" hangingPunct="1">
              <a:lnSpc>
                <a:spcPct val="170000"/>
              </a:lnSpc>
              <a:spcBef>
                <a:spcPct val="20000"/>
              </a:spcBef>
              <a:spcAft>
                <a:spcPts val="1800"/>
              </a:spcAft>
            </a:pPr>
            <a:endParaRPr lang="en-US" altLang="pt-BR" sz="2000"/>
          </a:p>
          <a:p>
            <a:pPr algn="ctr" eaLnBrk="1" hangingPunct="1">
              <a:spcBef>
                <a:spcPct val="20000"/>
              </a:spcBef>
            </a:pPr>
            <a:r>
              <a:rPr lang="en-US" altLang="pt-BR" sz="2000">
                <a:solidFill>
                  <a:srgbClr val="3333FF"/>
                </a:solidFill>
              </a:rPr>
              <a:t> Lifestyle interventions among at risk* individuals reduce the risk of DM</a:t>
            </a:r>
          </a:p>
        </p:txBody>
      </p:sp>
      <p:sp useBgFill="1">
        <p:nvSpPr>
          <p:cNvPr id="10" name="Rectangle 9"/>
          <p:cNvSpPr/>
          <p:nvPr/>
        </p:nvSpPr>
        <p:spPr>
          <a:xfrm>
            <a:off x="304800" y="4495800"/>
            <a:ext cx="4419600" cy="381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7724775" y="6230938"/>
            <a:ext cx="1343025" cy="246062"/>
          </a:xfrm>
          <a:prstGeom prst="rect">
            <a:avLst/>
          </a:prstGeom>
          <a:noFill/>
          <a:ln>
            <a:noFill/>
          </a:ln>
          <a:extLst/>
        </p:spPr>
        <p:txBody>
          <a:bodyPr wrap="none"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DM=Diabetes mellitus</a:t>
            </a:r>
          </a:p>
        </p:txBody>
      </p:sp>
      <p:sp>
        <p:nvSpPr>
          <p:cNvPr id="12" name="Text Box 5"/>
          <p:cNvSpPr txBox="1">
            <a:spLocks noChangeArrowheads="1"/>
          </p:cNvSpPr>
          <p:nvPr/>
        </p:nvSpPr>
        <p:spPr bwMode="auto">
          <a:xfrm>
            <a:off x="4648200" y="6002338"/>
            <a:ext cx="4419600" cy="246062"/>
          </a:xfrm>
          <a:prstGeom prst="rect">
            <a:avLst/>
          </a:prstGeom>
          <a:noFill/>
          <a:ln>
            <a:noFill/>
          </a:ln>
          <a:extLst/>
        </p:spPr>
        <p:txBody>
          <a:bodyPr wrap="none"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*Includes individuals with impaired glucose tolerance or metabolic syndrome</a:t>
            </a:r>
          </a:p>
        </p:txBody>
      </p:sp>
      <p:cxnSp>
        <p:nvCxnSpPr>
          <p:cNvPr id="3892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Benefit of Lifestyle Modification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166938"/>
            <a:ext cx="5257800"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40963" name="Rectangle 4"/>
          <p:cNvSpPr>
            <a:spLocks noChangeArrowheads="1"/>
          </p:cNvSpPr>
          <p:nvPr/>
        </p:nvSpPr>
        <p:spPr bwMode="auto">
          <a:xfrm>
            <a:off x="990600" y="5562600"/>
            <a:ext cx="7086600" cy="990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 name="Text Box 5"/>
          <p:cNvSpPr txBox="1">
            <a:spLocks noChangeArrowheads="1"/>
          </p:cNvSpPr>
          <p:nvPr/>
        </p:nvSpPr>
        <p:spPr bwMode="auto">
          <a:xfrm>
            <a:off x="4495800" y="6477000"/>
            <a:ext cx="4572000" cy="246063"/>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a:t>
            </a:r>
            <a:r>
              <a:rPr lang="en-US" sz="1000" dirty="0" err="1" smtClean="0">
                <a:solidFill>
                  <a:schemeClr val="tx1"/>
                </a:solidFill>
                <a:latin typeface="+mn-lt"/>
              </a:rPr>
              <a:t>Chiasson</a:t>
            </a:r>
            <a:r>
              <a:rPr lang="en-US" sz="1000" dirty="0" smtClean="0">
                <a:solidFill>
                  <a:schemeClr val="tx1"/>
                </a:solidFill>
                <a:latin typeface="+mn-lt"/>
              </a:rPr>
              <a:t> JL et al. </a:t>
            </a:r>
            <a:r>
              <a:rPr lang="en-US" sz="1000" i="1" dirty="0" smtClean="0">
                <a:solidFill>
                  <a:schemeClr val="tx1"/>
                </a:solidFill>
                <a:latin typeface="+mn-lt"/>
              </a:rPr>
              <a:t>Lancet</a:t>
            </a:r>
            <a:r>
              <a:rPr lang="en-US" sz="1000" dirty="0" smtClean="0">
                <a:solidFill>
                  <a:schemeClr val="tx1"/>
                </a:solidFill>
                <a:latin typeface="+mn-lt"/>
              </a:rPr>
              <a:t> 2002;359:2072-2077</a:t>
            </a:r>
          </a:p>
        </p:txBody>
      </p:sp>
      <p:sp>
        <p:nvSpPr>
          <p:cNvPr id="7" name="Text Box 6"/>
          <p:cNvSpPr txBox="1">
            <a:spLocks noChangeArrowheads="1"/>
          </p:cNvSpPr>
          <p:nvPr/>
        </p:nvSpPr>
        <p:spPr bwMode="auto">
          <a:xfrm>
            <a:off x="5257800" y="6248400"/>
            <a:ext cx="3822700" cy="246063"/>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ct val="50000"/>
              </a:spcBef>
              <a:defRPr/>
            </a:pPr>
            <a:r>
              <a:rPr lang="en-US" sz="1000" dirty="0" smtClean="0">
                <a:solidFill>
                  <a:schemeClr val="tx1"/>
                </a:solidFill>
                <a:latin typeface="+mn-lt"/>
              </a:rPr>
              <a:t>DM=Diabetes mellitus, IGT=Impaired glucose tolerance</a:t>
            </a:r>
          </a:p>
        </p:txBody>
      </p:sp>
      <p:sp>
        <p:nvSpPr>
          <p:cNvPr id="40966" name="Rectangle 47"/>
          <p:cNvSpPr>
            <a:spLocks noChangeArrowheads="1"/>
          </p:cNvSpPr>
          <p:nvPr/>
        </p:nvSpPr>
        <p:spPr bwMode="auto">
          <a:xfrm>
            <a:off x="914400" y="12954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1,419 patients with IGT randomized to acarbose (100 mg TID) or placebo for 3.5 years</a:t>
            </a:r>
          </a:p>
          <a:p>
            <a:pPr algn="ctr" eaLnBrk="1" hangingPunct="1">
              <a:lnSpc>
                <a:spcPct val="8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145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spcBef>
                <a:spcPct val="20000"/>
              </a:spcBef>
              <a:spcAft>
                <a:spcPts val="600"/>
              </a:spcAft>
            </a:pPr>
            <a:endParaRPr lang="en-US" altLang="pt-BR" sz="1800" b="1">
              <a:solidFill>
                <a:srgbClr val="3333FF"/>
              </a:solidFill>
            </a:endParaRPr>
          </a:p>
          <a:p>
            <a:pPr algn="ctr" eaLnBrk="1" hangingPunct="1">
              <a:spcBef>
                <a:spcPct val="20000"/>
              </a:spcBef>
            </a:pPr>
            <a:r>
              <a:rPr lang="en-US" altLang="pt-BR" sz="2000">
                <a:solidFill>
                  <a:srgbClr val="3333FF"/>
                </a:solidFill>
              </a:rPr>
              <a:t>An alpha-glucosidase inhibitor reduces the risk of DM</a:t>
            </a:r>
          </a:p>
        </p:txBody>
      </p:sp>
      <p:sp>
        <p:nvSpPr>
          <p:cNvPr id="40967" name="Rectangle 4"/>
          <p:cNvSpPr>
            <a:spLocks noChangeArrowheads="1"/>
          </p:cNvSpPr>
          <p:nvPr/>
        </p:nvSpPr>
        <p:spPr bwMode="auto">
          <a:xfrm>
            <a:off x="11113" y="909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Study to Prevent Non-Insulin Dependent DM (STOP-NIDDM) Trial</a:t>
            </a:r>
          </a:p>
        </p:txBody>
      </p:sp>
      <p:cxnSp>
        <p:nvCxnSpPr>
          <p:cNvPr id="40968"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Benefit of an Alpha-Glucosidase Inhibitor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04800" y="922338"/>
            <a:ext cx="853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Diabetes Reduction Assessment with Ramipril and Rosiglitazone Medication (DREAM) Trial</a:t>
            </a:r>
          </a:p>
        </p:txBody>
      </p:sp>
      <p:sp>
        <p:nvSpPr>
          <p:cNvPr id="5" name="Text Box 5"/>
          <p:cNvSpPr txBox="1">
            <a:spLocks noChangeArrowheads="1"/>
          </p:cNvSpPr>
          <p:nvPr/>
        </p:nvSpPr>
        <p:spPr bwMode="auto">
          <a:xfrm>
            <a:off x="4495800" y="6459538"/>
            <a:ext cx="4572000" cy="246062"/>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Gerstein HC et al. </a:t>
            </a:r>
            <a:r>
              <a:rPr lang="en-US" sz="1000" i="1" dirty="0" smtClean="0">
                <a:solidFill>
                  <a:schemeClr val="tx1"/>
                </a:solidFill>
                <a:latin typeface="+mn-lt"/>
              </a:rPr>
              <a:t>Lancet</a:t>
            </a:r>
            <a:r>
              <a:rPr lang="en-US" sz="1000" dirty="0" smtClean="0">
                <a:solidFill>
                  <a:schemeClr val="tx1"/>
                </a:solidFill>
                <a:latin typeface="+mn-lt"/>
              </a:rPr>
              <a:t> 2006;368:1096-1105</a:t>
            </a:r>
          </a:p>
        </p:txBody>
      </p:sp>
      <p:sp>
        <p:nvSpPr>
          <p:cNvPr id="6" name="Text Box 6"/>
          <p:cNvSpPr txBox="1">
            <a:spLocks noChangeArrowheads="1"/>
          </p:cNvSpPr>
          <p:nvPr/>
        </p:nvSpPr>
        <p:spPr bwMode="auto">
          <a:xfrm>
            <a:off x="5105400" y="6075363"/>
            <a:ext cx="3962400" cy="401637"/>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ct val="50000"/>
              </a:spcBef>
              <a:defRPr/>
            </a:pPr>
            <a:r>
              <a:rPr lang="en-US" sz="1000" dirty="0" smtClean="0">
                <a:solidFill>
                  <a:schemeClr val="tx1"/>
                </a:solidFill>
                <a:latin typeface="+mn-lt"/>
              </a:rPr>
              <a:t>CVD=Cardiovascular disease, DM=Diabetes mellitus, IFG=Impaired fasting glucose, IGT=Impaired glucose tolerance</a:t>
            </a:r>
          </a:p>
        </p:txBody>
      </p:sp>
      <p:sp>
        <p:nvSpPr>
          <p:cNvPr id="43013" name="Line 7"/>
          <p:cNvSpPr>
            <a:spLocks noChangeShapeType="1"/>
          </p:cNvSpPr>
          <p:nvPr/>
        </p:nvSpPr>
        <p:spPr bwMode="invGray">
          <a:xfrm>
            <a:off x="2312988" y="4648200"/>
            <a:ext cx="80962" cy="1588"/>
          </a:xfrm>
          <a:prstGeom prst="line">
            <a:avLst/>
          </a:prstGeom>
          <a:noFill/>
          <a:ln w="9525">
            <a:solidFill>
              <a:srgbClr val="33A02C"/>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14" name="Freeform 8"/>
          <p:cNvSpPr>
            <a:spLocks/>
          </p:cNvSpPr>
          <p:nvPr/>
        </p:nvSpPr>
        <p:spPr bwMode="invGray">
          <a:xfrm>
            <a:off x="2312988" y="4648200"/>
            <a:ext cx="80962" cy="1588"/>
          </a:xfrm>
          <a:custGeom>
            <a:avLst/>
            <a:gdLst>
              <a:gd name="T0" fmla="*/ 0 w 33"/>
              <a:gd name="T1" fmla="*/ 0 h 1588"/>
              <a:gd name="T2" fmla="*/ 2147483647 w 33"/>
              <a:gd name="T3" fmla="*/ 0 h 1588"/>
              <a:gd name="T4" fmla="*/ 2147483647 w 33"/>
              <a:gd name="T5" fmla="*/ 0 h 1588"/>
              <a:gd name="T6" fmla="*/ 2147483647 w 33"/>
              <a:gd name="T7" fmla="*/ 0 h 1588"/>
              <a:gd name="T8" fmla="*/ 0 60000 65536"/>
              <a:gd name="T9" fmla="*/ 0 60000 65536"/>
              <a:gd name="T10" fmla="*/ 0 60000 65536"/>
              <a:gd name="T11" fmla="*/ 0 60000 65536"/>
              <a:gd name="T12" fmla="*/ 0 w 33"/>
              <a:gd name="T13" fmla="*/ 0 h 1588"/>
              <a:gd name="T14" fmla="*/ 33 w 33"/>
              <a:gd name="T15" fmla="*/ 1588 h 1588"/>
            </a:gdLst>
            <a:ahLst/>
            <a:cxnLst>
              <a:cxn ang="T8">
                <a:pos x="T0" y="T1"/>
              </a:cxn>
              <a:cxn ang="T9">
                <a:pos x="T2" y="T3"/>
              </a:cxn>
              <a:cxn ang="T10">
                <a:pos x="T4" y="T5"/>
              </a:cxn>
              <a:cxn ang="T11">
                <a:pos x="T6" y="T7"/>
              </a:cxn>
            </a:cxnLst>
            <a:rect l="T12" t="T13" r="T14" b="T15"/>
            <a:pathLst>
              <a:path w="33" h="1588">
                <a:moveTo>
                  <a:pt x="0" y="0"/>
                </a:moveTo>
                <a:lnTo>
                  <a:pt x="3" y="0"/>
                </a:lnTo>
                <a:lnTo>
                  <a:pt x="33" y="0"/>
                </a:lnTo>
              </a:path>
            </a:pathLst>
          </a:custGeom>
          <a:noFill/>
          <a:ln w="9525">
            <a:solidFill>
              <a:srgbClr val="33A02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43015" name="Freeform 9"/>
          <p:cNvSpPr>
            <a:spLocks/>
          </p:cNvSpPr>
          <p:nvPr/>
        </p:nvSpPr>
        <p:spPr bwMode="invGray">
          <a:xfrm>
            <a:off x="2362200" y="2819400"/>
            <a:ext cx="5208588" cy="1824038"/>
          </a:xfrm>
          <a:custGeom>
            <a:avLst/>
            <a:gdLst>
              <a:gd name="T0" fmla="*/ 2147483647 w 3248"/>
              <a:gd name="T1" fmla="*/ 2147483647 h 1740"/>
              <a:gd name="T2" fmla="*/ 2147483647 w 3248"/>
              <a:gd name="T3" fmla="*/ 2147483647 h 1740"/>
              <a:gd name="T4" fmla="*/ 2147483647 w 3248"/>
              <a:gd name="T5" fmla="*/ 2147483647 h 1740"/>
              <a:gd name="T6" fmla="*/ 2147483647 w 3248"/>
              <a:gd name="T7" fmla="*/ 2147483647 h 1740"/>
              <a:gd name="T8" fmla="*/ 2147483647 w 3248"/>
              <a:gd name="T9" fmla="*/ 2147483647 h 1740"/>
              <a:gd name="T10" fmla="*/ 2147483647 w 3248"/>
              <a:gd name="T11" fmla="*/ 2147483647 h 1740"/>
              <a:gd name="T12" fmla="*/ 2147483647 w 3248"/>
              <a:gd name="T13" fmla="*/ 2147483647 h 1740"/>
              <a:gd name="T14" fmla="*/ 2147483647 w 3248"/>
              <a:gd name="T15" fmla="*/ 2147483647 h 1740"/>
              <a:gd name="T16" fmla="*/ 2147483647 w 3248"/>
              <a:gd name="T17" fmla="*/ 2147483647 h 1740"/>
              <a:gd name="T18" fmla="*/ 2147483647 w 3248"/>
              <a:gd name="T19" fmla="*/ 2147483647 h 1740"/>
              <a:gd name="T20" fmla="*/ 2147483647 w 3248"/>
              <a:gd name="T21" fmla="*/ 2147483647 h 1740"/>
              <a:gd name="T22" fmla="*/ 2147483647 w 3248"/>
              <a:gd name="T23" fmla="*/ 2147483647 h 1740"/>
              <a:gd name="T24" fmla="*/ 2147483647 w 3248"/>
              <a:gd name="T25" fmla="*/ 2147483647 h 1740"/>
              <a:gd name="T26" fmla="*/ 2147483647 w 3248"/>
              <a:gd name="T27" fmla="*/ 2147483647 h 1740"/>
              <a:gd name="T28" fmla="*/ 2147483647 w 3248"/>
              <a:gd name="T29" fmla="*/ 2147483647 h 1740"/>
              <a:gd name="T30" fmla="*/ 2147483647 w 3248"/>
              <a:gd name="T31" fmla="*/ 2147483647 h 1740"/>
              <a:gd name="T32" fmla="*/ 2147483647 w 3248"/>
              <a:gd name="T33" fmla="*/ 2147483647 h 1740"/>
              <a:gd name="T34" fmla="*/ 2147483647 w 3248"/>
              <a:gd name="T35" fmla="*/ 2147483647 h 1740"/>
              <a:gd name="T36" fmla="*/ 2147483647 w 3248"/>
              <a:gd name="T37" fmla="*/ 2147483647 h 1740"/>
              <a:gd name="T38" fmla="*/ 2147483647 w 3248"/>
              <a:gd name="T39" fmla="*/ 2147483647 h 1740"/>
              <a:gd name="T40" fmla="*/ 2147483647 w 3248"/>
              <a:gd name="T41" fmla="*/ 2147483647 h 1740"/>
              <a:gd name="T42" fmla="*/ 2147483647 w 3248"/>
              <a:gd name="T43" fmla="*/ 2147483647 h 1740"/>
              <a:gd name="T44" fmla="*/ 2147483647 w 3248"/>
              <a:gd name="T45" fmla="*/ 2147483647 h 1740"/>
              <a:gd name="T46" fmla="*/ 2147483647 w 3248"/>
              <a:gd name="T47" fmla="*/ 2147483647 h 1740"/>
              <a:gd name="T48" fmla="*/ 2147483647 w 3248"/>
              <a:gd name="T49" fmla="*/ 2147483647 h 1740"/>
              <a:gd name="T50" fmla="*/ 2147483647 w 3248"/>
              <a:gd name="T51" fmla="*/ 2147483647 h 1740"/>
              <a:gd name="T52" fmla="*/ 2147483647 w 3248"/>
              <a:gd name="T53" fmla="*/ 2147483647 h 1740"/>
              <a:gd name="T54" fmla="*/ 2147483647 w 3248"/>
              <a:gd name="T55" fmla="*/ 2147483647 h 1740"/>
              <a:gd name="T56" fmla="*/ 2147483647 w 3248"/>
              <a:gd name="T57" fmla="*/ 2147483647 h 1740"/>
              <a:gd name="T58" fmla="*/ 2147483647 w 3248"/>
              <a:gd name="T59" fmla="*/ 2147483647 h 1740"/>
              <a:gd name="T60" fmla="*/ 2147483647 w 3248"/>
              <a:gd name="T61" fmla="*/ 2147483647 h 1740"/>
              <a:gd name="T62" fmla="*/ 2147483647 w 3248"/>
              <a:gd name="T63" fmla="*/ 2147483647 h 1740"/>
              <a:gd name="T64" fmla="*/ 2147483647 w 3248"/>
              <a:gd name="T65" fmla="*/ 2147483647 h 1740"/>
              <a:gd name="T66" fmla="*/ 2147483647 w 3248"/>
              <a:gd name="T67" fmla="*/ 2147483647 h 1740"/>
              <a:gd name="T68" fmla="*/ 2147483647 w 3248"/>
              <a:gd name="T69" fmla="*/ 2147483647 h 1740"/>
              <a:gd name="T70" fmla="*/ 2147483647 w 3248"/>
              <a:gd name="T71" fmla="*/ 2147483647 h 1740"/>
              <a:gd name="T72" fmla="*/ 2147483647 w 3248"/>
              <a:gd name="T73" fmla="*/ 2147483647 h 1740"/>
              <a:gd name="T74" fmla="*/ 2147483647 w 3248"/>
              <a:gd name="T75" fmla="*/ 2147483647 h 1740"/>
              <a:gd name="T76" fmla="*/ 2147483647 w 3248"/>
              <a:gd name="T77" fmla="*/ 2147483647 h 1740"/>
              <a:gd name="T78" fmla="*/ 2147483647 w 3248"/>
              <a:gd name="T79" fmla="*/ 2147483647 h 1740"/>
              <a:gd name="T80" fmla="*/ 2147483647 w 3248"/>
              <a:gd name="T81" fmla="*/ 2147483647 h 1740"/>
              <a:gd name="T82" fmla="*/ 2147483647 w 3248"/>
              <a:gd name="T83" fmla="*/ 2147483647 h 1740"/>
              <a:gd name="T84" fmla="*/ 2147483647 w 3248"/>
              <a:gd name="T85" fmla="*/ 2147483647 h 1740"/>
              <a:gd name="T86" fmla="*/ 2147483647 w 3248"/>
              <a:gd name="T87" fmla="*/ 2147483647 h 1740"/>
              <a:gd name="T88" fmla="*/ 2147483647 w 3248"/>
              <a:gd name="T89" fmla="*/ 2147483647 h 1740"/>
              <a:gd name="T90" fmla="*/ 2147483647 w 3248"/>
              <a:gd name="T91" fmla="*/ 2147483647 h 1740"/>
              <a:gd name="T92" fmla="*/ 2147483647 w 3248"/>
              <a:gd name="T93" fmla="*/ 2147483647 h 1740"/>
              <a:gd name="T94" fmla="*/ 2147483647 w 3248"/>
              <a:gd name="T95" fmla="*/ 2147483647 h 1740"/>
              <a:gd name="T96" fmla="*/ 2147483647 w 3248"/>
              <a:gd name="T97" fmla="*/ 2147483647 h 1740"/>
              <a:gd name="T98" fmla="*/ 2147483647 w 3248"/>
              <a:gd name="T99" fmla="*/ 2147483647 h 1740"/>
              <a:gd name="T100" fmla="*/ 2147483647 w 3248"/>
              <a:gd name="T101" fmla="*/ 2147483647 h 1740"/>
              <a:gd name="T102" fmla="*/ 2147483647 w 3248"/>
              <a:gd name="T103" fmla="*/ 2147483647 h 1740"/>
              <a:gd name="T104" fmla="*/ 2147483647 w 3248"/>
              <a:gd name="T105" fmla="*/ 2147483647 h 1740"/>
              <a:gd name="T106" fmla="*/ 2147483647 w 3248"/>
              <a:gd name="T107" fmla="*/ 2147483647 h 1740"/>
              <a:gd name="T108" fmla="*/ 2147483647 w 3248"/>
              <a:gd name="T109" fmla="*/ 2147483647 h 1740"/>
              <a:gd name="T110" fmla="*/ 2147483647 w 3248"/>
              <a:gd name="T111" fmla="*/ 2147483647 h 1740"/>
              <a:gd name="T112" fmla="*/ 2147483647 w 3248"/>
              <a:gd name="T113" fmla="*/ 2147483647 h 1740"/>
              <a:gd name="T114" fmla="*/ 2147483647 w 3248"/>
              <a:gd name="T115" fmla="*/ 2147483647 h 1740"/>
              <a:gd name="T116" fmla="*/ 2147483647 w 3248"/>
              <a:gd name="T117" fmla="*/ 2147483647 h 17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48"/>
              <a:gd name="T178" fmla="*/ 0 h 1740"/>
              <a:gd name="T179" fmla="*/ 3248 w 3248"/>
              <a:gd name="T180" fmla="*/ 1740 h 17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48" h="1740">
                <a:moveTo>
                  <a:pt x="0" y="1740"/>
                </a:moveTo>
                <a:lnTo>
                  <a:pt x="89" y="1740"/>
                </a:lnTo>
                <a:lnTo>
                  <a:pt x="174" y="1740"/>
                </a:lnTo>
                <a:lnTo>
                  <a:pt x="245" y="1731"/>
                </a:lnTo>
                <a:lnTo>
                  <a:pt x="318" y="1731"/>
                </a:lnTo>
                <a:lnTo>
                  <a:pt x="373" y="1731"/>
                </a:lnTo>
                <a:lnTo>
                  <a:pt x="415" y="1728"/>
                </a:lnTo>
                <a:lnTo>
                  <a:pt x="456" y="1712"/>
                </a:lnTo>
                <a:lnTo>
                  <a:pt x="515" y="1716"/>
                </a:lnTo>
                <a:lnTo>
                  <a:pt x="560" y="1710"/>
                </a:lnTo>
                <a:lnTo>
                  <a:pt x="602" y="1704"/>
                </a:lnTo>
                <a:lnTo>
                  <a:pt x="652" y="1700"/>
                </a:lnTo>
                <a:lnTo>
                  <a:pt x="685" y="1686"/>
                </a:lnTo>
                <a:lnTo>
                  <a:pt x="688" y="1680"/>
                </a:lnTo>
                <a:lnTo>
                  <a:pt x="702" y="1668"/>
                </a:lnTo>
                <a:lnTo>
                  <a:pt x="705" y="1644"/>
                </a:lnTo>
                <a:lnTo>
                  <a:pt x="714" y="1614"/>
                </a:lnTo>
                <a:lnTo>
                  <a:pt x="718" y="1587"/>
                </a:lnTo>
                <a:lnTo>
                  <a:pt x="726" y="1556"/>
                </a:lnTo>
                <a:lnTo>
                  <a:pt x="738" y="1544"/>
                </a:lnTo>
                <a:lnTo>
                  <a:pt x="752" y="1530"/>
                </a:lnTo>
                <a:lnTo>
                  <a:pt x="768" y="1515"/>
                </a:lnTo>
                <a:lnTo>
                  <a:pt x="785" y="1506"/>
                </a:lnTo>
                <a:lnTo>
                  <a:pt x="821" y="1494"/>
                </a:lnTo>
                <a:lnTo>
                  <a:pt x="854" y="1487"/>
                </a:lnTo>
                <a:lnTo>
                  <a:pt x="901" y="1482"/>
                </a:lnTo>
                <a:lnTo>
                  <a:pt x="958" y="1475"/>
                </a:lnTo>
                <a:lnTo>
                  <a:pt x="992" y="1467"/>
                </a:lnTo>
                <a:lnTo>
                  <a:pt x="1022" y="1460"/>
                </a:lnTo>
                <a:lnTo>
                  <a:pt x="1046" y="1451"/>
                </a:lnTo>
                <a:lnTo>
                  <a:pt x="1058" y="1445"/>
                </a:lnTo>
                <a:lnTo>
                  <a:pt x="1105" y="1388"/>
                </a:lnTo>
                <a:lnTo>
                  <a:pt x="1129" y="1383"/>
                </a:lnTo>
                <a:lnTo>
                  <a:pt x="1167" y="1379"/>
                </a:lnTo>
                <a:lnTo>
                  <a:pt x="1200" y="1373"/>
                </a:lnTo>
                <a:lnTo>
                  <a:pt x="1221" y="1367"/>
                </a:lnTo>
                <a:lnTo>
                  <a:pt x="1262" y="1364"/>
                </a:lnTo>
                <a:lnTo>
                  <a:pt x="1300" y="1359"/>
                </a:lnTo>
                <a:lnTo>
                  <a:pt x="1333" y="1352"/>
                </a:lnTo>
                <a:lnTo>
                  <a:pt x="1354" y="1349"/>
                </a:lnTo>
                <a:lnTo>
                  <a:pt x="1395" y="1347"/>
                </a:lnTo>
                <a:lnTo>
                  <a:pt x="1404" y="1343"/>
                </a:lnTo>
                <a:lnTo>
                  <a:pt x="1416" y="1337"/>
                </a:lnTo>
                <a:lnTo>
                  <a:pt x="1423" y="1328"/>
                </a:lnTo>
                <a:lnTo>
                  <a:pt x="1437" y="1316"/>
                </a:lnTo>
                <a:lnTo>
                  <a:pt x="1453" y="1280"/>
                </a:lnTo>
                <a:lnTo>
                  <a:pt x="1456" y="1250"/>
                </a:lnTo>
                <a:lnTo>
                  <a:pt x="1466" y="1223"/>
                </a:lnTo>
                <a:lnTo>
                  <a:pt x="1475" y="1211"/>
                </a:lnTo>
                <a:lnTo>
                  <a:pt x="1487" y="1199"/>
                </a:lnTo>
                <a:lnTo>
                  <a:pt x="1524" y="1178"/>
                </a:lnTo>
                <a:lnTo>
                  <a:pt x="1544" y="1169"/>
                </a:lnTo>
                <a:lnTo>
                  <a:pt x="1561" y="1166"/>
                </a:lnTo>
                <a:lnTo>
                  <a:pt x="1598" y="1160"/>
                </a:lnTo>
                <a:lnTo>
                  <a:pt x="1632" y="1157"/>
                </a:lnTo>
                <a:lnTo>
                  <a:pt x="1669" y="1157"/>
                </a:lnTo>
                <a:lnTo>
                  <a:pt x="1702" y="1157"/>
                </a:lnTo>
                <a:lnTo>
                  <a:pt x="1748" y="1154"/>
                </a:lnTo>
                <a:lnTo>
                  <a:pt x="1798" y="1148"/>
                </a:lnTo>
                <a:lnTo>
                  <a:pt x="1835" y="1142"/>
                </a:lnTo>
                <a:lnTo>
                  <a:pt x="1869" y="1133"/>
                </a:lnTo>
                <a:lnTo>
                  <a:pt x="1890" y="1127"/>
                </a:lnTo>
                <a:lnTo>
                  <a:pt x="1906" y="1124"/>
                </a:lnTo>
                <a:lnTo>
                  <a:pt x="1930" y="1121"/>
                </a:lnTo>
                <a:lnTo>
                  <a:pt x="1947" y="1115"/>
                </a:lnTo>
                <a:lnTo>
                  <a:pt x="1959" y="1112"/>
                </a:lnTo>
                <a:lnTo>
                  <a:pt x="2025" y="1079"/>
                </a:lnTo>
                <a:lnTo>
                  <a:pt x="2056" y="1064"/>
                </a:lnTo>
                <a:lnTo>
                  <a:pt x="2084" y="1046"/>
                </a:lnTo>
                <a:lnTo>
                  <a:pt x="2105" y="1031"/>
                </a:lnTo>
                <a:lnTo>
                  <a:pt x="2127" y="1021"/>
                </a:lnTo>
                <a:lnTo>
                  <a:pt x="2143" y="1019"/>
                </a:lnTo>
                <a:lnTo>
                  <a:pt x="2155" y="1016"/>
                </a:lnTo>
                <a:lnTo>
                  <a:pt x="2163" y="1007"/>
                </a:lnTo>
                <a:lnTo>
                  <a:pt x="2179" y="988"/>
                </a:lnTo>
                <a:lnTo>
                  <a:pt x="2193" y="968"/>
                </a:lnTo>
                <a:lnTo>
                  <a:pt x="2217" y="935"/>
                </a:lnTo>
                <a:lnTo>
                  <a:pt x="2226" y="925"/>
                </a:lnTo>
                <a:lnTo>
                  <a:pt x="2226" y="928"/>
                </a:lnTo>
                <a:lnTo>
                  <a:pt x="2226" y="925"/>
                </a:lnTo>
                <a:lnTo>
                  <a:pt x="2226" y="913"/>
                </a:lnTo>
                <a:lnTo>
                  <a:pt x="2234" y="899"/>
                </a:lnTo>
                <a:lnTo>
                  <a:pt x="2238" y="884"/>
                </a:lnTo>
                <a:lnTo>
                  <a:pt x="2255" y="868"/>
                </a:lnTo>
                <a:lnTo>
                  <a:pt x="2267" y="863"/>
                </a:lnTo>
                <a:lnTo>
                  <a:pt x="2276" y="856"/>
                </a:lnTo>
                <a:lnTo>
                  <a:pt x="2284" y="847"/>
                </a:lnTo>
                <a:lnTo>
                  <a:pt x="2293" y="839"/>
                </a:lnTo>
                <a:lnTo>
                  <a:pt x="2317" y="827"/>
                </a:lnTo>
                <a:lnTo>
                  <a:pt x="2342" y="811"/>
                </a:lnTo>
                <a:lnTo>
                  <a:pt x="2367" y="796"/>
                </a:lnTo>
                <a:lnTo>
                  <a:pt x="2395" y="779"/>
                </a:lnTo>
                <a:lnTo>
                  <a:pt x="2433" y="760"/>
                </a:lnTo>
                <a:lnTo>
                  <a:pt x="2475" y="751"/>
                </a:lnTo>
                <a:lnTo>
                  <a:pt x="2495" y="751"/>
                </a:lnTo>
                <a:lnTo>
                  <a:pt x="2521" y="736"/>
                </a:lnTo>
                <a:lnTo>
                  <a:pt x="2533" y="736"/>
                </a:lnTo>
                <a:lnTo>
                  <a:pt x="2542" y="724"/>
                </a:lnTo>
                <a:lnTo>
                  <a:pt x="2558" y="697"/>
                </a:lnTo>
                <a:lnTo>
                  <a:pt x="2561" y="671"/>
                </a:lnTo>
                <a:lnTo>
                  <a:pt x="2558" y="655"/>
                </a:lnTo>
                <a:lnTo>
                  <a:pt x="2578" y="643"/>
                </a:lnTo>
                <a:lnTo>
                  <a:pt x="2591" y="635"/>
                </a:lnTo>
                <a:lnTo>
                  <a:pt x="2604" y="625"/>
                </a:lnTo>
                <a:lnTo>
                  <a:pt x="2599" y="609"/>
                </a:lnTo>
                <a:lnTo>
                  <a:pt x="2665" y="585"/>
                </a:lnTo>
                <a:lnTo>
                  <a:pt x="2687" y="568"/>
                </a:lnTo>
                <a:lnTo>
                  <a:pt x="2724" y="565"/>
                </a:lnTo>
                <a:lnTo>
                  <a:pt x="2732" y="547"/>
                </a:lnTo>
                <a:lnTo>
                  <a:pt x="2745" y="537"/>
                </a:lnTo>
                <a:lnTo>
                  <a:pt x="2765" y="537"/>
                </a:lnTo>
                <a:lnTo>
                  <a:pt x="2774" y="520"/>
                </a:lnTo>
                <a:lnTo>
                  <a:pt x="2795" y="520"/>
                </a:lnTo>
                <a:lnTo>
                  <a:pt x="2807" y="499"/>
                </a:lnTo>
                <a:lnTo>
                  <a:pt x="2831" y="496"/>
                </a:lnTo>
                <a:lnTo>
                  <a:pt x="2845" y="463"/>
                </a:lnTo>
                <a:lnTo>
                  <a:pt x="2848" y="453"/>
                </a:lnTo>
                <a:lnTo>
                  <a:pt x="2853" y="451"/>
                </a:lnTo>
                <a:lnTo>
                  <a:pt x="2869" y="448"/>
                </a:lnTo>
                <a:lnTo>
                  <a:pt x="2874" y="436"/>
                </a:lnTo>
                <a:lnTo>
                  <a:pt x="2890" y="429"/>
                </a:lnTo>
                <a:lnTo>
                  <a:pt x="2890" y="420"/>
                </a:lnTo>
                <a:lnTo>
                  <a:pt x="2911" y="415"/>
                </a:lnTo>
                <a:lnTo>
                  <a:pt x="2928" y="372"/>
                </a:lnTo>
                <a:lnTo>
                  <a:pt x="2936" y="364"/>
                </a:lnTo>
                <a:lnTo>
                  <a:pt x="2940" y="352"/>
                </a:lnTo>
                <a:lnTo>
                  <a:pt x="2940" y="331"/>
                </a:lnTo>
                <a:lnTo>
                  <a:pt x="2964" y="328"/>
                </a:lnTo>
                <a:lnTo>
                  <a:pt x="2969" y="309"/>
                </a:lnTo>
                <a:lnTo>
                  <a:pt x="2973" y="307"/>
                </a:lnTo>
                <a:lnTo>
                  <a:pt x="2978" y="285"/>
                </a:lnTo>
                <a:lnTo>
                  <a:pt x="2990" y="280"/>
                </a:lnTo>
                <a:lnTo>
                  <a:pt x="3002" y="256"/>
                </a:lnTo>
                <a:lnTo>
                  <a:pt x="3052" y="252"/>
                </a:lnTo>
                <a:lnTo>
                  <a:pt x="3052" y="228"/>
                </a:lnTo>
                <a:lnTo>
                  <a:pt x="3077" y="228"/>
                </a:lnTo>
                <a:lnTo>
                  <a:pt x="3085" y="195"/>
                </a:lnTo>
                <a:lnTo>
                  <a:pt x="3130" y="192"/>
                </a:lnTo>
                <a:lnTo>
                  <a:pt x="3130" y="153"/>
                </a:lnTo>
                <a:lnTo>
                  <a:pt x="3210" y="150"/>
                </a:lnTo>
                <a:lnTo>
                  <a:pt x="3210" y="93"/>
                </a:lnTo>
                <a:lnTo>
                  <a:pt x="3222" y="90"/>
                </a:lnTo>
                <a:lnTo>
                  <a:pt x="3222" y="29"/>
                </a:lnTo>
                <a:lnTo>
                  <a:pt x="3248" y="29"/>
                </a:lnTo>
                <a:lnTo>
                  <a:pt x="3248"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43016" name="Line 10"/>
          <p:cNvSpPr>
            <a:spLocks noChangeShapeType="1"/>
          </p:cNvSpPr>
          <p:nvPr/>
        </p:nvSpPr>
        <p:spPr bwMode="invGray">
          <a:xfrm flipV="1">
            <a:off x="2312988" y="2819400"/>
            <a:ext cx="0" cy="1828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17" name="Line 11"/>
          <p:cNvSpPr>
            <a:spLocks noChangeShapeType="1"/>
          </p:cNvSpPr>
          <p:nvPr/>
        </p:nvSpPr>
        <p:spPr bwMode="invGray">
          <a:xfrm>
            <a:off x="5853113" y="4648200"/>
            <a:ext cx="3175"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18" name="Line 12"/>
          <p:cNvSpPr>
            <a:spLocks noChangeShapeType="1"/>
          </p:cNvSpPr>
          <p:nvPr/>
        </p:nvSpPr>
        <p:spPr bwMode="invGray">
          <a:xfrm>
            <a:off x="3490913" y="4648200"/>
            <a:ext cx="1587"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19" name="Line 13"/>
          <p:cNvSpPr>
            <a:spLocks noChangeShapeType="1"/>
          </p:cNvSpPr>
          <p:nvPr/>
        </p:nvSpPr>
        <p:spPr bwMode="invGray">
          <a:xfrm>
            <a:off x="7034213" y="4648200"/>
            <a:ext cx="3175"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20" name="Line 14"/>
          <p:cNvSpPr>
            <a:spLocks noChangeShapeType="1"/>
          </p:cNvSpPr>
          <p:nvPr/>
        </p:nvSpPr>
        <p:spPr bwMode="invGray">
          <a:xfrm>
            <a:off x="2312988" y="4648200"/>
            <a:ext cx="1587"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21" name="Text Box 15"/>
          <p:cNvSpPr txBox="1">
            <a:spLocks noChangeArrowheads="1"/>
          </p:cNvSpPr>
          <p:nvPr/>
        </p:nvSpPr>
        <p:spPr bwMode="invGray">
          <a:xfrm>
            <a:off x="1322388" y="2667000"/>
            <a:ext cx="94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600" b="1">
                <a:latin typeface="Franklin Gothic Demi" panose="020B0703020102020204" pitchFamily="34" charset="0"/>
                <a:cs typeface="Arial" panose="020B0604020202020204" pitchFamily="34" charset="0"/>
              </a:rPr>
              <a:t>0.6</a:t>
            </a:r>
          </a:p>
        </p:txBody>
      </p:sp>
      <p:sp>
        <p:nvSpPr>
          <p:cNvPr id="43022" name="Text Box 16"/>
          <p:cNvSpPr txBox="1">
            <a:spLocks noChangeArrowheads="1"/>
          </p:cNvSpPr>
          <p:nvPr/>
        </p:nvSpPr>
        <p:spPr bwMode="invGray">
          <a:xfrm>
            <a:off x="1322388" y="3276600"/>
            <a:ext cx="94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600" b="1">
                <a:latin typeface="Franklin Gothic Demi" panose="020B0703020102020204" pitchFamily="34" charset="0"/>
                <a:cs typeface="Arial" panose="020B0604020202020204" pitchFamily="34" charset="0"/>
              </a:rPr>
              <a:t>0.4</a:t>
            </a:r>
          </a:p>
        </p:txBody>
      </p:sp>
      <p:sp>
        <p:nvSpPr>
          <p:cNvPr id="43023" name="Text Box 17"/>
          <p:cNvSpPr txBox="1">
            <a:spLocks noChangeArrowheads="1"/>
          </p:cNvSpPr>
          <p:nvPr/>
        </p:nvSpPr>
        <p:spPr bwMode="invGray">
          <a:xfrm>
            <a:off x="1322388" y="3886200"/>
            <a:ext cx="94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600" b="1">
                <a:latin typeface="Franklin Gothic Demi" panose="020B0703020102020204" pitchFamily="34" charset="0"/>
                <a:cs typeface="Arial" panose="020B0604020202020204" pitchFamily="34" charset="0"/>
              </a:rPr>
              <a:t>0.2</a:t>
            </a:r>
          </a:p>
        </p:txBody>
      </p:sp>
      <p:sp>
        <p:nvSpPr>
          <p:cNvPr id="43024" name="Text Box 18"/>
          <p:cNvSpPr txBox="1">
            <a:spLocks noChangeArrowheads="1"/>
          </p:cNvSpPr>
          <p:nvPr/>
        </p:nvSpPr>
        <p:spPr bwMode="invGray">
          <a:xfrm>
            <a:off x="1322388" y="4495800"/>
            <a:ext cx="94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600" b="1">
                <a:latin typeface="Franklin Gothic Demi" panose="020B0703020102020204" pitchFamily="34" charset="0"/>
                <a:cs typeface="Arial" panose="020B0604020202020204" pitchFamily="34" charset="0"/>
              </a:rPr>
              <a:t>0.0</a:t>
            </a:r>
          </a:p>
        </p:txBody>
      </p:sp>
      <p:grpSp>
        <p:nvGrpSpPr>
          <p:cNvPr id="43025" name="Group 19"/>
          <p:cNvGrpSpPr>
            <a:grpSpLocks/>
          </p:cNvGrpSpPr>
          <p:nvPr/>
        </p:nvGrpSpPr>
        <p:grpSpPr bwMode="auto">
          <a:xfrm>
            <a:off x="2374900" y="3581400"/>
            <a:ext cx="5195888" cy="1057275"/>
            <a:chOff x="1564" y="1949"/>
            <a:chExt cx="3257" cy="984"/>
          </a:xfrm>
        </p:grpSpPr>
        <p:sp>
          <p:nvSpPr>
            <p:cNvPr id="43053" name="Freeform 20"/>
            <p:cNvSpPr>
              <a:spLocks/>
            </p:cNvSpPr>
            <p:nvPr/>
          </p:nvSpPr>
          <p:spPr bwMode="invGray">
            <a:xfrm>
              <a:off x="1564" y="2723"/>
              <a:ext cx="1950" cy="210"/>
            </a:xfrm>
            <a:custGeom>
              <a:avLst/>
              <a:gdLst>
                <a:gd name="T0" fmla="*/ 0 w 1950"/>
                <a:gd name="T1" fmla="*/ 210 h 210"/>
                <a:gd name="T2" fmla="*/ 350 w 1950"/>
                <a:gd name="T3" fmla="*/ 203 h 210"/>
                <a:gd name="T4" fmla="*/ 454 w 1950"/>
                <a:gd name="T5" fmla="*/ 195 h 210"/>
                <a:gd name="T6" fmla="*/ 541 w 1950"/>
                <a:gd name="T7" fmla="*/ 192 h 210"/>
                <a:gd name="T8" fmla="*/ 608 w 1950"/>
                <a:gd name="T9" fmla="*/ 192 h 210"/>
                <a:gd name="T10" fmla="*/ 632 w 1950"/>
                <a:gd name="T11" fmla="*/ 176 h 210"/>
                <a:gd name="T12" fmla="*/ 698 w 1950"/>
                <a:gd name="T13" fmla="*/ 176 h 210"/>
                <a:gd name="T14" fmla="*/ 714 w 1950"/>
                <a:gd name="T15" fmla="*/ 153 h 210"/>
                <a:gd name="T16" fmla="*/ 803 w 1950"/>
                <a:gd name="T17" fmla="*/ 153 h 210"/>
                <a:gd name="T18" fmla="*/ 835 w 1950"/>
                <a:gd name="T19" fmla="*/ 147 h 210"/>
                <a:gd name="T20" fmla="*/ 943 w 1950"/>
                <a:gd name="T21" fmla="*/ 147 h 210"/>
                <a:gd name="T22" fmla="*/ 957 w 1950"/>
                <a:gd name="T23" fmla="*/ 131 h 210"/>
                <a:gd name="T24" fmla="*/ 1057 w 1950"/>
                <a:gd name="T25" fmla="*/ 137 h 210"/>
                <a:gd name="T26" fmla="*/ 1074 w 1950"/>
                <a:gd name="T27" fmla="*/ 108 h 210"/>
                <a:gd name="T28" fmla="*/ 1368 w 1950"/>
                <a:gd name="T29" fmla="*/ 111 h 210"/>
                <a:gd name="T30" fmla="*/ 1444 w 1950"/>
                <a:gd name="T31" fmla="*/ 81 h 210"/>
                <a:gd name="T32" fmla="*/ 1447 w 1950"/>
                <a:gd name="T33" fmla="*/ 57 h 210"/>
                <a:gd name="T34" fmla="*/ 1526 w 1950"/>
                <a:gd name="T35" fmla="*/ 51 h 210"/>
                <a:gd name="T36" fmla="*/ 1544 w 1950"/>
                <a:gd name="T37" fmla="*/ 33 h 210"/>
                <a:gd name="T38" fmla="*/ 1646 w 1950"/>
                <a:gd name="T39" fmla="*/ 35 h 210"/>
                <a:gd name="T40" fmla="*/ 1655 w 1950"/>
                <a:gd name="T41" fmla="*/ 18 h 210"/>
                <a:gd name="T42" fmla="*/ 1764 w 1950"/>
                <a:gd name="T43" fmla="*/ 18 h 210"/>
                <a:gd name="T44" fmla="*/ 1814 w 1950"/>
                <a:gd name="T45" fmla="*/ 9 h 210"/>
                <a:gd name="T46" fmla="*/ 1875 w 1950"/>
                <a:gd name="T47" fmla="*/ 9 h 210"/>
                <a:gd name="T48" fmla="*/ 1900 w 1950"/>
                <a:gd name="T49" fmla="*/ 0 h 210"/>
                <a:gd name="T50" fmla="*/ 1950 w 1950"/>
                <a:gd name="T51" fmla="*/ 3 h 2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50"/>
                <a:gd name="T79" fmla="*/ 0 h 210"/>
                <a:gd name="T80" fmla="*/ 1950 w 1950"/>
                <a:gd name="T81" fmla="*/ 210 h 2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50" h="210">
                  <a:moveTo>
                    <a:pt x="0" y="210"/>
                  </a:moveTo>
                  <a:lnTo>
                    <a:pt x="350" y="203"/>
                  </a:lnTo>
                  <a:lnTo>
                    <a:pt x="454" y="195"/>
                  </a:lnTo>
                  <a:lnTo>
                    <a:pt x="541" y="192"/>
                  </a:lnTo>
                  <a:lnTo>
                    <a:pt x="608" y="192"/>
                  </a:lnTo>
                  <a:lnTo>
                    <a:pt x="632" y="176"/>
                  </a:lnTo>
                  <a:lnTo>
                    <a:pt x="698" y="176"/>
                  </a:lnTo>
                  <a:lnTo>
                    <a:pt x="714" y="153"/>
                  </a:lnTo>
                  <a:lnTo>
                    <a:pt x="803" y="153"/>
                  </a:lnTo>
                  <a:lnTo>
                    <a:pt x="835" y="147"/>
                  </a:lnTo>
                  <a:lnTo>
                    <a:pt x="943" y="147"/>
                  </a:lnTo>
                  <a:lnTo>
                    <a:pt x="957" y="131"/>
                  </a:lnTo>
                  <a:lnTo>
                    <a:pt x="1057" y="137"/>
                  </a:lnTo>
                  <a:lnTo>
                    <a:pt x="1074" y="108"/>
                  </a:lnTo>
                  <a:lnTo>
                    <a:pt x="1368" y="111"/>
                  </a:lnTo>
                  <a:lnTo>
                    <a:pt x="1444" y="81"/>
                  </a:lnTo>
                  <a:lnTo>
                    <a:pt x="1447" y="57"/>
                  </a:lnTo>
                  <a:lnTo>
                    <a:pt x="1526" y="51"/>
                  </a:lnTo>
                  <a:lnTo>
                    <a:pt x="1544" y="33"/>
                  </a:lnTo>
                  <a:lnTo>
                    <a:pt x="1646" y="35"/>
                  </a:lnTo>
                  <a:lnTo>
                    <a:pt x="1655" y="18"/>
                  </a:lnTo>
                  <a:lnTo>
                    <a:pt x="1764" y="18"/>
                  </a:lnTo>
                  <a:lnTo>
                    <a:pt x="1814" y="9"/>
                  </a:lnTo>
                  <a:lnTo>
                    <a:pt x="1875" y="9"/>
                  </a:lnTo>
                  <a:lnTo>
                    <a:pt x="1900" y="0"/>
                  </a:lnTo>
                  <a:lnTo>
                    <a:pt x="1950" y="3"/>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43054" name="Freeform 21"/>
            <p:cNvSpPr>
              <a:spLocks/>
            </p:cNvSpPr>
            <p:nvPr/>
          </p:nvSpPr>
          <p:spPr bwMode="invGray">
            <a:xfrm>
              <a:off x="3501" y="1949"/>
              <a:ext cx="1320" cy="777"/>
            </a:xfrm>
            <a:custGeom>
              <a:avLst/>
              <a:gdLst>
                <a:gd name="T0" fmla="*/ 0 w 952"/>
                <a:gd name="T1" fmla="*/ 777 h 777"/>
                <a:gd name="T2" fmla="*/ 9637549 w 952"/>
                <a:gd name="T3" fmla="*/ 771 h 777"/>
                <a:gd name="T4" fmla="*/ 20451112 w 952"/>
                <a:gd name="T5" fmla="*/ 767 h 777"/>
                <a:gd name="T6" fmla="*/ 24892955 w 952"/>
                <a:gd name="T7" fmla="*/ 752 h 777"/>
                <a:gd name="T8" fmla="*/ 37294230 w 952"/>
                <a:gd name="T9" fmla="*/ 738 h 777"/>
                <a:gd name="T10" fmla="*/ 43360343 w 952"/>
                <a:gd name="T11" fmla="*/ 738 h 777"/>
                <a:gd name="T12" fmla="*/ 47857546 w 952"/>
                <a:gd name="T13" fmla="*/ 714 h 777"/>
                <a:gd name="T14" fmla="*/ 56699216 w 952"/>
                <a:gd name="T15" fmla="*/ 714 h 777"/>
                <a:gd name="T16" fmla="*/ 58925729 w 952"/>
                <a:gd name="T17" fmla="*/ 687 h 777"/>
                <a:gd name="T18" fmla="*/ 75238649 w 952"/>
                <a:gd name="T19" fmla="*/ 687 h 777"/>
                <a:gd name="T20" fmla="*/ 77579230 w 952"/>
                <a:gd name="T21" fmla="*/ 669 h 777"/>
                <a:gd name="T22" fmla="*/ 89675997 w 952"/>
                <a:gd name="T23" fmla="*/ 666 h 777"/>
                <a:gd name="T24" fmla="*/ 108129346 w 952"/>
                <a:gd name="T25" fmla="*/ 627 h 777"/>
                <a:gd name="T26" fmla="*/ 118856580 w 952"/>
                <a:gd name="T27" fmla="*/ 612 h 777"/>
                <a:gd name="T28" fmla="*/ 133020500 w 952"/>
                <a:gd name="T29" fmla="*/ 612 h 777"/>
                <a:gd name="T30" fmla="*/ 142188158 w 952"/>
                <a:gd name="T31" fmla="*/ 579 h 777"/>
                <a:gd name="T32" fmla="*/ 152464264 w 952"/>
                <a:gd name="T33" fmla="*/ 563 h 777"/>
                <a:gd name="T34" fmla="*/ 160865956 w 952"/>
                <a:gd name="T35" fmla="*/ 558 h 777"/>
                <a:gd name="T36" fmla="*/ 169799287 w 952"/>
                <a:gd name="T37" fmla="*/ 524 h 777"/>
                <a:gd name="T38" fmla="*/ 175530389 w 952"/>
                <a:gd name="T39" fmla="*/ 524 h 777"/>
                <a:gd name="T40" fmla="*/ 186433765 w 952"/>
                <a:gd name="T41" fmla="*/ 483 h 777"/>
                <a:gd name="T42" fmla="*/ 186433765 w 952"/>
                <a:gd name="T43" fmla="*/ 459 h 777"/>
                <a:gd name="T44" fmla="*/ 195920515 w 952"/>
                <a:gd name="T45" fmla="*/ 458 h 777"/>
                <a:gd name="T46" fmla="*/ 196539638 w 952"/>
                <a:gd name="T47" fmla="*/ 428 h 777"/>
                <a:gd name="T48" fmla="*/ 218412932 w 952"/>
                <a:gd name="T49" fmla="*/ 429 h 777"/>
                <a:gd name="T50" fmla="*/ 219515111 w 952"/>
                <a:gd name="T51" fmla="*/ 407 h 777"/>
                <a:gd name="T52" fmla="*/ 230562611 w 952"/>
                <a:gd name="T53" fmla="*/ 404 h 777"/>
                <a:gd name="T54" fmla="*/ 234166824 w 952"/>
                <a:gd name="T55" fmla="*/ 362 h 777"/>
                <a:gd name="T56" fmla="*/ 237803836 w 952"/>
                <a:gd name="T57" fmla="*/ 357 h 777"/>
                <a:gd name="T58" fmla="*/ 242039161 w 952"/>
                <a:gd name="T59" fmla="*/ 287 h 777"/>
                <a:gd name="T60" fmla="*/ 247090754 w 952"/>
                <a:gd name="T61" fmla="*/ 264 h 777"/>
                <a:gd name="T62" fmla="*/ 254813431 w 952"/>
                <a:gd name="T63" fmla="*/ 254 h 777"/>
                <a:gd name="T64" fmla="*/ 256747137 w 952"/>
                <a:gd name="T65" fmla="*/ 216 h 777"/>
                <a:gd name="T66" fmla="*/ 263778386 w 952"/>
                <a:gd name="T67" fmla="*/ 197 h 777"/>
                <a:gd name="T68" fmla="*/ 268140890 w 952"/>
                <a:gd name="T69" fmla="*/ 170 h 777"/>
                <a:gd name="T70" fmla="*/ 274811521 w 952"/>
                <a:gd name="T71" fmla="*/ 165 h 777"/>
                <a:gd name="T72" fmla="*/ 277176462 w 952"/>
                <a:gd name="T73" fmla="*/ 141 h 777"/>
                <a:gd name="T74" fmla="*/ 319474097 w 952"/>
                <a:gd name="T75" fmla="*/ 140 h 777"/>
                <a:gd name="T76" fmla="*/ 320636852 w 952"/>
                <a:gd name="T77" fmla="*/ 92 h 777"/>
                <a:gd name="T78" fmla="*/ 321360385 w 952"/>
                <a:gd name="T79" fmla="*/ 9 h 777"/>
                <a:gd name="T80" fmla="*/ 326683657 w 952"/>
                <a:gd name="T81" fmla="*/ 0 h 7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2"/>
                <a:gd name="T124" fmla="*/ 0 h 777"/>
                <a:gd name="T125" fmla="*/ 952 w 952"/>
                <a:gd name="T126" fmla="*/ 777 h 7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2" h="777">
                  <a:moveTo>
                    <a:pt x="0" y="777"/>
                  </a:moveTo>
                  <a:lnTo>
                    <a:pt x="28" y="771"/>
                  </a:lnTo>
                  <a:lnTo>
                    <a:pt x="60" y="767"/>
                  </a:lnTo>
                  <a:lnTo>
                    <a:pt x="72" y="752"/>
                  </a:lnTo>
                  <a:lnTo>
                    <a:pt x="109" y="738"/>
                  </a:lnTo>
                  <a:lnTo>
                    <a:pt x="126" y="738"/>
                  </a:lnTo>
                  <a:lnTo>
                    <a:pt x="139" y="714"/>
                  </a:lnTo>
                  <a:lnTo>
                    <a:pt x="165" y="714"/>
                  </a:lnTo>
                  <a:lnTo>
                    <a:pt x="172" y="687"/>
                  </a:lnTo>
                  <a:lnTo>
                    <a:pt x="219" y="687"/>
                  </a:lnTo>
                  <a:lnTo>
                    <a:pt x="226" y="669"/>
                  </a:lnTo>
                  <a:lnTo>
                    <a:pt x="262" y="666"/>
                  </a:lnTo>
                  <a:lnTo>
                    <a:pt x="315" y="627"/>
                  </a:lnTo>
                  <a:lnTo>
                    <a:pt x="346" y="612"/>
                  </a:lnTo>
                  <a:lnTo>
                    <a:pt x="387" y="612"/>
                  </a:lnTo>
                  <a:lnTo>
                    <a:pt x="414" y="579"/>
                  </a:lnTo>
                  <a:lnTo>
                    <a:pt x="444" y="563"/>
                  </a:lnTo>
                  <a:lnTo>
                    <a:pt x="469" y="558"/>
                  </a:lnTo>
                  <a:lnTo>
                    <a:pt x="495" y="524"/>
                  </a:lnTo>
                  <a:lnTo>
                    <a:pt x="511" y="524"/>
                  </a:lnTo>
                  <a:lnTo>
                    <a:pt x="543" y="483"/>
                  </a:lnTo>
                  <a:lnTo>
                    <a:pt x="543" y="459"/>
                  </a:lnTo>
                  <a:lnTo>
                    <a:pt x="571" y="458"/>
                  </a:lnTo>
                  <a:lnTo>
                    <a:pt x="573" y="428"/>
                  </a:lnTo>
                  <a:lnTo>
                    <a:pt x="636" y="429"/>
                  </a:lnTo>
                  <a:lnTo>
                    <a:pt x="640" y="407"/>
                  </a:lnTo>
                  <a:lnTo>
                    <a:pt x="672" y="404"/>
                  </a:lnTo>
                  <a:lnTo>
                    <a:pt x="682" y="362"/>
                  </a:lnTo>
                  <a:lnTo>
                    <a:pt x="693" y="357"/>
                  </a:lnTo>
                  <a:lnTo>
                    <a:pt x="705" y="287"/>
                  </a:lnTo>
                  <a:lnTo>
                    <a:pt x="720" y="264"/>
                  </a:lnTo>
                  <a:lnTo>
                    <a:pt x="742" y="254"/>
                  </a:lnTo>
                  <a:lnTo>
                    <a:pt x="748" y="216"/>
                  </a:lnTo>
                  <a:lnTo>
                    <a:pt x="769" y="197"/>
                  </a:lnTo>
                  <a:lnTo>
                    <a:pt x="781" y="170"/>
                  </a:lnTo>
                  <a:lnTo>
                    <a:pt x="801" y="165"/>
                  </a:lnTo>
                  <a:lnTo>
                    <a:pt x="808" y="141"/>
                  </a:lnTo>
                  <a:lnTo>
                    <a:pt x="931" y="140"/>
                  </a:lnTo>
                  <a:lnTo>
                    <a:pt x="934" y="92"/>
                  </a:lnTo>
                  <a:lnTo>
                    <a:pt x="936" y="9"/>
                  </a:lnTo>
                  <a:lnTo>
                    <a:pt x="952" y="0"/>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43026" name="Line 22"/>
          <p:cNvSpPr>
            <a:spLocks noChangeShapeType="1"/>
          </p:cNvSpPr>
          <p:nvPr/>
        </p:nvSpPr>
        <p:spPr bwMode="invGray">
          <a:xfrm>
            <a:off x="2312988" y="4648200"/>
            <a:ext cx="541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27" name="Line 23"/>
          <p:cNvSpPr>
            <a:spLocks noChangeShapeType="1"/>
          </p:cNvSpPr>
          <p:nvPr/>
        </p:nvSpPr>
        <p:spPr bwMode="invGray">
          <a:xfrm>
            <a:off x="4670425" y="4648200"/>
            <a:ext cx="3175" cy="904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43028" name="Group 24"/>
          <p:cNvGrpSpPr>
            <a:grpSpLocks/>
          </p:cNvGrpSpPr>
          <p:nvPr/>
        </p:nvGrpSpPr>
        <p:grpSpPr bwMode="auto">
          <a:xfrm>
            <a:off x="2211388" y="2819400"/>
            <a:ext cx="101600" cy="1830388"/>
            <a:chOff x="1526" y="1199"/>
            <a:chExt cx="78" cy="1741"/>
          </a:xfrm>
        </p:grpSpPr>
        <p:sp>
          <p:nvSpPr>
            <p:cNvPr id="43046" name="Line 25"/>
            <p:cNvSpPr>
              <a:spLocks noChangeShapeType="1"/>
            </p:cNvSpPr>
            <p:nvPr/>
          </p:nvSpPr>
          <p:spPr bwMode="invGray">
            <a:xfrm flipH="1">
              <a:off x="1526" y="2939"/>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47" name="Line 26"/>
            <p:cNvSpPr>
              <a:spLocks noChangeShapeType="1"/>
            </p:cNvSpPr>
            <p:nvPr/>
          </p:nvSpPr>
          <p:spPr bwMode="invGray">
            <a:xfrm flipH="1">
              <a:off x="1526" y="2648"/>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48" name="Line 27"/>
            <p:cNvSpPr>
              <a:spLocks noChangeShapeType="1"/>
            </p:cNvSpPr>
            <p:nvPr/>
          </p:nvSpPr>
          <p:spPr bwMode="invGray">
            <a:xfrm flipH="1">
              <a:off x="1526" y="2359"/>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49" name="Line 28"/>
            <p:cNvSpPr>
              <a:spLocks noChangeShapeType="1"/>
            </p:cNvSpPr>
            <p:nvPr/>
          </p:nvSpPr>
          <p:spPr bwMode="invGray">
            <a:xfrm flipH="1">
              <a:off x="1526" y="2068"/>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50" name="Line 29"/>
            <p:cNvSpPr>
              <a:spLocks noChangeShapeType="1"/>
            </p:cNvSpPr>
            <p:nvPr/>
          </p:nvSpPr>
          <p:spPr bwMode="invGray">
            <a:xfrm flipH="1">
              <a:off x="1526" y="1779"/>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51" name="Line 30"/>
            <p:cNvSpPr>
              <a:spLocks noChangeShapeType="1"/>
            </p:cNvSpPr>
            <p:nvPr/>
          </p:nvSpPr>
          <p:spPr bwMode="invGray">
            <a:xfrm flipH="1">
              <a:off x="1526" y="1488"/>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52" name="Line 31"/>
            <p:cNvSpPr>
              <a:spLocks noChangeShapeType="1"/>
            </p:cNvSpPr>
            <p:nvPr/>
          </p:nvSpPr>
          <p:spPr bwMode="invGray">
            <a:xfrm flipH="1">
              <a:off x="1526" y="1199"/>
              <a:ext cx="7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3029" name="Line 32"/>
          <p:cNvSpPr>
            <a:spLocks noChangeShapeType="1"/>
          </p:cNvSpPr>
          <p:nvPr/>
        </p:nvSpPr>
        <p:spPr bwMode="invGray">
          <a:xfrm>
            <a:off x="2295525" y="4619625"/>
            <a:ext cx="80963" cy="1588"/>
          </a:xfrm>
          <a:prstGeom prst="line">
            <a:avLst/>
          </a:prstGeom>
          <a:noFill/>
          <a:ln w="9525">
            <a:solidFill>
              <a:srgbClr val="33A02C"/>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030" name="Freeform 33"/>
          <p:cNvSpPr>
            <a:spLocks/>
          </p:cNvSpPr>
          <p:nvPr/>
        </p:nvSpPr>
        <p:spPr bwMode="invGray">
          <a:xfrm>
            <a:off x="2295525" y="4619625"/>
            <a:ext cx="80963" cy="1588"/>
          </a:xfrm>
          <a:custGeom>
            <a:avLst/>
            <a:gdLst>
              <a:gd name="T0" fmla="*/ 0 w 33"/>
              <a:gd name="T1" fmla="*/ 0 h 1588"/>
              <a:gd name="T2" fmla="*/ 2147483647 w 33"/>
              <a:gd name="T3" fmla="*/ 0 h 1588"/>
              <a:gd name="T4" fmla="*/ 2147483647 w 33"/>
              <a:gd name="T5" fmla="*/ 0 h 1588"/>
              <a:gd name="T6" fmla="*/ 2147483647 w 33"/>
              <a:gd name="T7" fmla="*/ 0 h 1588"/>
              <a:gd name="T8" fmla="*/ 0 60000 65536"/>
              <a:gd name="T9" fmla="*/ 0 60000 65536"/>
              <a:gd name="T10" fmla="*/ 0 60000 65536"/>
              <a:gd name="T11" fmla="*/ 0 60000 65536"/>
              <a:gd name="T12" fmla="*/ 0 w 33"/>
              <a:gd name="T13" fmla="*/ 0 h 1588"/>
              <a:gd name="T14" fmla="*/ 33 w 33"/>
              <a:gd name="T15" fmla="*/ 1588 h 1588"/>
            </a:gdLst>
            <a:ahLst/>
            <a:cxnLst>
              <a:cxn ang="T8">
                <a:pos x="T0" y="T1"/>
              </a:cxn>
              <a:cxn ang="T9">
                <a:pos x="T2" y="T3"/>
              </a:cxn>
              <a:cxn ang="T10">
                <a:pos x="T4" y="T5"/>
              </a:cxn>
              <a:cxn ang="T11">
                <a:pos x="T6" y="T7"/>
              </a:cxn>
            </a:cxnLst>
            <a:rect l="T12" t="T13" r="T14" b="T15"/>
            <a:pathLst>
              <a:path w="33" h="1588">
                <a:moveTo>
                  <a:pt x="0" y="0"/>
                </a:moveTo>
                <a:lnTo>
                  <a:pt x="3" y="0"/>
                </a:lnTo>
                <a:lnTo>
                  <a:pt x="33" y="0"/>
                </a:lnTo>
              </a:path>
            </a:pathLst>
          </a:custGeom>
          <a:noFill/>
          <a:ln w="9525">
            <a:solidFill>
              <a:srgbClr val="33A02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43031" name="Text Box 34"/>
          <p:cNvSpPr txBox="1">
            <a:spLocks noChangeArrowheads="1"/>
          </p:cNvSpPr>
          <p:nvPr/>
        </p:nvSpPr>
        <p:spPr bwMode="invGray">
          <a:xfrm>
            <a:off x="1824038" y="4724400"/>
            <a:ext cx="944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b="1">
                <a:latin typeface="Franklin Gothic Demi" panose="020B0703020102020204" pitchFamily="34" charset="0"/>
                <a:cs typeface="Arial" panose="020B0604020202020204" pitchFamily="34" charset="0"/>
              </a:rPr>
              <a:t>0</a:t>
            </a:r>
          </a:p>
        </p:txBody>
      </p:sp>
      <p:sp>
        <p:nvSpPr>
          <p:cNvPr id="43032" name="Text Box 35"/>
          <p:cNvSpPr txBox="1">
            <a:spLocks noChangeArrowheads="1"/>
          </p:cNvSpPr>
          <p:nvPr/>
        </p:nvSpPr>
        <p:spPr bwMode="invGray">
          <a:xfrm>
            <a:off x="3001963" y="4724400"/>
            <a:ext cx="944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b="1">
                <a:latin typeface="Franklin Gothic Demi" panose="020B0703020102020204" pitchFamily="34" charset="0"/>
                <a:cs typeface="Arial" panose="020B0604020202020204" pitchFamily="34" charset="0"/>
              </a:rPr>
              <a:t>1</a:t>
            </a:r>
          </a:p>
        </p:txBody>
      </p:sp>
      <p:sp>
        <p:nvSpPr>
          <p:cNvPr id="43033" name="Text Box 36"/>
          <p:cNvSpPr txBox="1">
            <a:spLocks noChangeArrowheads="1"/>
          </p:cNvSpPr>
          <p:nvPr/>
        </p:nvSpPr>
        <p:spPr bwMode="invGray">
          <a:xfrm>
            <a:off x="4181475" y="4724400"/>
            <a:ext cx="944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b="1">
                <a:latin typeface="Franklin Gothic Demi" panose="020B0703020102020204" pitchFamily="34" charset="0"/>
                <a:cs typeface="Arial" panose="020B0604020202020204" pitchFamily="34" charset="0"/>
              </a:rPr>
              <a:t>2</a:t>
            </a:r>
          </a:p>
        </p:txBody>
      </p:sp>
      <p:sp>
        <p:nvSpPr>
          <p:cNvPr id="43034" name="Text Box 37"/>
          <p:cNvSpPr txBox="1">
            <a:spLocks noChangeArrowheads="1"/>
          </p:cNvSpPr>
          <p:nvPr/>
        </p:nvSpPr>
        <p:spPr bwMode="invGray">
          <a:xfrm>
            <a:off x="5360988" y="4724400"/>
            <a:ext cx="944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b="1">
                <a:latin typeface="Franklin Gothic Demi" panose="020B0703020102020204" pitchFamily="34" charset="0"/>
                <a:cs typeface="Arial" panose="020B0604020202020204" pitchFamily="34" charset="0"/>
              </a:rPr>
              <a:t>3</a:t>
            </a:r>
          </a:p>
        </p:txBody>
      </p:sp>
      <p:sp>
        <p:nvSpPr>
          <p:cNvPr id="43035" name="Text Box 38"/>
          <p:cNvSpPr txBox="1">
            <a:spLocks noChangeArrowheads="1"/>
          </p:cNvSpPr>
          <p:nvPr/>
        </p:nvSpPr>
        <p:spPr bwMode="invGray">
          <a:xfrm>
            <a:off x="6543675" y="4724400"/>
            <a:ext cx="944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600" b="1">
                <a:latin typeface="Franklin Gothic Demi" panose="020B0703020102020204" pitchFamily="34" charset="0"/>
                <a:cs typeface="Arial" panose="020B0604020202020204" pitchFamily="34" charset="0"/>
              </a:rPr>
              <a:t>4</a:t>
            </a:r>
          </a:p>
        </p:txBody>
      </p:sp>
      <p:sp>
        <p:nvSpPr>
          <p:cNvPr id="43036" name="Line 39"/>
          <p:cNvSpPr>
            <a:spLocks noChangeShapeType="1"/>
          </p:cNvSpPr>
          <p:nvPr/>
        </p:nvSpPr>
        <p:spPr bwMode="auto">
          <a:xfrm>
            <a:off x="2590800" y="2971800"/>
            <a:ext cx="228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pt-BR"/>
          </a:p>
        </p:txBody>
      </p:sp>
      <p:sp>
        <p:nvSpPr>
          <p:cNvPr id="43037" name="Text Box 40"/>
          <p:cNvSpPr txBox="1">
            <a:spLocks noChangeArrowheads="1"/>
          </p:cNvSpPr>
          <p:nvPr/>
        </p:nvSpPr>
        <p:spPr bwMode="auto">
          <a:xfrm>
            <a:off x="2846388" y="274320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pt-BR" sz="1600">
                <a:latin typeface="Franklin Gothic Demi" panose="020B0703020102020204" pitchFamily="34" charset="0"/>
              </a:rPr>
              <a:t>Placebo</a:t>
            </a:r>
          </a:p>
          <a:p>
            <a:pPr>
              <a:lnSpc>
                <a:spcPct val="110000"/>
              </a:lnSpc>
            </a:pPr>
            <a:r>
              <a:rPr lang="en-US" altLang="pt-BR" sz="1600">
                <a:latin typeface="Franklin Gothic Demi" panose="020B0703020102020204" pitchFamily="34" charset="0"/>
              </a:rPr>
              <a:t>Rosiglitazone</a:t>
            </a:r>
          </a:p>
        </p:txBody>
      </p:sp>
      <p:sp>
        <p:nvSpPr>
          <p:cNvPr id="43038" name="Line 41"/>
          <p:cNvSpPr>
            <a:spLocks noChangeShapeType="1"/>
          </p:cNvSpPr>
          <p:nvPr/>
        </p:nvSpPr>
        <p:spPr bwMode="auto">
          <a:xfrm>
            <a:off x="2590800" y="3200400"/>
            <a:ext cx="228600" cy="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pt-BR"/>
          </a:p>
        </p:txBody>
      </p:sp>
      <p:sp>
        <p:nvSpPr>
          <p:cNvPr id="43039" name="Text Box 42"/>
          <p:cNvSpPr txBox="1">
            <a:spLocks noChangeArrowheads="1"/>
          </p:cNvSpPr>
          <p:nvPr/>
        </p:nvSpPr>
        <p:spPr bwMode="auto">
          <a:xfrm rot="-5400000">
            <a:off x="477837" y="3605213"/>
            <a:ext cx="221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latin typeface="Franklin Gothic Demi" panose="020B0703020102020204" pitchFamily="34" charset="0"/>
              </a:rPr>
              <a:t>Incident DM or Death</a:t>
            </a:r>
          </a:p>
        </p:txBody>
      </p:sp>
      <p:sp>
        <p:nvSpPr>
          <p:cNvPr id="43040" name="Text Box 43"/>
          <p:cNvSpPr txBox="1">
            <a:spLocks noChangeArrowheads="1"/>
          </p:cNvSpPr>
          <p:nvPr/>
        </p:nvSpPr>
        <p:spPr bwMode="auto">
          <a:xfrm>
            <a:off x="3810000" y="5073650"/>
            <a:ext cx="221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latin typeface="Franklin Gothic Demi" panose="020B0703020102020204" pitchFamily="34" charset="0"/>
              </a:rPr>
              <a:t>Years</a:t>
            </a:r>
          </a:p>
        </p:txBody>
      </p:sp>
      <p:sp>
        <p:nvSpPr>
          <p:cNvPr id="43041" name="Text Box 44"/>
          <p:cNvSpPr txBox="1">
            <a:spLocks noChangeArrowheads="1"/>
          </p:cNvSpPr>
          <p:nvPr/>
        </p:nvSpPr>
        <p:spPr bwMode="auto">
          <a:xfrm>
            <a:off x="5741988" y="43434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latin typeface="Franklin Gothic Demi" panose="020B0703020102020204" pitchFamily="34" charset="0"/>
              </a:rPr>
              <a:t>60% RRR, P&lt;0.0001</a:t>
            </a:r>
          </a:p>
        </p:txBody>
      </p:sp>
      <p:sp>
        <p:nvSpPr>
          <p:cNvPr id="43042" name="Rectangle 85"/>
          <p:cNvSpPr>
            <a:spLocks noChangeArrowheads="1"/>
          </p:cNvSpPr>
          <p:nvPr/>
        </p:nvSpPr>
        <p:spPr bwMode="auto">
          <a:xfrm>
            <a:off x="304800" y="16764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5,269 patients with IFG and/or IGT, but without known CVD randomized to rosiglitazone (8 mg) or placebo for a median of 3 years</a:t>
            </a:r>
          </a:p>
        </p:txBody>
      </p:sp>
      <p:sp>
        <p:nvSpPr>
          <p:cNvPr id="43043" name="Rectangle 86"/>
          <p:cNvSpPr>
            <a:spLocks noChangeArrowheads="1"/>
          </p:cNvSpPr>
          <p:nvPr/>
        </p:nvSpPr>
        <p:spPr bwMode="auto">
          <a:xfrm>
            <a:off x="304800" y="546735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 A thiazolidinedione reduces the risk of DM or death</a:t>
            </a:r>
          </a:p>
        </p:txBody>
      </p:sp>
      <p:cxnSp>
        <p:nvCxnSpPr>
          <p:cNvPr id="43044"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8" name="Rectangle 4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Benefit of a Thiazolidinedione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47800" y="2209800"/>
            <a:ext cx="6248400" cy="2819400"/>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059" name="Rectangle 2"/>
          <p:cNvSpPr>
            <a:spLocks noChangeArrowheads="1"/>
          </p:cNvSpPr>
          <p:nvPr/>
        </p:nvSpPr>
        <p:spPr bwMode="auto">
          <a:xfrm>
            <a:off x="2955925" y="3048000"/>
            <a:ext cx="1463675" cy="15128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45060" name="Rectangle 3"/>
          <p:cNvSpPr>
            <a:spLocks noChangeArrowheads="1"/>
          </p:cNvSpPr>
          <p:nvPr/>
        </p:nvSpPr>
        <p:spPr bwMode="auto">
          <a:xfrm>
            <a:off x="4419600" y="4191000"/>
            <a:ext cx="1450975" cy="3698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 name="Text Box 4"/>
          <p:cNvSpPr txBox="1">
            <a:spLocks noChangeArrowheads="1"/>
          </p:cNvSpPr>
          <p:nvPr/>
        </p:nvSpPr>
        <p:spPr bwMode="auto">
          <a:xfrm rot="16200000">
            <a:off x="1052513" y="3367087"/>
            <a:ext cx="2286000" cy="581025"/>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Conversion to DM*  (%/year)</a:t>
            </a:r>
            <a:endParaRPr lang="en-US" altLang="pt-BR" sz="1600">
              <a:effectLst>
                <a:outerShdw blurRad="38100" dist="38100" dir="2700000" algn="tl">
                  <a:srgbClr val="C0C0C0"/>
                </a:outerShdw>
              </a:effectLst>
              <a:latin typeface="Franklin Gothic Demi" panose="020B0703020102020204" pitchFamily="34" charset="0"/>
            </a:endParaRPr>
          </a:p>
        </p:txBody>
      </p:sp>
      <p:sp>
        <p:nvSpPr>
          <p:cNvPr id="45062" name="Text Box 5"/>
          <p:cNvSpPr txBox="1">
            <a:spLocks noChangeArrowheads="1"/>
          </p:cNvSpPr>
          <p:nvPr/>
        </p:nvSpPr>
        <p:spPr bwMode="auto">
          <a:xfrm flipH="1">
            <a:off x="2960688" y="4648200"/>
            <a:ext cx="1447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Placebo</a:t>
            </a:r>
          </a:p>
        </p:txBody>
      </p:sp>
      <p:sp>
        <p:nvSpPr>
          <p:cNvPr id="45063" name="Text Box 6"/>
          <p:cNvSpPr txBox="1">
            <a:spLocks noChangeArrowheads="1"/>
          </p:cNvSpPr>
          <p:nvPr/>
        </p:nvSpPr>
        <p:spPr bwMode="auto">
          <a:xfrm flipH="1">
            <a:off x="2895600" y="2743200"/>
            <a:ext cx="152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7.6</a:t>
            </a:r>
          </a:p>
        </p:txBody>
      </p:sp>
      <p:sp>
        <p:nvSpPr>
          <p:cNvPr id="45064" name="Text Box 7"/>
          <p:cNvSpPr txBox="1">
            <a:spLocks noChangeArrowheads="1"/>
          </p:cNvSpPr>
          <p:nvPr/>
        </p:nvSpPr>
        <p:spPr bwMode="auto">
          <a:xfrm flipH="1">
            <a:off x="4408488" y="4648200"/>
            <a:ext cx="1524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Pioglitazone</a:t>
            </a:r>
          </a:p>
        </p:txBody>
      </p:sp>
      <p:sp>
        <p:nvSpPr>
          <p:cNvPr id="45065" name="Text Box 8"/>
          <p:cNvSpPr txBox="1">
            <a:spLocks noChangeArrowheads="1"/>
          </p:cNvSpPr>
          <p:nvPr/>
        </p:nvSpPr>
        <p:spPr bwMode="auto">
          <a:xfrm>
            <a:off x="2560638" y="26146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9</a:t>
            </a:r>
          </a:p>
        </p:txBody>
      </p:sp>
      <p:sp>
        <p:nvSpPr>
          <p:cNvPr id="45066" name="Text Box 9"/>
          <p:cNvSpPr txBox="1">
            <a:spLocks noChangeArrowheads="1"/>
          </p:cNvSpPr>
          <p:nvPr/>
        </p:nvSpPr>
        <p:spPr bwMode="auto">
          <a:xfrm>
            <a:off x="2560638" y="32242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6</a:t>
            </a:r>
          </a:p>
        </p:txBody>
      </p:sp>
      <p:sp>
        <p:nvSpPr>
          <p:cNvPr id="45067" name="Text Box 10"/>
          <p:cNvSpPr txBox="1">
            <a:spLocks noChangeArrowheads="1"/>
          </p:cNvSpPr>
          <p:nvPr/>
        </p:nvSpPr>
        <p:spPr bwMode="auto">
          <a:xfrm>
            <a:off x="2560638" y="38338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a:t>
            </a:r>
          </a:p>
        </p:txBody>
      </p:sp>
      <p:sp>
        <p:nvSpPr>
          <p:cNvPr id="45068" name="Text Box 11"/>
          <p:cNvSpPr txBox="1">
            <a:spLocks noChangeArrowheads="1"/>
          </p:cNvSpPr>
          <p:nvPr/>
        </p:nvSpPr>
        <p:spPr bwMode="auto">
          <a:xfrm>
            <a:off x="2586038" y="44434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45069" name="Text Box 12"/>
          <p:cNvSpPr txBox="1">
            <a:spLocks noChangeArrowheads="1"/>
          </p:cNvSpPr>
          <p:nvPr/>
        </p:nvSpPr>
        <p:spPr bwMode="auto">
          <a:xfrm flipH="1">
            <a:off x="4343400" y="3886200"/>
            <a:ext cx="152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2.1</a:t>
            </a:r>
          </a:p>
        </p:txBody>
      </p:sp>
      <p:sp>
        <p:nvSpPr>
          <p:cNvPr id="45070" name="Line 13"/>
          <p:cNvSpPr>
            <a:spLocks noChangeShapeType="1"/>
          </p:cNvSpPr>
          <p:nvPr/>
        </p:nvSpPr>
        <p:spPr bwMode="auto">
          <a:xfrm>
            <a:off x="2808288" y="4572000"/>
            <a:ext cx="419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1" name="Line 14"/>
          <p:cNvSpPr>
            <a:spLocks noChangeShapeType="1"/>
          </p:cNvSpPr>
          <p:nvPr/>
        </p:nvSpPr>
        <p:spPr bwMode="auto">
          <a:xfrm>
            <a:off x="2808288" y="27432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2" name="Line 15"/>
          <p:cNvSpPr>
            <a:spLocks noChangeShapeType="1"/>
          </p:cNvSpPr>
          <p:nvPr/>
        </p:nvSpPr>
        <p:spPr bwMode="auto">
          <a:xfrm>
            <a:off x="2732088" y="39624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3" name="Line 16"/>
          <p:cNvSpPr>
            <a:spLocks noChangeShapeType="1"/>
          </p:cNvSpPr>
          <p:nvPr/>
        </p:nvSpPr>
        <p:spPr bwMode="auto">
          <a:xfrm>
            <a:off x="2732088" y="33528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4" name="Line 17"/>
          <p:cNvSpPr>
            <a:spLocks noChangeShapeType="1"/>
          </p:cNvSpPr>
          <p:nvPr/>
        </p:nvSpPr>
        <p:spPr bwMode="auto">
          <a:xfrm>
            <a:off x="2732088" y="27432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5" name="Text Box 21"/>
          <p:cNvSpPr txBox="1">
            <a:spLocks noChangeArrowheads="1"/>
          </p:cNvSpPr>
          <p:nvPr/>
        </p:nvSpPr>
        <p:spPr bwMode="auto">
          <a:xfrm flipH="1">
            <a:off x="5638800" y="42672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P&lt;0.001</a:t>
            </a:r>
          </a:p>
        </p:txBody>
      </p:sp>
      <p:sp>
        <p:nvSpPr>
          <p:cNvPr id="45076" name="Line 23"/>
          <p:cNvSpPr>
            <a:spLocks noChangeShapeType="1"/>
          </p:cNvSpPr>
          <p:nvPr/>
        </p:nvSpPr>
        <p:spPr bwMode="auto">
          <a:xfrm flipH="1" flipV="1">
            <a:off x="5105400" y="2590800"/>
            <a:ext cx="0" cy="129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7" name="Line 24"/>
          <p:cNvSpPr>
            <a:spLocks noChangeShapeType="1"/>
          </p:cNvSpPr>
          <p:nvPr/>
        </p:nvSpPr>
        <p:spPr bwMode="auto">
          <a:xfrm>
            <a:off x="3657600" y="25908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078" name="Text Box 25"/>
          <p:cNvSpPr txBox="1">
            <a:spLocks noChangeArrowheads="1"/>
          </p:cNvSpPr>
          <p:nvPr/>
        </p:nvSpPr>
        <p:spPr bwMode="auto">
          <a:xfrm flipH="1">
            <a:off x="3505200" y="22860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72% RRR</a:t>
            </a:r>
          </a:p>
        </p:txBody>
      </p:sp>
      <p:sp>
        <p:nvSpPr>
          <p:cNvPr id="45079" name="Line 33"/>
          <p:cNvSpPr>
            <a:spLocks noChangeShapeType="1"/>
          </p:cNvSpPr>
          <p:nvPr/>
        </p:nvSpPr>
        <p:spPr bwMode="auto">
          <a:xfrm>
            <a:off x="3657600" y="25908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 name="Text Box 6"/>
          <p:cNvSpPr txBox="1">
            <a:spLocks noChangeArrowheads="1"/>
          </p:cNvSpPr>
          <p:nvPr/>
        </p:nvSpPr>
        <p:spPr bwMode="auto">
          <a:xfrm>
            <a:off x="3733800" y="6213475"/>
            <a:ext cx="5334000" cy="246063"/>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ct val="50000"/>
              </a:spcBef>
              <a:defRPr/>
            </a:pPr>
            <a:r>
              <a:rPr lang="en-US" sz="1000" dirty="0" smtClean="0">
                <a:solidFill>
                  <a:schemeClr val="tx1"/>
                </a:solidFill>
                <a:latin typeface="+mn-lt"/>
              </a:rPr>
              <a:t>DM=Diabetes mellitus, OGTT=Oral glucose tolerance test, RRR=Relative risk reduction</a:t>
            </a:r>
          </a:p>
        </p:txBody>
      </p:sp>
      <p:sp>
        <p:nvSpPr>
          <p:cNvPr id="30" name="Text Box 5"/>
          <p:cNvSpPr txBox="1">
            <a:spLocks noChangeArrowheads="1"/>
          </p:cNvSpPr>
          <p:nvPr/>
        </p:nvSpPr>
        <p:spPr bwMode="auto">
          <a:xfrm>
            <a:off x="4424363" y="6459538"/>
            <a:ext cx="4643437" cy="246062"/>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a:t>
            </a:r>
            <a:r>
              <a:rPr lang="en-US" sz="1000" dirty="0" err="1" smtClean="0">
                <a:solidFill>
                  <a:schemeClr val="tx1"/>
                </a:solidFill>
                <a:latin typeface="+mn-lt"/>
              </a:rPr>
              <a:t>DeFronzo</a:t>
            </a:r>
            <a:r>
              <a:rPr lang="en-US" sz="1000" dirty="0" smtClean="0">
                <a:solidFill>
                  <a:schemeClr val="tx1"/>
                </a:solidFill>
                <a:latin typeface="+mn-lt"/>
              </a:rPr>
              <a:t> RA et al. </a:t>
            </a:r>
            <a:r>
              <a:rPr lang="en-US" sz="1000" i="1" dirty="0" smtClean="0">
                <a:solidFill>
                  <a:schemeClr val="tx1"/>
                </a:solidFill>
                <a:latin typeface="+mn-lt"/>
              </a:rPr>
              <a:t>NEJM </a:t>
            </a:r>
            <a:r>
              <a:rPr lang="en-US" sz="1000" dirty="0" smtClean="0">
                <a:solidFill>
                  <a:schemeClr val="tx1"/>
                </a:solidFill>
                <a:latin typeface="+mn-lt"/>
              </a:rPr>
              <a:t>2011;364:1104-1115</a:t>
            </a:r>
          </a:p>
        </p:txBody>
      </p:sp>
      <p:sp>
        <p:nvSpPr>
          <p:cNvPr id="32" name="Text Box 6"/>
          <p:cNvSpPr txBox="1">
            <a:spLocks noChangeArrowheads="1"/>
          </p:cNvSpPr>
          <p:nvPr/>
        </p:nvSpPr>
        <p:spPr bwMode="auto">
          <a:xfrm>
            <a:off x="4419600" y="5830888"/>
            <a:ext cx="4648200" cy="4000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ct val="50000"/>
              </a:spcBef>
              <a:defRPr/>
            </a:pPr>
            <a:r>
              <a:rPr lang="en-US" sz="1000" dirty="0" smtClean="0">
                <a:solidFill>
                  <a:schemeClr val="tx1"/>
                </a:solidFill>
                <a:latin typeface="+mn-lt"/>
              </a:rPr>
              <a:t>*Defined as a fasting glucose measurement </a:t>
            </a:r>
            <a:r>
              <a:rPr lang="en-US" sz="1000" u="sng" dirty="0" smtClean="0">
                <a:solidFill>
                  <a:schemeClr val="tx1"/>
                </a:solidFill>
                <a:latin typeface="+mn-lt"/>
              </a:rPr>
              <a:t>&gt;</a:t>
            </a:r>
            <a:r>
              <a:rPr lang="en-US" sz="1000" dirty="0" smtClean="0">
                <a:solidFill>
                  <a:schemeClr val="tx1"/>
                </a:solidFill>
                <a:latin typeface="+mn-lt"/>
              </a:rPr>
              <a:t>126 mg/</a:t>
            </a:r>
            <a:r>
              <a:rPr lang="en-US" sz="1000" dirty="0" err="1" smtClean="0">
                <a:solidFill>
                  <a:schemeClr val="tx1"/>
                </a:solidFill>
                <a:latin typeface="+mn-lt"/>
              </a:rPr>
              <a:t>dL</a:t>
            </a:r>
            <a:r>
              <a:rPr lang="en-US" sz="1000" dirty="0" smtClean="0">
                <a:solidFill>
                  <a:schemeClr val="tx1"/>
                </a:solidFill>
                <a:latin typeface="+mn-lt"/>
              </a:rPr>
              <a:t> or a glucose level of </a:t>
            </a:r>
            <a:r>
              <a:rPr lang="en-US" sz="1000" u="sng" dirty="0" smtClean="0">
                <a:solidFill>
                  <a:schemeClr val="tx1"/>
                </a:solidFill>
                <a:latin typeface="+mn-lt"/>
              </a:rPr>
              <a:t>&gt;</a:t>
            </a:r>
            <a:r>
              <a:rPr lang="en-US" sz="1000" dirty="0" smtClean="0">
                <a:solidFill>
                  <a:schemeClr val="tx1"/>
                </a:solidFill>
                <a:latin typeface="+mn-lt"/>
              </a:rPr>
              <a:t>200 mg/</a:t>
            </a:r>
            <a:r>
              <a:rPr lang="en-US" sz="1000" dirty="0" err="1" smtClean="0">
                <a:solidFill>
                  <a:schemeClr val="tx1"/>
                </a:solidFill>
                <a:latin typeface="+mn-lt"/>
              </a:rPr>
              <a:t>dL</a:t>
            </a:r>
            <a:r>
              <a:rPr lang="en-US" sz="1000" dirty="0" smtClean="0">
                <a:solidFill>
                  <a:schemeClr val="tx1"/>
                </a:solidFill>
                <a:latin typeface="+mn-lt"/>
              </a:rPr>
              <a:t> following an OGTT with repeat OGTT for confirmation</a:t>
            </a:r>
          </a:p>
        </p:txBody>
      </p:sp>
      <p:sp>
        <p:nvSpPr>
          <p:cNvPr id="45083" name="Rectangle 34"/>
          <p:cNvSpPr>
            <a:spLocks noChangeArrowheads="1"/>
          </p:cNvSpPr>
          <p:nvPr/>
        </p:nvSpPr>
        <p:spPr bwMode="auto">
          <a:xfrm>
            <a:off x="217488" y="1295400"/>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602 patients with impaired glucose tolerance </a:t>
            </a:r>
            <a:r>
              <a:rPr lang="en-US" altLang="pt-BR" sz="2000" u="sng"/>
              <a:t>+</a:t>
            </a:r>
            <a:r>
              <a:rPr lang="en-US" altLang="pt-BR" sz="2000"/>
              <a:t> impaired fasting glucose randomized to pioglitazone (45 mg) or placebo for 2.4 years </a:t>
            </a:r>
          </a:p>
          <a:p>
            <a:pPr algn="ctr" eaLnBrk="1" hangingPunct="1">
              <a:lnSpc>
                <a:spcPct val="85000"/>
              </a:lnSpc>
              <a:spcBef>
                <a:spcPct val="20000"/>
              </a:spcBef>
            </a:pPr>
            <a:endParaRPr lang="en-US" altLang="pt-BR" sz="1800"/>
          </a:p>
          <a:p>
            <a:pPr algn="ctr" eaLnBrk="1" hangingPunct="1">
              <a:lnSpc>
                <a:spcPct val="85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115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60000"/>
              </a:lnSpc>
              <a:spcBef>
                <a:spcPct val="20000"/>
              </a:spcBef>
            </a:pPr>
            <a:endParaRPr lang="en-US" altLang="pt-BR" sz="1800"/>
          </a:p>
          <a:p>
            <a:pPr algn="ctr" eaLnBrk="1" hangingPunct="1">
              <a:lnSpc>
                <a:spcPct val="60000"/>
              </a:lnSpc>
              <a:spcBef>
                <a:spcPct val="20000"/>
              </a:spcBef>
            </a:pPr>
            <a:endParaRPr lang="en-US" altLang="pt-BR" sz="1800"/>
          </a:p>
          <a:p>
            <a:pPr algn="ctr" eaLnBrk="1" hangingPunct="1">
              <a:lnSpc>
                <a:spcPct val="60000"/>
              </a:lnSpc>
              <a:spcBef>
                <a:spcPct val="20000"/>
              </a:spcBef>
            </a:pPr>
            <a:endParaRPr lang="en-US" altLang="pt-BR" sz="1800"/>
          </a:p>
          <a:p>
            <a:pPr algn="ctr" eaLnBrk="1" hangingPunct="1">
              <a:spcBef>
                <a:spcPct val="20000"/>
              </a:spcBef>
              <a:spcAft>
                <a:spcPts val="1800"/>
              </a:spcAft>
            </a:pPr>
            <a:endParaRPr lang="en-US" altLang="pt-BR" sz="2000">
              <a:solidFill>
                <a:srgbClr val="3333FF"/>
              </a:solidFill>
            </a:endParaRPr>
          </a:p>
          <a:p>
            <a:pPr algn="ctr" eaLnBrk="1" hangingPunct="1">
              <a:spcBef>
                <a:spcPct val="20000"/>
              </a:spcBef>
            </a:pPr>
            <a:r>
              <a:rPr lang="en-US" altLang="pt-BR" sz="2000">
                <a:solidFill>
                  <a:srgbClr val="3333FF"/>
                </a:solidFill>
              </a:rPr>
              <a:t>A thiazolidinedione reduces the risk of DM</a:t>
            </a:r>
          </a:p>
        </p:txBody>
      </p:sp>
      <p:sp>
        <p:nvSpPr>
          <p:cNvPr id="45084" name="Rectangle 4"/>
          <p:cNvSpPr>
            <a:spLocks noChangeArrowheads="1"/>
          </p:cNvSpPr>
          <p:nvPr/>
        </p:nvSpPr>
        <p:spPr bwMode="auto">
          <a:xfrm>
            <a:off x="11113" y="909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ACT NOW Study</a:t>
            </a:r>
          </a:p>
        </p:txBody>
      </p:sp>
      <p:cxnSp>
        <p:nvCxnSpPr>
          <p:cNvPr id="45085"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4" name="Rectangle 33"/>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Benefit of a Thiazolidinedione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95263" y="922338"/>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Nateglinide and Valsartan in Impaired Glucose Tolerance </a:t>
            </a:r>
          </a:p>
          <a:p>
            <a:pPr algn="ctr" eaLnBrk="1" hangingPunct="1"/>
            <a:r>
              <a:rPr lang="en-US" altLang="pt-BR"/>
              <a:t>Outcomes Research (NAVIGATOR) Trial</a:t>
            </a:r>
          </a:p>
        </p:txBody>
      </p:sp>
      <p:sp>
        <p:nvSpPr>
          <p:cNvPr id="6" name="Text Box 5"/>
          <p:cNvSpPr txBox="1">
            <a:spLocks noChangeArrowheads="1"/>
          </p:cNvSpPr>
          <p:nvPr/>
        </p:nvSpPr>
        <p:spPr bwMode="auto">
          <a:xfrm>
            <a:off x="4495800" y="6459538"/>
            <a:ext cx="4572000" cy="246062"/>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NAVIGATOR Study Group. </a:t>
            </a:r>
            <a:r>
              <a:rPr lang="en-US" sz="1000" i="1" dirty="0" smtClean="0">
                <a:solidFill>
                  <a:schemeClr val="tx1"/>
                </a:solidFill>
                <a:latin typeface="+mn-lt"/>
              </a:rPr>
              <a:t>NEJM</a:t>
            </a:r>
            <a:r>
              <a:rPr lang="en-US" sz="1000" dirty="0" smtClean="0">
                <a:solidFill>
                  <a:schemeClr val="tx1"/>
                </a:solidFill>
                <a:latin typeface="+mn-lt"/>
              </a:rPr>
              <a:t> 2010;362:1463-1476</a:t>
            </a:r>
          </a:p>
        </p:txBody>
      </p:sp>
      <p:sp>
        <p:nvSpPr>
          <p:cNvPr id="7" name="Text Box 6"/>
          <p:cNvSpPr txBox="1">
            <a:spLocks noChangeArrowheads="1"/>
          </p:cNvSpPr>
          <p:nvPr/>
        </p:nvSpPr>
        <p:spPr bwMode="auto">
          <a:xfrm>
            <a:off x="5519738" y="6056313"/>
            <a:ext cx="3548062" cy="4000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ts val="0"/>
              </a:spcBef>
              <a:defRPr/>
            </a:pPr>
            <a:r>
              <a:rPr lang="en-US" sz="1000" dirty="0" smtClean="0">
                <a:solidFill>
                  <a:schemeClr val="tx1"/>
                </a:solidFill>
                <a:latin typeface="+mn-lt"/>
              </a:rPr>
              <a:t>CV=Cardiovascular, CVD=Cardiovascular disease, </a:t>
            </a:r>
          </a:p>
          <a:p>
            <a:pPr algn="r" eaLnBrk="1" hangingPunct="1">
              <a:spcBef>
                <a:spcPts val="0"/>
              </a:spcBef>
              <a:defRPr/>
            </a:pPr>
            <a:r>
              <a:rPr lang="en-US" sz="1000" dirty="0" smtClean="0">
                <a:solidFill>
                  <a:schemeClr val="tx1"/>
                </a:solidFill>
                <a:latin typeface="+mn-lt"/>
              </a:rPr>
              <a:t>DM=Diabetes mellitus, IFG=Impaired fasting glucose</a:t>
            </a:r>
          </a:p>
        </p:txBody>
      </p:sp>
      <p:pic>
        <p:nvPicPr>
          <p:cNvPr id="4710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2362200"/>
            <a:ext cx="58674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8"/>
          <p:cNvSpPr>
            <a:spLocks noChangeArrowheads="1"/>
          </p:cNvSpPr>
          <p:nvPr/>
        </p:nvSpPr>
        <p:spPr bwMode="auto">
          <a:xfrm>
            <a:off x="446088"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An insulin secretagogue does not reduce the risk of DM or CV events</a:t>
            </a:r>
          </a:p>
        </p:txBody>
      </p:sp>
      <p:sp>
        <p:nvSpPr>
          <p:cNvPr id="47111" name="Rectangle 9"/>
          <p:cNvSpPr>
            <a:spLocks noChangeArrowheads="1"/>
          </p:cNvSpPr>
          <p:nvPr/>
        </p:nvSpPr>
        <p:spPr bwMode="auto">
          <a:xfrm>
            <a:off x="0" y="1676400"/>
            <a:ext cx="9110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9,306 patients with IFG and CVD or CV risk factors randomized in a 2 x 2 trial to valsartan (160 mg), nateglidine (60 mg TID), or placebo for 6.5 years</a:t>
            </a:r>
          </a:p>
        </p:txBody>
      </p:sp>
      <p:cxnSp>
        <p:nvCxnSpPr>
          <p:cNvPr id="47112"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Lack of Benefit of an Insulin Secretagogue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52400" y="0"/>
            <a:ext cx="62484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Classification of Recommendations and Levels of Evidence</a:t>
            </a:r>
          </a:p>
        </p:txBody>
      </p:sp>
      <p:cxnSp>
        <p:nvCxnSpPr>
          <p:cNvPr id="17411" name="Straight Connector 4"/>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t="6015" b="26248"/>
          <a:stretch>
            <a:fillRect/>
          </a:stretch>
        </p:blipFill>
        <p:spPr bwMode="auto">
          <a:xfrm>
            <a:off x="152400" y="1063625"/>
            <a:ext cx="6629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6858000" y="1063625"/>
            <a:ext cx="21336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900"/>
              <a:t>*Data available from clinical trials or registries about the usefulness/efficacy in different subpopulations, such as gender, age, history of diabetes, history of prior myocardial infarction, history of heart failure, and prior aspirin use. A recommendation with Level of Evidence B or C does not imply that the recommendation is weak. Many important clinical questions addressed in the guidelines do not lend themselves to clinical trials. Even though randomized trials are not available, there may be a very clear clinical consensus that a particular test or therapy is useful or effective. </a:t>
            </a:r>
          </a:p>
          <a:p>
            <a:pPr eaLnBrk="1" hangingPunct="1"/>
            <a:endParaRPr lang="en-US" altLang="pt-BR" sz="900"/>
          </a:p>
          <a:p>
            <a:pPr eaLnBrk="1" hangingPunct="1"/>
            <a:r>
              <a:rPr lang="en-US" altLang="pt-BR" sz="900"/>
              <a:t>†In 2003, the ACC/AHA Task Force on Practice Guidelines developed a list of suggested phrases to use when writing recommendations.  All guideline recommendations have been written in full sentences that express a complete thought, such that a recommendation, even if separated and presented apart from the rest of the document (including headings above sets of recommendations), would still convey the full intent of the recommendation. It is hoped that this will increase readers’ comprehension of the guidelines and will allow queries at the individual recommendation level.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4953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228600" y="6477000"/>
            <a:ext cx="8839200" cy="246063"/>
          </a:xfrm>
          <a:prstGeom prst="rect">
            <a:avLst/>
          </a:prstGeom>
          <a:noFill/>
          <a:ln>
            <a:noFill/>
          </a:ln>
          <a:extLst/>
        </p:spPr>
        <p:txBody>
          <a:bodyPr>
            <a:spAutoFit/>
          </a:bodyPr>
          <a:lstStyle>
            <a:lvl1pPr defTabSz="457200" eaLnBrk="0" hangingPunct="0">
              <a:defRPr sz="1600">
                <a:solidFill>
                  <a:schemeClr val="tx2"/>
                </a:solidFill>
                <a:latin typeface="Franklin Gothic Demi" pitchFamily="34" charset="0"/>
                <a:ea typeface="ＭＳ Ｐゴシック" charset="-128"/>
              </a:defRPr>
            </a:lvl1pPr>
            <a:lvl2pPr marL="742950" indent="-285750" defTabSz="457200" eaLnBrk="0" hangingPunct="0">
              <a:defRPr sz="1600">
                <a:solidFill>
                  <a:schemeClr val="tx2"/>
                </a:solidFill>
                <a:latin typeface="Franklin Gothic Demi" pitchFamily="34" charset="0"/>
                <a:ea typeface="ＭＳ Ｐゴシック" charset="-128"/>
              </a:defRPr>
            </a:lvl2pPr>
            <a:lvl3pPr marL="1143000" indent="-228600" defTabSz="457200" eaLnBrk="0" hangingPunct="0">
              <a:defRPr sz="1600">
                <a:solidFill>
                  <a:schemeClr val="tx2"/>
                </a:solidFill>
                <a:latin typeface="Franklin Gothic Demi" pitchFamily="34" charset="0"/>
                <a:ea typeface="ＭＳ Ｐゴシック" charset="-128"/>
              </a:defRPr>
            </a:lvl3pPr>
            <a:lvl4pPr marL="1600200" indent="-228600" defTabSz="457200" eaLnBrk="0" hangingPunct="0">
              <a:defRPr sz="1600">
                <a:solidFill>
                  <a:schemeClr val="tx2"/>
                </a:solidFill>
                <a:latin typeface="Franklin Gothic Demi" pitchFamily="34" charset="0"/>
                <a:ea typeface="ＭＳ Ｐゴシック" charset="-128"/>
              </a:defRPr>
            </a:lvl4pPr>
            <a:lvl5pPr marL="2057400" indent="-228600" defTabSz="457200" eaLnBrk="0" hangingPunct="0">
              <a:defRPr sz="1600">
                <a:solidFill>
                  <a:schemeClr val="tx2"/>
                </a:solidFill>
                <a:latin typeface="Franklin Gothic Demi" pitchFamily="34" charset="0"/>
                <a:ea typeface="ＭＳ Ｐゴシック" charset="-128"/>
              </a:defRPr>
            </a:lvl5pPr>
            <a:lvl6pPr marL="2514600" indent="-228600" defTabSz="4572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defTabSz="4572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defTabSz="4572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defTabSz="4572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defRPr/>
            </a:pPr>
            <a:r>
              <a:rPr lang="en-US" sz="1000" dirty="0" smtClean="0">
                <a:solidFill>
                  <a:schemeClr val="tx1"/>
                </a:solidFill>
                <a:latin typeface="+mn-lt"/>
              </a:rPr>
              <a:t>Source: Elliott WJ et al. </a:t>
            </a:r>
            <a:r>
              <a:rPr lang="en-US" sz="1000" i="1" dirty="0" smtClean="0">
                <a:solidFill>
                  <a:schemeClr val="tx1"/>
                </a:solidFill>
                <a:latin typeface="+mn-lt"/>
              </a:rPr>
              <a:t>Lancet</a:t>
            </a:r>
            <a:r>
              <a:rPr lang="en-US" sz="1000" dirty="0" smtClean="0">
                <a:solidFill>
                  <a:schemeClr val="tx1"/>
                </a:solidFill>
                <a:latin typeface="+mn-lt"/>
              </a:rPr>
              <a:t> 2007;369:201-207</a:t>
            </a:r>
          </a:p>
        </p:txBody>
      </p:sp>
      <p:sp>
        <p:nvSpPr>
          <p:cNvPr id="49156" name="Rectangle 47"/>
          <p:cNvSpPr>
            <a:spLocks noChangeArrowheads="1"/>
          </p:cNvSpPr>
          <p:nvPr/>
        </p:nvSpPr>
        <p:spPr bwMode="auto">
          <a:xfrm>
            <a:off x="533400" y="914400"/>
            <a:ext cx="807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Systematic review of 22 clinical trials evaluating 143,153 patients without DM randomized to an antihypertensive agent</a:t>
            </a:r>
          </a:p>
          <a:p>
            <a:pPr algn="ctr" eaLnBrk="1" hangingPunct="1">
              <a:lnSpc>
                <a:spcPct val="85000"/>
              </a:lnSpc>
              <a:spcBef>
                <a:spcPct val="20000"/>
              </a:spcBef>
            </a:pPr>
            <a:endParaRPr lang="en-US" altLang="pt-BR" sz="2000"/>
          </a:p>
          <a:p>
            <a:pPr algn="ctr" eaLnBrk="1" hangingPunct="1">
              <a:lnSpc>
                <a:spcPct val="5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125000"/>
              </a:lnSpc>
              <a:spcBef>
                <a:spcPct val="20000"/>
              </a:spcBef>
            </a:pPr>
            <a:endParaRPr lang="en-US" altLang="pt-BR" sz="2000"/>
          </a:p>
          <a:p>
            <a:pPr algn="ctr" eaLnBrk="1" hangingPunct="1">
              <a:lnSpc>
                <a:spcPct val="215000"/>
              </a:lnSpc>
              <a:spcBef>
                <a:spcPct val="20000"/>
              </a:spcBef>
              <a:spcAft>
                <a:spcPts val="4800"/>
              </a:spcAft>
            </a:pPr>
            <a:endParaRPr lang="en-US" altLang="pt-BR" sz="2000"/>
          </a:p>
          <a:p>
            <a:pPr algn="ctr" eaLnBrk="1" hangingPunct="1">
              <a:spcAft>
                <a:spcPts val="1200"/>
              </a:spcAft>
            </a:pPr>
            <a:endParaRPr lang="en-US" altLang="pt-BR" sz="2000"/>
          </a:p>
          <a:p>
            <a:pPr algn="ctr" eaLnBrk="1" hangingPunct="1">
              <a:spcBef>
                <a:spcPct val="20000"/>
              </a:spcBef>
            </a:pPr>
            <a:r>
              <a:rPr lang="en-US" altLang="pt-BR" sz="2000">
                <a:solidFill>
                  <a:srgbClr val="3333FF"/>
                </a:solidFill>
              </a:rPr>
              <a:t> Treatment with an ARB or ACE inhibitor carries the lowest risk of developing DM</a:t>
            </a:r>
          </a:p>
        </p:txBody>
      </p:sp>
      <p:sp>
        <p:nvSpPr>
          <p:cNvPr id="20486" name="Text Box 6"/>
          <p:cNvSpPr txBox="1">
            <a:spLocks noChangeArrowheads="1"/>
          </p:cNvSpPr>
          <p:nvPr/>
        </p:nvSpPr>
        <p:spPr bwMode="auto">
          <a:xfrm>
            <a:off x="5334000" y="6096000"/>
            <a:ext cx="3733800" cy="4000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ct val="50000"/>
              </a:spcBef>
              <a:defRPr/>
            </a:pPr>
            <a:r>
              <a:rPr lang="en-US" sz="1000" dirty="0" smtClean="0">
                <a:solidFill>
                  <a:schemeClr val="tx1"/>
                </a:solidFill>
                <a:latin typeface="+mn-lt"/>
              </a:rPr>
              <a:t>ACE=Angiotensin converting enzyme, ARB=Angiotensin receptor blocker, DM=Diabetes mellitus</a:t>
            </a:r>
          </a:p>
        </p:txBody>
      </p:sp>
      <p:cxnSp>
        <p:nvCxnSpPr>
          <p:cNvPr id="49158"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Developing 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Among Different Antihypertensive Agents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1203" name="Rectangle 9"/>
          <p:cNvSpPr>
            <a:spLocks noChangeArrowheads="1"/>
          </p:cNvSpPr>
          <p:nvPr/>
        </p:nvSpPr>
        <p:spPr bwMode="auto">
          <a:xfrm>
            <a:off x="152400" y="2057400"/>
            <a:ext cx="457200" cy="3505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useBgFill="1">
        <p:nvSpPr>
          <p:cNvPr id="51204" name="Rectangle 10"/>
          <p:cNvSpPr>
            <a:spLocks noChangeArrowheads="1"/>
          </p:cNvSpPr>
          <p:nvPr/>
        </p:nvSpPr>
        <p:spPr bwMode="auto">
          <a:xfrm>
            <a:off x="8545513" y="2057400"/>
            <a:ext cx="457200" cy="3505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useBgFill="1">
        <p:nvSpPr>
          <p:cNvPr id="51205" name="Rectangle 11"/>
          <p:cNvSpPr>
            <a:spLocks noChangeArrowheads="1"/>
          </p:cNvSpPr>
          <p:nvPr/>
        </p:nvSpPr>
        <p:spPr bwMode="auto">
          <a:xfrm>
            <a:off x="381000" y="5334000"/>
            <a:ext cx="8458200" cy="7620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9" name="Text Box 5"/>
          <p:cNvSpPr txBox="1">
            <a:spLocks noChangeArrowheads="1"/>
          </p:cNvSpPr>
          <p:nvPr/>
        </p:nvSpPr>
        <p:spPr bwMode="auto">
          <a:xfrm>
            <a:off x="4495800" y="6477000"/>
            <a:ext cx="4572000" cy="246063"/>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DREAM Trial Investigators. </a:t>
            </a:r>
            <a:r>
              <a:rPr lang="en-US" sz="1000" i="1" dirty="0" smtClean="0">
                <a:solidFill>
                  <a:schemeClr val="tx1"/>
                </a:solidFill>
                <a:latin typeface="+mn-lt"/>
              </a:rPr>
              <a:t>NEJM</a:t>
            </a:r>
            <a:r>
              <a:rPr lang="en-US" sz="1000" dirty="0" smtClean="0">
                <a:solidFill>
                  <a:schemeClr val="tx1"/>
                </a:solidFill>
                <a:latin typeface="+mn-lt"/>
              </a:rPr>
              <a:t> 2006;355:1551-1562</a:t>
            </a:r>
          </a:p>
        </p:txBody>
      </p:sp>
      <p:sp>
        <p:nvSpPr>
          <p:cNvPr id="51207" name="Rectangle 10"/>
          <p:cNvSpPr>
            <a:spLocks noChangeArrowheads="1"/>
          </p:cNvSpPr>
          <p:nvPr/>
        </p:nvSpPr>
        <p:spPr bwMode="auto">
          <a:xfrm>
            <a:off x="690563" y="546735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An ACE inhibitor does not reduce the risk of DM or death</a:t>
            </a:r>
          </a:p>
        </p:txBody>
      </p:sp>
      <p:sp>
        <p:nvSpPr>
          <p:cNvPr id="13" name="Rectangle 12"/>
          <p:cNvSpPr/>
          <p:nvPr/>
        </p:nvSpPr>
        <p:spPr>
          <a:xfrm>
            <a:off x="609600" y="2057400"/>
            <a:ext cx="8001000" cy="45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09" name="Rectangle 11"/>
          <p:cNvSpPr>
            <a:spLocks noChangeArrowheads="1"/>
          </p:cNvSpPr>
          <p:nvPr/>
        </p:nvSpPr>
        <p:spPr bwMode="auto">
          <a:xfrm>
            <a:off x="22225" y="16764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5,269 patients with IFG and/or IGT, but without known CVD randomized to ramipril (up to 15 mg) or placebo for a median of 3 years</a:t>
            </a:r>
          </a:p>
        </p:txBody>
      </p:sp>
      <p:sp>
        <p:nvSpPr>
          <p:cNvPr id="51210" name="Rectangle 4"/>
          <p:cNvSpPr>
            <a:spLocks noChangeArrowheads="1"/>
          </p:cNvSpPr>
          <p:nvPr/>
        </p:nvSpPr>
        <p:spPr bwMode="auto">
          <a:xfrm>
            <a:off x="0" y="914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Diabetes Reduction Assessment with Ramipril and Rosiglitazone Medication (DREAM) Trial</a:t>
            </a:r>
          </a:p>
        </p:txBody>
      </p:sp>
      <p:sp>
        <p:nvSpPr>
          <p:cNvPr id="16" name="Text Box 6"/>
          <p:cNvSpPr txBox="1">
            <a:spLocks noChangeArrowheads="1"/>
          </p:cNvSpPr>
          <p:nvPr/>
        </p:nvSpPr>
        <p:spPr bwMode="auto">
          <a:xfrm>
            <a:off x="3810000" y="6096000"/>
            <a:ext cx="5257800" cy="4000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ct val="50000"/>
              </a:spcBef>
              <a:defRPr/>
            </a:pPr>
            <a:r>
              <a:rPr lang="en-US" sz="1000" dirty="0" smtClean="0">
                <a:solidFill>
                  <a:schemeClr val="tx1"/>
                </a:solidFill>
                <a:latin typeface="+mn-lt"/>
              </a:rPr>
              <a:t>ACE=</a:t>
            </a:r>
            <a:r>
              <a:rPr lang="en-US" sz="1000" dirty="0" err="1" smtClean="0">
                <a:solidFill>
                  <a:schemeClr val="tx1"/>
                </a:solidFill>
                <a:latin typeface="+mn-lt"/>
              </a:rPr>
              <a:t>Angitoensin</a:t>
            </a:r>
            <a:r>
              <a:rPr lang="en-US" sz="1000" dirty="0" smtClean="0">
                <a:solidFill>
                  <a:schemeClr val="tx1"/>
                </a:solidFill>
                <a:latin typeface="+mn-lt"/>
              </a:rPr>
              <a:t> converting enzyme, CVD=Cardiovascular disease, DM=Diabetes mellitus, IFG=Impaired fasting glucose, IGT=Impaired glucose tolerance</a:t>
            </a:r>
          </a:p>
        </p:txBody>
      </p:sp>
      <p:cxnSp>
        <p:nvCxnSpPr>
          <p:cNvPr id="51212"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8" name="Rectangle 1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Lack of Benefit of an ACE Inhibitor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495800" y="6459538"/>
            <a:ext cx="4572000" cy="246062"/>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Source: NAVIGATOR Study Group. </a:t>
            </a:r>
            <a:r>
              <a:rPr lang="en-US" sz="1000" i="1" dirty="0" smtClean="0">
                <a:solidFill>
                  <a:schemeClr val="tx1"/>
                </a:solidFill>
                <a:latin typeface="+mn-lt"/>
              </a:rPr>
              <a:t>NEJM </a:t>
            </a:r>
            <a:r>
              <a:rPr lang="en-US" sz="1000" dirty="0" smtClean="0">
                <a:solidFill>
                  <a:schemeClr val="tx1"/>
                </a:solidFill>
                <a:latin typeface="+mn-lt"/>
              </a:rPr>
              <a:t>2010;362:1477-1490</a:t>
            </a:r>
          </a:p>
        </p:txBody>
      </p:sp>
      <p:pic>
        <p:nvPicPr>
          <p:cNvPr id="532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54483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4267200" y="6096000"/>
            <a:ext cx="4800600" cy="4000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spcBef>
                <a:spcPts val="0"/>
              </a:spcBef>
              <a:defRPr/>
            </a:pPr>
            <a:r>
              <a:rPr lang="en-US" sz="1000" dirty="0" smtClean="0">
                <a:solidFill>
                  <a:schemeClr val="tx1"/>
                </a:solidFill>
                <a:latin typeface="+mn-lt"/>
              </a:rPr>
              <a:t>ARB=Angiotensin receptor blocker, CV=Cardiovascular, CVD=Cardiovascular disease, DM=Diabetes mellitus, IFG=Impaired fasting glucose</a:t>
            </a:r>
          </a:p>
        </p:txBody>
      </p:sp>
      <p:sp>
        <p:nvSpPr>
          <p:cNvPr id="53253" name="Rectangle 8"/>
          <p:cNvSpPr>
            <a:spLocks noChangeArrowheads="1"/>
          </p:cNvSpPr>
          <p:nvPr/>
        </p:nvSpPr>
        <p:spPr bwMode="auto">
          <a:xfrm>
            <a:off x="266700" y="5486400"/>
            <a:ext cx="865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An ARB does reduce the risk of DM, but not CV events</a:t>
            </a:r>
          </a:p>
        </p:txBody>
      </p:sp>
      <p:sp>
        <p:nvSpPr>
          <p:cNvPr id="53254" name="Rectangle 4"/>
          <p:cNvSpPr>
            <a:spLocks noChangeArrowheads="1"/>
          </p:cNvSpPr>
          <p:nvPr/>
        </p:nvSpPr>
        <p:spPr bwMode="auto">
          <a:xfrm>
            <a:off x="195263" y="9144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Nateglinide and Valsartan in Impaired Glucose Tolerance </a:t>
            </a:r>
          </a:p>
          <a:p>
            <a:pPr algn="ctr" eaLnBrk="1" hangingPunct="1"/>
            <a:r>
              <a:rPr lang="en-US" altLang="pt-BR"/>
              <a:t>Outcomes Research (NAVIGATOR) Trial</a:t>
            </a:r>
          </a:p>
        </p:txBody>
      </p:sp>
      <p:sp>
        <p:nvSpPr>
          <p:cNvPr id="53255" name="Rectangle 9"/>
          <p:cNvSpPr>
            <a:spLocks noChangeArrowheads="1"/>
          </p:cNvSpPr>
          <p:nvPr/>
        </p:nvSpPr>
        <p:spPr bwMode="auto">
          <a:xfrm>
            <a:off x="0" y="1676400"/>
            <a:ext cx="9110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9,306 patients with IFG and CVD or CV risk factors randomized in a 2 x 2 trial to valsartan (160 mg), nateglidine (60 mg TID), or placebo for 6.5 years</a:t>
            </a:r>
          </a:p>
        </p:txBody>
      </p:sp>
      <p:cxnSp>
        <p:nvCxnSpPr>
          <p:cNvPr id="53256"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Benefit of an Angiotensin Receptor Blocker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298" name="Straight Connector 4"/>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55299" name="Rectangle 5"/>
          <p:cNvSpPr>
            <a:spLocks noChangeArrowheads="1"/>
          </p:cNvSpPr>
          <p:nvPr/>
        </p:nvSpPr>
        <p:spPr bwMode="auto">
          <a:xfrm>
            <a:off x="0" y="9223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latin typeface="Franklin Gothic Demi" panose="020B0703020102020204" pitchFamily="34" charset="0"/>
              </a:rPr>
              <a:t>Outcome Reduction with Initial Glargine Intervention (ORIGIN)</a:t>
            </a:r>
          </a:p>
        </p:txBody>
      </p:sp>
      <p:sp>
        <p:nvSpPr>
          <p:cNvPr id="55300" name="Rectangle 6"/>
          <p:cNvSpPr>
            <a:spLocks noChangeArrowheads="1"/>
          </p:cNvSpPr>
          <p:nvPr/>
        </p:nvSpPr>
        <p:spPr bwMode="auto">
          <a:xfrm>
            <a:off x="228600" y="1295400"/>
            <a:ext cx="868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latin typeface="Franklin Gothic Demi" panose="020B0703020102020204" pitchFamily="34" charset="0"/>
              </a:rPr>
              <a:t>12,536 patients with IFG, IGT, DM, established CV disease, or CV risk factors randomized in 2 x 2 trial design to omega 3 fatty acids (at least 900 mg/day), insulin glargine (with a target fasting blood glucose </a:t>
            </a:r>
            <a:r>
              <a:rPr lang="en-US" altLang="pt-BR" sz="2000" u="sng">
                <a:latin typeface="Franklin Gothic Demi" panose="020B0703020102020204" pitchFamily="34" charset="0"/>
              </a:rPr>
              <a:t>&lt;</a:t>
            </a:r>
            <a:r>
              <a:rPr lang="en-US" altLang="pt-BR" sz="2000">
                <a:latin typeface="Franklin Gothic Demi" panose="020B0703020102020204" pitchFamily="34" charset="0"/>
              </a:rPr>
              <a:t>95 mg/dL) or placebo for a median of 6.2 years</a:t>
            </a:r>
          </a:p>
          <a:p>
            <a:pPr algn="ctr" eaLnBrk="1" hangingPunct="1">
              <a:spcBef>
                <a:spcPct val="20000"/>
              </a:spcBef>
            </a:pPr>
            <a:endParaRPr lang="en-US" altLang="pt-BR" sz="1800">
              <a:latin typeface="Franklin Gothic Demi" panose="020B0703020102020204" pitchFamily="34" charset="0"/>
            </a:endParaRPr>
          </a:p>
          <a:p>
            <a:pPr algn="ctr" eaLnBrk="1" hangingPunct="1">
              <a:lnSpc>
                <a:spcPct val="85000"/>
              </a:lnSpc>
              <a:spcBef>
                <a:spcPct val="20000"/>
              </a:spcBef>
            </a:pPr>
            <a:endParaRPr lang="en-US" altLang="pt-BR" sz="2000">
              <a:latin typeface="Franklin Gothic Demi" panose="020B0703020102020204" pitchFamily="34" charset="0"/>
            </a:endParaRPr>
          </a:p>
          <a:p>
            <a:pPr algn="ctr" eaLnBrk="1" hangingPunct="1">
              <a:lnSpc>
                <a:spcPct val="80000"/>
              </a:lnSpc>
              <a:spcBef>
                <a:spcPct val="20000"/>
              </a:spcBef>
            </a:pPr>
            <a:endParaRPr lang="en-US" altLang="pt-BR" sz="2000">
              <a:latin typeface="Franklin Gothic Demi" panose="020B0703020102020204" pitchFamily="34" charset="0"/>
            </a:endParaRPr>
          </a:p>
          <a:p>
            <a:pPr algn="ctr" eaLnBrk="1" hangingPunct="1">
              <a:lnSpc>
                <a:spcPct val="170000"/>
              </a:lnSpc>
              <a:spcBef>
                <a:spcPct val="20000"/>
              </a:spcBef>
            </a:pPr>
            <a:endParaRPr lang="en-US" altLang="pt-BR" sz="2000">
              <a:latin typeface="Franklin Gothic Demi" panose="020B0703020102020204" pitchFamily="34" charset="0"/>
            </a:endParaRPr>
          </a:p>
          <a:p>
            <a:pPr algn="ctr" eaLnBrk="1" hangingPunct="1">
              <a:lnSpc>
                <a:spcPct val="140000"/>
              </a:lnSpc>
              <a:spcBef>
                <a:spcPct val="20000"/>
              </a:spcBef>
            </a:pPr>
            <a:endParaRPr lang="en-US" altLang="pt-BR" sz="2000">
              <a:latin typeface="Franklin Gothic Demi" panose="020B0703020102020204" pitchFamily="34" charset="0"/>
            </a:endParaRPr>
          </a:p>
          <a:p>
            <a:pPr algn="ctr" eaLnBrk="1" hangingPunct="1">
              <a:lnSpc>
                <a:spcPct val="70000"/>
              </a:lnSpc>
              <a:spcBef>
                <a:spcPct val="20000"/>
              </a:spcBef>
              <a:spcAft>
                <a:spcPts val="2400"/>
              </a:spcAft>
            </a:pPr>
            <a:endParaRPr lang="en-US" altLang="pt-BR" sz="1000">
              <a:solidFill>
                <a:srgbClr val="0000FF"/>
              </a:solidFill>
              <a:latin typeface="Franklin Gothic Demi" panose="020B0703020102020204" pitchFamily="34" charset="0"/>
            </a:endParaRPr>
          </a:p>
          <a:p>
            <a:pPr algn="ctr" eaLnBrk="1" hangingPunct="1">
              <a:lnSpc>
                <a:spcPct val="70000"/>
              </a:lnSpc>
              <a:spcBef>
                <a:spcPct val="20000"/>
              </a:spcBef>
            </a:pPr>
            <a:endParaRPr lang="en-US" altLang="pt-BR" sz="1000">
              <a:solidFill>
                <a:srgbClr val="0000FF"/>
              </a:solidFill>
              <a:latin typeface="Franklin Gothic Demi" panose="020B0703020102020204" pitchFamily="34" charset="0"/>
            </a:endParaRPr>
          </a:p>
          <a:p>
            <a:pPr algn="ctr" eaLnBrk="1" hangingPunct="1">
              <a:lnSpc>
                <a:spcPct val="70000"/>
              </a:lnSpc>
              <a:spcBef>
                <a:spcPct val="20000"/>
              </a:spcBef>
            </a:pPr>
            <a:endParaRPr lang="en-US" altLang="pt-BR" sz="1000">
              <a:solidFill>
                <a:srgbClr val="0000FF"/>
              </a:solidFill>
              <a:latin typeface="Franklin Gothic Demi" panose="020B0703020102020204" pitchFamily="34" charset="0"/>
            </a:endParaRPr>
          </a:p>
          <a:p>
            <a:pPr algn="ctr" eaLnBrk="1" hangingPunct="1">
              <a:lnSpc>
                <a:spcPct val="70000"/>
              </a:lnSpc>
              <a:spcBef>
                <a:spcPct val="20000"/>
              </a:spcBef>
              <a:spcAft>
                <a:spcPts val="1800"/>
              </a:spcAft>
            </a:pPr>
            <a:r>
              <a:rPr lang="en-US" altLang="pt-BR" sz="2000">
                <a:solidFill>
                  <a:srgbClr val="0000FF"/>
                </a:solidFill>
                <a:latin typeface="Franklin Gothic Demi" panose="020B0703020102020204" pitchFamily="34" charset="0"/>
              </a:rPr>
              <a:t>Insulin glargine did not provide CV benefit in at risk individuals</a:t>
            </a:r>
          </a:p>
        </p:txBody>
      </p:sp>
      <p:sp>
        <p:nvSpPr>
          <p:cNvPr id="55301" name="Rectangle 5"/>
          <p:cNvSpPr>
            <a:spLocks noChangeArrowheads="1"/>
          </p:cNvSpPr>
          <p:nvPr/>
        </p:nvSpPr>
        <p:spPr bwMode="auto">
          <a:xfrm>
            <a:off x="3108325" y="3581400"/>
            <a:ext cx="1463675" cy="10429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600">
              <a:latin typeface="Franklin Gothic Demi" panose="020B0703020102020204" pitchFamily="34" charset="0"/>
            </a:endParaRPr>
          </a:p>
        </p:txBody>
      </p:sp>
      <p:sp>
        <p:nvSpPr>
          <p:cNvPr id="55302" name="Rectangle 6"/>
          <p:cNvSpPr>
            <a:spLocks noChangeArrowheads="1"/>
          </p:cNvSpPr>
          <p:nvPr/>
        </p:nvSpPr>
        <p:spPr bwMode="auto">
          <a:xfrm>
            <a:off x="4572000" y="3505200"/>
            <a:ext cx="1450975" cy="11191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600">
              <a:latin typeface="Franklin Gothic Demi" panose="020B0703020102020204" pitchFamily="34" charset="0"/>
            </a:endParaRPr>
          </a:p>
        </p:txBody>
      </p:sp>
      <p:sp>
        <p:nvSpPr>
          <p:cNvPr id="55303" name="Text Box 7"/>
          <p:cNvSpPr txBox="1">
            <a:spLocks noChangeArrowheads="1"/>
          </p:cNvSpPr>
          <p:nvPr/>
        </p:nvSpPr>
        <p:spPr bwMode="auto">
          <a:xfrm rot="-5400000">
            <a:off x="1108869" y="3318669"/>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Event rate for the primary end point per 100 patient years*</a:t>
            </a:r>
          </a:p>
        </p:txBody>
      </p:sp>
      <p:sp>
        <p:nvSpPr>
          <p:cNvPr id="55304" name="Text Box 8"/>
          <p:cNvSpPr txBox="1">
            <a:spLocks noChangeArrowheads="1"/>
          </p:cNvSpPr>
          <p:nvPr/>
        </p:nvSpPr>
        <p:spPr bwMode="auto">
          <a:xfrm flipH="1">
            <a:off x="3113088" y="47117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Placebo</a:t>
            </a:r>
          </a:p>
        </p:txBody>
      </p:sp>
      <p:sp>
        <p:nvSpPr>
          <p:cNvPr id="55305" name="Text Box 9"/>
          <p:cNvSpPr txBox="1">
            <a:spLocks noChangeArrowheads="1"/>
          </p:cNvSpPr>
          <p:nvPr/>
        </p:nvSpPr>
        <p:spPr bwMode="auto">
          <a:xfrm flipH="1">
            <a:off x="3124200" y="32258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2.85</a:t>
            </a:r>
          </a:p>
        </p:txBody>
      </p:sp>
      <p:sp>
        <p:nvSpPr>
          <p:cNvPr id="55306" name="Text Box 10"/>
          <p:cNvSpPr txBox="1">
            <a:spLocks noChangeArrowheads="1"/>
          </p:cNvSpPr>
          <p:nvPr/>
        </p:nvSpPr>
        <p:spPr bwMode="auto">
          <a:xfrm flipH="1">
            <a:off x="4648200" y="4711700"/>
            <a:ext cx="129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Insulin glargine</a:t>
            </a:r>
          </a:p>
        </p:txBody>
      </p:sp>
      <p:sp>
        <p:nvSpPr>
          <p:cNvPr id="55307" name="Text Box 11"/>
          <p:cNvSpPr txBox="1">
            <a:spLocks noChangeArrowheads="1"/>
          </p:cNvSpPr>
          <p:nvPr/>
        </p:nvSpPr>
        <p:spPr bwMode="auto">
          <a:xfrm>
            <a:off x="2719388" y="2678113"/>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4</a:t>
            </a:r>
          </a:p>
        </p:txBody>
      </p:sp>
      <p:sp>
        <p:nvSpPr>
          <p:cNvPr id="55308" name="Text Box 12"/>
          <p:cNvSpPr txBox="1">
            <a:spLocks noChangeArrowheads="1"/>
          </p:cNvSpPr>
          <p:nvPr/>
        </p:nvSpPr>
        <p:spPr bwMode="auto">
          <a:xfrm>
            <a:off x="2719388" y="3287713"/>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a:t>
            </a:r>
          </a:p>
        </p:txBody>
      </p:sp>
      <p:sp>
        <p:nvSpPr>
          <p:cNvPr id="55309" name="Text Box 13"/>
          <p:cNvSpPr txBox="1">
            <a:spLocks noChangeArrowheads="1"/>
          </p:cNvSpPr>
          <p:nvPr/>
        </p:nvSpPr>
        <p:spPr bwMode="auto">
          <a:xfrm>
            <a:off x="2719388" y="3897313"/>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2</a:t>
            </a:r>
          </a:p>
        </p:txBody>
      </p:sp>
      <p:sp>
        <p:nvSpPr>
          <p:cNvPr id="55310" name="Text Box 14"/>
          <p:cNvSpPr txBox="1">
            <a:spLocks noChangeArrowheads="1"/>
          </p:cNvSpPr>
          <p:nvPr/>
        </p:nvSpPr>
        <p:spPr bwMode="auto">
          <a:xfrm>
            <a:off x="2740025" y="45069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55311" name="Text Box 15"/>
          <p:cNvSpPr txBox="1">
            <a:spLocks noChangeArrowheads="1"/>
          </p:cNvSpPr>
          <p:nvPr/>
        </p:nvSpPr>
        <p:spPr bwMode="auto">
          <a:xfrm flipH="1">
            <a:off x="4572000" y="32004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2.94</a:t>
            </a:r>
          </a:p>
        </p:txBody>
      </p:sp>
      <p:sp>
        <p:nvSpPr>
          <p:cNvPr id="55312" name="Line 16"/>
          <p:cNvSpPr>
            <a:spLocks noChangeShapeType="1"/>
          </p:cNvSpPr>
          <p:nvPr/>
        </p:nvSpPr>
        <p:spPr bwMode="auto">
          <a:xfrm>
            <a:off x="2960688" y="4635500"/>
            <a:ext cx="42021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13" name="Line 17"/>
          <p:cNvSpPr>
            <a:spLocks noChangeShapeType="1"/>
          </p:cNvSpPr>
          <p:nvPr/>
        </p:nvSpPr>
        <p:spPr bwMode="auto">
          <a:xfrm>
            <a:off x="2960688" y="2806700"/>
            <a:ext cx="11112" cy="1460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14" name="Line 18"/>
          <p:cNvSpPr>
            <a:spLocks noChangeShapeType="1"/>
          </p:cNvSpPr>
          <p:nvPr/>
        </p:nvSpPr>
        <p:spPr bwMode="auto">
          <a:xfrm>
            <a:off x="2884488" y="40259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15" name="Line 19"/>
          <p:cNvSpPr>
            <a:spLocks noChangeShapeType="1"/>
          </p:cNvSpPr>
          <p:nvPr/>
        </p:nvSpPr>
        <p:spPr bwMode="auto">
          <a:xfrm>
            <a:off x="2884488" y="34163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16" name="Line 20"/>
          <p:cNvSpPr>
            <a:spLocks noChangeShapeType="1"/>
          </p:cNvSpPr>
          <p:nvPr/>
        </p:nvSpPr>
        <p:spPr bwMode="auto">
          <a:xfrm>
            <a:off x="2884488" y="28067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17" name="Text Box 21"/>
          <p:cNvSpPr txBox="1">
            <a:spLocks noChangeArrowheads="1"/>
          </p:cNvSpPr>
          <p:nvPr/>
        </p:nvSpPr>
        <p:spPr bwMode="auto">
          <a:xfrm flipH="1">
            <a:off x="5867400" y="43307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P=0.63</a:t>
            </a:r>
          </a:p>
        </p:txBody>
      </p:sp>
      <p:sp>
        <p:nvSpPr>
          <p:cNvPr id="55318" name="Text Box 1070"/>
          <p:cNvSpPr txBox="1">
            <a:spLocks noChangeArrowheads="1"/>
          </p:cNvSpPr>
          <p:nvPr/>
        </p:nvSpPr>
        <p:spPr bwMode="auto">
          <a:xfrm>
            <a:off x="5029200" y="6477000"/>
            <a:ext cx="403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000"/>
              <a:t>Source: ORIGIN Trial Investigators. </a:t>
            </a:r>
            <a:r>
              <a:rPr lang="en-US" altLang="pt-BR" sz="1000" i="1"/>
              <a:t>NEJM </a:t>
            </a:r>
            <a:r>
              <a:rPr lang="en-US" altLang="pt-BR" sz="1000"/>
              <a:t>2012;367:319-328</a:t>
            </a:r>
          </a:p>
        </p:txBody>
      </p:sp>
      <p:sp>
        <p:nvSpPr>
          <p:cNvPr id="55319" name="Text Box 1073"/>
          <p:cNvSpPr txBox="1">
            <a:spLocks noChangeArrowheads="1"/>
          </p:cNvSpPr>
          <p:nvPr/>
        </p:nvSpPr>
        <p:spPr bwMode="auto">
          <a:xfrm>
            <a:off x="5638800" y="60960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000"/>
              <a:t>CV=Cardiovascular, DM=Diabetes mellitus, IFG=Impaired fasting glucose, IGT=Impaired glucose tolerance</a:t>
            </a:r>
          </a:p>
        </p:txBody>
      </p:sp>
      <p:sp>
        <p:nvSpPr>
          <p:cNvPr id="31" name="Text Box 6"/>
          <p:cNvSpPr txBox="1">
            <a:spLocks noChangeArrowheads="1"/>
          </p:cNvSpPr>
          <p:nvPr/>
        </p:nvSpPr>
        <p:spPr bwMode="auto">
          <a:xfrm>
            <a:off x="4648200" y="5715000"/>
            <a:ext cx="4419600" cy="4000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solidFill>
                  <a:schemeClr val="tx1"/>
                </a:solidFill>
                <a:latin typeface="+mn-lt"/>
              </a:rPr>
              <a:t>*Composite of </a:t>
            </a:r>
            <a:r>
              <a:rPr lang="en-US" sz="1000" dirty="0" smtClean="0"/>
              <a:t>nonfatal myocardial infarction, nonfatal stroke, death from cardiovascular causes, revascularization, or hospitalization for heart failure</a:t>
            </a:r>
          </a:p>
        </p:txBody>
      </p:sp>
      <p:sp>
        <p:nvSpPr>
          <p:cNvPr id="55321" name="Line 17"/>
          <p:cNvSpPr>
            <a:spLocks noChangeShapeType="1"/>
          </p:cNvSpPr>
          <p:nvPr/>
        </p:nvSpPr>
        <p:spPr bwMode="auto">
          <a:xfrm>
            <a:off x="2971800" y="44196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22" name="Line 17"/>
          <p:cNvSpPr>
            <a:spLocks noChangeShapeType="1"/>
          </p:cNvSpPr>
          <p:nvPr/>
        </p:nvSpPr>
        <p:spPr bwMode="auto">
          <a:xfrm flipH="1">
            <a:off x="2895600" y="4267200"/>
            <a:ext cx="152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5323" name="Line 17"/>
          <p:cNvSpPr>
            <a:spLocks noChangeShapeType="1"/>
          </p:cNvSpPr>
          <p:nvPr/>
        </p:nvSpPr>
        <p:spPr bwMode="auto">
          <a:xfrm flipH="1">
            <a:off x="2895600" y="4343400"/>
            <a:ext cx="152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6" name="Rectangle 35"/>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Lack of Benefit of Insulin Glargine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0" y="371475"/>
            <a:ext cx="9144000" cy="1136650"/>
          </a:xfrm>
          <a:prstGeom prst="rect">
            <a:avLst/>
          </a:prstGeom>
          <a:solidFill>
            <a:schemeClr val="accent2"/>
          </a:solidFill>
          <a:ln w="9525">
            <a:solidFill>
              <a:schemeClr val="accent2"/>
            </a:solidFill>
            <a:miter lim="800000"/>
            <a:headEnd/>
            <a:tailEnd/>
          </a:ln>
          <a:effectLst/>
        </p:spPr>
        <p:txBody>
          <a:bodyPr>
            <a:spAutoFit/>
          </a:bodyPr>
          <a:lstStyle/>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Evidence for Current Cardiovascular Disease </a:t>
            </a:r>
          </a:p>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Prevention Guidelines</a:t>
            </a:r>
          </a:p>
        </p:txBody>
      </p:sp>
      <p:sp>
        <p:nvSpPr>
          <p:cNvPr id="2" name="Rectangle 1"/>
          <p:cNvSpPr/>
          <p:nvPr/>
        </p:nvSpPr>
        <p:spPr>
          <a:xfrm>
            <a:off x="2222500" y="2859088"/>
            <a:ext cx="4699000" cy="646112"/>
          </a:xfrm>
          <a:prstGeom prst="rect">
            <a:avLst/>
          </a:prstGeom>
        </p:spPr>
        <p:txBody>
          <a:bodyPr wrap="none">
            <a:spAutoFit/>
          </a:bodyPr>
          <a:lstStyle/>
          <a:p>
            <a:pPr algn="ctr">
              <a:defRPr/>
            </a:pPr>
            <a:r>
              <a:rPr lang="en-US" sz="3600" b="1" dirty="0">
                <a:solidFill>
                  <a:schemeClr val="accent2"/>
                </a:solidFill>
                <a:effectLst>
                  <a:outerShdw blurRad="38100" dist="38100" dir="2700000" algn="tl">
                    <a:srgbClr val="000000">
                      <a:alpha val="43137"/>
                    </a:srgbClr>
                  </a:outerShdw>
                </a:effectLst>
                <a:latin typeface="+mj-lt"/>
                <a:ea typeface="+mn-ea"/>
              </a:rPr>
              <a:t>Metabolic Syndrome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7" name="Group 5"/>
          <p:cNvGrpSpPr>
            <a:grpSpLocks/>
          </p:cNvGrpSpPr>
          <p:nvPr/>
        </p:nvGrpSpPr>
        <p:grpSpPr bwMode="auto">
          <a:xfrm>
            <a:off x="457200" y="1219200"/>
            <a:ext cx="3733800" cy="4419600"/>
            <a:chOff x="3984" y="2160"/>
            <a:chExt cx="1620" cy="2034"/>
          </a:xfrm>
        </p:grpSpPr>
        <p:sp>
          <p:nvSpPr>
            <p:cNvPr id="57351" name="Freeform 6"/>
            <p:cNvSpPr>
              <a:spLocks/>
            </p:cNvSpPr>
            <p:nvPr/>
          </p:nvSpPr>
          <p:spPr bwMode="auto">
            <a:xfrm>
              <a:off x="4984" y="2448"/>
              <a:ext cx="8" cy="768"/>
            </a:xfrm>
            <a:custGeom>
              <a:avLst/>
              <a:gdLst>
                <a:gd name="T0" fmla="*/ 8 w 8"/>
                <a:gd name="T1" fmla="*/ 768 h 768"/>
                <a:gd name="T2" fmla="*/ 8 w 8"/>
                <a:gd name="T3" fmla="*/ 0 h 768"/>
                <a:gd name="T4" fmla="*/ 0 60000 65536"/>
                <a:gd name="T5" fmla="*/ 0 60000 65536"/>
                <a:gd name="T6" fmla="*/ 0 w 8"/>
                <a:gd name="T7" fmla="*/ 0 h 768"/>
                <a:gd name="T8" fmla="*/ 8 w 8"/>
                <a:gd name="T9" fmla="*/ 768 h 768"/>
              </a:gdLst>
              <a:ahLst/>
              <a:cxnLst>
                <a:cxn ang="T4">
                  <a:pos x="T0" y="T1"/>
                </a:cxn>
                <a:cxn ang="T5">
                  <a:pos x="T2" y="T3"/>
                </a:cxn>
              </a:cxnLst>
              <a:rect l="T6" t="T7" r="T8" b="T9"/>
              <a:pathLst>
                <a:path w="8" h="768">
                  <a:moveTo>
                    <a:pt x="8" y="768"/>
                  </a:moveTo>
                  <a:cubicBezTo>
                    <a:pt x="4" y="448"/>
                    <a:pt x="0" y="128"/>
                    <a:pt x="8" y="0"/>
                  </a:cubicBezTo>
                </a:path>
              </a:pathLst>
            </a:custGeom>
            <a:noFill/>
            <a:ln w="12700">
              <a:solidFill>
                <a:schemeClr val="bg2"/>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nvGrpSpPr>
            <p:cNvPr id="57352" name="Group 7"/>
            <p:cNvGrpSpPr>
              <a:grpSpLocks/>
            </p:cNvGrpSpPr>
            <p:nvPr/>
          </p:nvGrpSpPr>
          <p:grpSpPr bwMode="auto">
            <a:xfrm>
              <a:off x="3984" y="2160"/>
              <a:ext cx="1620" cy="2034"/>
              <a:chOff x="4416" y="1344"/>
              <a:chExt cx="1620" cy="2034"/>
            </a:xfrm>
          </p:grpSpPr>
          <p:graphicFrame>
            <p:nvGraphicFramePr>
              <p:cNvPr id="57346" name="Object 8"/>
              <p:cNvGraphicFramePr>
                <a:graphicFrameLocks noChangeAspect="1"/>
              </p:cNvGraphicFramePr>
              <p:nvPr/>
            </p:nvGraphicFramePr>
            <p:xfrm>
              <a:off x="4416" y="1344"/>
              <a:ext cx="1620" cy="2034"/>
            </p:xfrm>
            <a:graphic>
              <a:graphicData uri="http://schemas.openxmlformats.org/presentationml/2006/ole">
                <mc:AlternateContent xmlns:mc="http://schemas.openxmlformats.org/markup-compatibility/2006">
                  <mc:Choice xmlns:v="urn:schemas-microsoft-com:vml" Requires="v">
                    <p:oleObj spid="_x0000_s57362" name="Bitmap Image" r:id="rId4" imgW="2572109" imgH="3228571" progId="Paint.Picture">
                      <p:embed/>
                    </p:oleObj>
                  </mc:Choice>
                  <mc:Fallback>
                    <p:oleObj name="Bitmap Image" r:id="rId4" imgW="2572109" imgH="3228571"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1344"/>
                            <a:ext cx="1620" cy="2034"/>
                          </a:xfrm>
                          <a:prstGeom prst="rect">
                            <a:avLst/>
                          </a:prstGeom>
                          <a:noFill/>
                          <a:ln w="76200"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0" name="Freeform 9"/>
              <p:cNvSpPr>
                <a:spLocks/>
              </p:cNvSpPr>
              <p:nvPr/>
            </p:nvSpPr>
            <p:spPr bwMode="auto">
              <a:xfrm>
                <a:off x="4656" y="1584"/>
                <a:ext cx="291" cy="1100"/>
              </a:xfrm>
              <a:custGeom>
                <a:avLst/>
                <a:gdLst>
                  <a:gd name="T0" fmla="*/ 106 w 291"/>
                  <a:gd name="T1" fmla="*/ 238 h 1100"/>
                  <a:gd name="T2" fmla="*/ 86 w 291"/>
                  <a:gd name="T3" fmla="*/ 250 h 1100"/>
                  <a:gd name="T4" fmla="*/ 104 w 291"/>
                  <a:gd name="T5" fmla="*/ 242 h 1100"/>
                  <a:gd name="T6" fmla="*/ 88 w 291"/>
                  <a:gd name="T7" fmla="*/ 224 h 1100"/>
                  <a:gd name="T8" fmla="*/ 66 w 291"/>
                  <a:gd name="T9" fmla="*/ 190 h 1100"/>
                  <a:gd name="T10" fmla="*/ 60 w 291"/>
                  <a:gd name="T11" fmla="*/ 182 h 1100"/>
                  <a:gd name="T12" fmla="*/ 60 w 291"/>
                  <a:gd name="T13" fmla="*/ 140 h 1100"/>
                  <a:gd name="T14" fmla="*/ 70 w 291"/>
                  <a:gd name="T15" fmla="*/ 116 h 1100"/>
                  <a:gd name="T16" fmla="*/ 100 w 291"/>
                  <a:gd name="T17" fmla="*/ 46 h 1100"/>
                  <a:gd name="T18" fmla="*/ 116 w 291"/>
                  <a:gd name="T19" fmla="*/ 32 h 1100"/>
                  <a:gd name="T20" fmla="*/ 136 w 291"/>
                  <a:gd name="T21" fmla="*/ 22 h 1100"/>
                  <a:gd name="T22" fmla="*/ 168 w 291"/>
                  <a:gd name="T23" fmla="*/ 0 h 1100"/>
                  <a:gd name="T24" fmla="*/ 220 w 291"/>
                  <a:gd name="T25" fmla="*/ 16 h 1100"/>
                  <a:gd name="T26" fmla="*/ 274 w 291"/>
                  <a:gd name="T27" fmla="*/ 20 h 1100"/>
                  <a:gd name="T28" fmla="*/ 284 w 291"/>
                  <a:gd name="T29" fmla="*/ 50 h 1100"/>
                  <a:gd name="T30" fmla="*/ 264 w 291"/>
                  <a:gd name="T31" fmla="*/ 84 h 1100"/>
                  <a:gd name="T32" fmla="*/ 222 w 291"/>
                  <a:gd name="T33" fmla="*/ 108 h 1100"/>
                  <a:gd name="T34" fmla="*/ 200 w 291"/>
                  <a:gd name="T35" fmla="*/ 130 h 1100"/>
                  <a:gd name="T36" fmla="*/ 188 w 291"/>
                  <a:gd name="T37" fmla="*/ 146 h 1100"/>
                  <a:gd name="T38" fmla="*/ 168 w 291"/>
                  <a:gd name="T39" fmla="*/ 188 h 1100"/>
                  <a:gd name="T40" fmla="*/ 146 w 291"/>
                  <a:gd name="T41" fmla="*/ 238 h 1100"/>
                  <a:gd name="T42" fmla="*/ 126 w 291"/>
                  <a:gd name="T43" fmla="*/ 254 h 1100"/>
                  <a:gd name="T44" fmla="*/ 108 w 291"/>
                  <a:gd name="T45" fmla="*/ 252 h 1100"/>
                  <a:gd name="T46" fmla="*/ 104 w 291"/>
                  <a:gd name="T47" fmla="*/ 252 h 1100"/>
                  <a:gd name="T48" fmla="*/ 78 w 291"/>
                  <a:gd name="T49" fmla="*/ 308 h 1100"/>
                  <a:gd name="T50" fmla="*/ 58 w 291"/>
                  <a:gd name="T51" fmla="*/ 354 h 1100"/>
                  <a:gd name="T52" fmla="*/ 48 w 291"/>
                  <a:gd name="T53" fmla="*/ 374 h 1100"/>
                  <a:gd name="T54" fmla="*/ 44 w 291"/>
                  <a:gd name="T55" fmla="*/ 404 h 1100"/>
                  <a:gd name="T56" fmla="*/ 48 w 291"/>
                  <a:gd name="T57" fmla="*/ 440 h 1100"/>
                  <a:gd name="T58" fmla="*/ 54 w 291"/>
                  <a:gd name="T59" fmla="*/ 552 h 1100"/>
                  <a:gd name="T60" fmla="*/ 62 w 291"/>
                  <a:gd name="T61" fmla="*/ 628 h 1100"/>
                  <a:gd name="T62" fmla="*/ 56 w 291"/>
                  <a:gd name="T63" fmla="*/ 670 h 1100"/>
                  <a:gd name="T64" fmla="*/ 46 w 291"/>
                  <a:gd name="T65" fmla="*/ 684 h 1100"/>
                  <a:gd name="T66" fmla="*/ 40 w 291"/>
                  <a:gd name="T67" fmla="*/ 688 h 1100"/>
                  <a:gd name="T68" fmla="*/ 18 w 291"/>
                  <a:gd name="T69" fmla="*/ 774 h 1100"/>
                  <a:gd name="T70" fmla="*/ 32 w 291"/>
                  <a:gd name="T71" fmla="*/ 876 h 1100"/>
                  <a:gd name="T72" fmla="*/ 56 w 291"/>
                  <a:gd name="T73" fmla="*/ 936 h 1100"/>
                  <a:gd name="T74" fmla="*/ 64 w 291"/>
                  <a:gd name="T75" fmla="*/ 948 h 1100"/>
                  <a:gd name="T76" fmla="*/ 76 w 291"/>
                  <a:gd name="T77" fmla="*/ 956 h 1100"/>
                  <a:gd name="T78" fmla="*/ 68 w 291"/>
                  <a:gd name="T79" fmla="*/ 1050 h 1100"/>
                  <a:gd name="T80" fmla="*/ 70 w 291"/>
                  <a:gd name="T81" fmla="*/ 1100 h 1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1100"/>
                  <a:gd name="T125" fmla="*/ 291 w 291"/>
                  <a:gd name="T126" fmla="*/ 1100 h 11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1100">
                    <a:moveTo>
                      <a:pt x="106" y="238"/>
                    </a:moveTo>
                    <a:cubicBezTo>
                      <a:pt x="99" y="242"/>
                      <a:pt x="89" y="243"/>
                      <a:pt x="86" y="250"/>
                    </a:cubicBezTo>
                    <a:cubicBezTo>
                      <a:pt x="83" y="256"/>
                      <a:pt x="102" y="248"/>
                      <a:pt x="104" y="242"/>
                    </a:cubicBezTo>
                    <a:cubicBezTo>
                      <a:pt x="106" y="234"/>
                      <a:pt x="92" y="231"/>
                      <a:pt x="88" y="224"/>
                    </a:cubicBezTo>
                    <a:cubicBezTo>
                      <a:pt x="81" y="212"/>
                      <a:pt x="75" y="202"/>
                      <a:pt x="66" y="190"/>
                    </a:cubicBezTo>
                    <a:cubicBezTo>
                      <a:pt x="64" y="187"/>
                      <a:pt x="60" y="182"/>
                      <a:pt x="60" y="182"/>
                    </a:cubicBezTo>
                    <a:cubicBezTo>
                      <a:pt x="56" y="165"/>
                      <a:pt x="56" y="168"/>
                      <a:pt x="60" y="140"/>
                    </a:cubicBezTo>
                    <a:cubicBezTo>
                      <a:pt x="61" y="131"/>
                      <a:pt x="70" y="116"/>
                      <a:pt x="70" y="116"/>
                    </a:cubicBezTo>
                    <a:cubicBezTo>
                      <a:pt x="73" y="89"/>
                      <a:pt x="78" y="64"/>
                      <a:pt x="100" y="46"/>
                    </a:cubicBezTo>
                    <a:cubicBezTo>
                      <a:pt x="107" y="40"/>
                      <a:pt x="108" y="35"/>
                      <a:pt x="116" y="32"/>
                    </a:cubicBezTo>
                    <a:cubicBezTo>
                      <a:pt x="122" y="28"/>
                      <a:pt x="136" y="22"/>
                      <a:pt x="136" y="22"/>
                    </a:cubicBezTo>
                    <a:cubicBezTo>
                      <a:pt x="144" y="11"/>
                      <a:pt x="155" y="3"/>
                      <a:pt x="168" y="0"/>
                    </a:cubicBezTo>
                    <a:cubicBezTo>
                      <a:pt x="203" y="3"/>
                      <a:pt x="194" y="7"/>
                      <a:pt x="220" y="16"/>
                    </a:cubicBezTo>
                    <a:cubicBezTo>
                      <a:pt x="239" y="13"/>
                      <a:pt x="257" y="7"/>
                      <a:pt x="274" y="20"/>
                    </a:cubicBezTo>
                    <a:cubicBezTo>
                      <a:pt x="277" y="30"/>
                      <a:pt x="282" y="39"/>
                      <a:pt x="284" y="50"/>
                    </a:cubicBezTo>
                    <a:cubicBezTo>
                      <a:pt x="281" y="118"/>
                      <a:pt x="291" y="93"/>
                      <a:pt x="264" y="84"/>
                    </a:cubicBezTo>
                    <a:cubicBezTo>
                      <a:pt x="253" y="101"/>
                      <a:pt x="238" y="100"/>
                      <a:pt x="222" y="108"/>
                    </a:cubicBezTo>
                    <a:cubicBezTo>
                      <a:pt x="211" y="113"/>
                      <a:pt x="209" y="124"/>
                      <a:pt x="200" y="130"/>
                    </a:cubicBezTo>
                    <a:cubicBezTo>
                      <a:pt x="198" y="139"/>
                      <a:pt x="197" y="143"/>
                      <a:pt x="188" y="146"/>
                    </a:cubicBezTo>
                    <a:cubicBezTo>
                      <a:pt x="183" y="161"/>
                      <a:pt x="172" y="173"/>
                      <a:pt x="168" y="188"/>
                    </a:cubicBezTo>
                    <a:cubicBezTo>
                      <a:pt x="164" y="205"/>
                      <a:pt x="161" y="228"/>
                      <a:pt x="146" y="238"/>
                    </a:cubicBezTo>
                    <a:cubicBezTo>
                      <a:pt x="143" y="246"/>
                      <a:pt x="126" y="254"/>
                      <a:pt x="126" y="254"/>
                    </a:cubicBezTo>
                    <a:cubicBezTo>
                      <a:pt x="120" y="253"/>
                      <a:pt x="114" y="254"/>
                      <a:pt x="108" y="252"/>
                    </a:cubicBezTo>
                    <a:cubicBezTo>
                      <a:pt x="103" y="250"/>
                      <a:pt x="109" y="238"/>
                      <a:pt x="104" y="252"/>
                    </a:cubicBezTo>
                    <a:cubicBezTo>
                      <a:pt x="101" y="274"/>
                      <a:pt x="97" y="295"/>
                      <a:pt x="78" y="308"/>
                    </a:cubicBezTo>
                    <a:cubicBezTo>
                      <a:pt x="72" y="325"/>
                      <a:pt x="66" y="339"/>
                      <a:pt x="58" y="354"/>
                    </a:cubicBezTo>
                    <a:cubicBezTo>
                      <a:pt x="56" y="363"/>
                      <a:pt x="60" y="378"/>
                      <a:pt x="48" y="374"/>
                    </a:cubicBezTo>
                    <a:cubicBezTo>
                      <a:pt x="44" y="389"/>
                      <a:pt x="42" y="386"/>
                      <a:pt x="44" y="404"/>
                    </a:cubicBezTo>
                    <a:cubicBezTo>
                      <a:pt x="45" y="416"/>
                      <a:pt x="48" y="440"/>
                      <a:pt x="48" y="440"/>
                    </a:cubicBezTo>
                    <a:cubicBezTo>
                      <a:pt x="46" y="480"/>
                      <a:pt x="46" y="514"/>
                      <a:pt x="54" y="552"/>
                    </a:cubicBezTo>
                    <a:cubicBezTo>
                      <a:pt x="55" y="579"/>
                      <a:pt x="56" y="602"/>
                      <a:pt x="62" y="628"/>
                    </a:cubicBezTo>
                    <a:cubicBezTo>
                      <a:pt x="61" y="637"/>
                      <a:pt x="62" y="659"/>
                      <a:pt x="56" y="670"/>
                    </a:cubicBezTo>
                    <a:cubicBezTo>
                      <a:pt x="53" y="675"/>
                      <a:pt x="50" y="680"/>
                      <a:pt x="46" y="684"/>
                    </a:cubicBezTo>
                    <a:cubicBezTo>
                      <a:pt x="44" y="686"/>
                      <a:pt x="40" y="688"/>
                      <a:pt x="40" y="688"/>
                    </a:cubicBezTo>
                    <a:cubicBezTo>
                      <a:pt x="33" y="727"/>
                      <a:pt x="33" y="744"/>
                      <a:pt x="18" y="774"/>
                    </a:cubicBezTo>
                    <a:cubicBezTo>
                      <a:pt x="11" y="805"/>
                      <a:pt x="0" y="855"/>
                      <a:pt x="32" y="876"/>
                    </a:cubicBezTo>
                    <a:cubicBezTo>
                      <a:pt x="44" y="895"/>
                      <a:pt x="45" y="917"/>
                      <a:pt x="56" y="936"/>
                    </a:cubicBezTo>
                    <a:cubicBezTo>
                      <a:pt x="58" y="940"/>
                      <a:pt x="60" y="945"/>
                      <a:pt x="64" y="948"/>
                    </a:cubicBezTo>
                    <a:cubicBezTo>
                      <a:pt x="68" y="951"/>
                      <a:pt x="76" y="956"/>
                      <a:pt x="76" y="956"/>
                    </a:cubicBezTo>
                    <a:cubicBezTo>
                      <a:pt x="92" y="988"/>
                      <a:pt x="78" y="1020"/>
                      <a:pt x="68" y="1050"/>
                    </a:cubicBezTo>
                    <a:cubicBezTo>
                      <a:pt x="70" y="1099"/>
                      <a:pt x="70" y="1082"/>
                      <a:pt x="70" y="1100"/>
                    </a:cubicBez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61" name="Freeform 10"/>
              <p:cNvSpPr>
                <a:spLocks/>
              </p:cNvSpPr>
              <p:nvPr/>
            </p:nvSpPr>
            <p:spPr bwMode="auto">
              <a:xfrm>
                <a:off x="4896" y="1824"/>
                <a:ext cx="129" cy="910"/>
              </a:xfrm>
              <a:custGeom>
                <a:avLst/>
                <a:gdLst>
                  <a:gd name="T0" fmla="*/ 19 w 129"/>
                  <a:gd name="T1" fmla="*/ 0 h 910"/>
                  <a:gd name="T2" fmla="*/ 1 w 129"/>
                  <a:gd name="T3" fmla="*/ 30 h 910"/>
                  <a:gd name="T4" fmla="*/ 13 w 129"/>
                  <a:gd name="T5" fmla="*/ 60 h 910"/>
                  <a:gd name="T6" fmla="*/ 47 w 129"/>
                  <a:gd name="T7" fmla="*/ 122 h 910"/>
                  <a:gd name="T8" fmla="*/ 81 w 129"/>
                  <a:gd name="T9" fmla="*/ 172 h 910"/>
                  <a:gd name="T10" fmla="*/ 109 w 129"/>
                  <a:gd name="T11" fmla="*/ 278 h 910"/>
                  <a:gd name="T12" fmla="*/ 83 w 129"/>
                  <a:gd name="T13" fmla="*/ 288 h 910"/>
                  <a:gd name="T14" fmla="*/ 97 w 129"/>
                  <a:gd name="T15" fmla="*/ 304 h 910"/>
                  <a:gd name="T16" fmla="*/ 111 w 129"/>
                  <a:gd name="T17" fmla="*/ 324 h 910"/>
                  <a:gd name="T18" fmla="*/ 127 w 129"/>
                  <a:gd name="T19" fmla="*/ 392 h 910"/>
                  <a:gd name="T20" fmla="*/ 103 w 129"/>
                  <a:gd name="T21" fmla="*/ 512 h 910"/>
                  <a:gd name="T22" fmla="*/ 85 w 129"/>
                  <a:gd name="T23" fmla="*/ 544 h 910"/>
                  <a:gd name="T24" fmla="*/ 39 w 129"/>
                  <a:gd name="T25" fmla="*/ 612 h 910"/>
                  <a:gd name="T26" fmla="*/ 33 w 129"/>
                  <a:gd name="T27" fmla="*/ 654 h 910"/>
                  <a:gd name="T28" fmla="*/ 27 w 129"/>
                  <a:gd name="T29" fmla="*/ 870 h 910"/>
                  <a:gd name="T30" fmla="*/ 19 w 129"/>
                  <a:gd name="T31" fmla="*/ 910 h 9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910"/>
                  <a:gd name="T50" fmla="*/ 129 w 129"/>
                  <a:gd name="T51" fmla="*/ 910 h 9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910">
                    <a:moveTo>
                      <a:pt x="19" y="0"/>
                    </a:moveTo>
                    <a:cubicBezTo>
                      <a:pt x="12" y="10"/>
                      <a:pt x="5" y="18"/>
                      <a:pt x="1" y="30"/>
                    </a:cubicBezTo>
                    <a:cubicBezTo>
                      <a:pt x="3" y="47"/>
                      <a:pt x="0" y="51"/>
                      <a:pt x="13" y="60"/>
                    </a:cubicBezTo>
                    <a:cubicBezTo>
                      <a:pt x="19" y="84"/>
                      <a:pt x="29" y="104"/>
                      <a:pt x="47" y="122"/>
                    </a:cubicBezTo>
                    <a:cubicBezTo>
                      <a:pt x="67" y="167"/>
                      <a:pt x="53" y="165"/>
                      <a:pt x="81" y="172"/>
                    </a:cubicBezTo>
                    <a:cubicBezTo>
                      <a:pt x="97" y="196"/>
                      <a:pt x="104" y="249"/>
                      <a:pt x="109" y="278"/>
                    </a:cubicBezTo>
                    <a:cubicBezTo>
                      <a:pt x="102" y="284"/>
                      <a:pt x="88" y="280"/>
                      <a:pt x="83" y="288"/>
                    </a:cubicBezTo>
                    <a:cubicBezTo>
                      <a:pt x="80" y="293"/>
                      <a:pt x="93" y="302"/>
                      <a:pt x="97" y="304"/>
                    </a:cubicBezTo>
                    <a:cubicBezTo>
                      <a:pt x="102" y="311"/>
                      <a:pt x="107" y="316"/>
                      <a:pt x="111" y="324"/>
                    </a:cubicBezTo>
                    <a:cubicBezTo>
                      <a:pt x="114" y="345"/>
                      <a:pt x="120" y="371"/>
                      <a:pt x="127" y="392"/>
                    </a:cubicBezTo>
                    <a:cubicBezTo>
                      <a:pt x="124" y="442"/>
                      <a:pt x="129" y="474"/>
                      <a:pt x="103" y="512"/>
                    </a:cubicBezTo>
                    <a:cubicBezTo>
                      <a:pt x="100" y="524"/>
                      <a:pt x="94" y="535"/>
                      <a:pt x="85" y="544"/>
                    </a:cubicBezTo>
                    <a:cubicBezTo>
                      <a:pt x="75" y="571"/>
                      <a:pt x="64" y="595"/>
                      <a:pt x="39" y="612"/>
                    </a:cubicBezTo>
                    <a:cubicBezTo>
                      <a:pt x="36" y="626"/>
                      <a:pt x="38" y="640"/>
                      <a:pt x="33" y="654"/>
                    </a:cubicBezTo>
                    <a:cubicBezTo>
                      <a:pt x="30" y="731"/>
                      <a:pt x="29" y="781"/>
                      <a:pt x="27" y="870"/>
                    </a:cubicBezTo>
                    <a:cubicBezTo>
                      <a:pt x="27" y="880"/>
                      <a:pt x="28" y="901"/>
                      <a:pt x="19" y="910"/>
                    </a:cubicBezTo>
                  </a:path>
                </a:pathLst>
              </a:custGeom>
              <a:noFill/>
              <a:ln w="190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57353" name="Freeform 11"/>
            <p:cNvSpPr>
              <a:spLocks/>
            </p:cNvSpPr>
            <p:nvPr/>
          </p:nvSpPr>
          <p:spPr bwMode="auto">
            <a:xfrm>
              <a:off x="4293" y="3501"/>
              <a:ext cx="210" cy="537"/>
            </a:xfrm>
            <a:custGeom>
              <a:avLst/>
              <a:gdLst>
                <a:gd name="T0" fmla="*/ 3 w 210"/>
                <a:gd name="T1" fmla="*/ 0 h 537"/>
                <a:gd name="T2" fmla="*/ 18 w 210"/>
                <a:gd name="T3" fmla="*/ 117 h 537"/>
                <a:gd name="T4" fmla="*/ 27 w 210"/>
                <a:gd name="T5" fmla="*/ 147 h 537"/>
                <a:gd name="T6" fmla="*/ 12 w 210"/>
                <a:gd name="T7" fmla="*/ 168 h 537"/>
                <a:gd name="T8" fmla="*/ 15 w 210"/>
                <a:gd name="T9" fmla="*/ 180 h 537"/>
                <a:gd name="T10" fmla="*/ 15 w 210"/>
                <a:gd name="T11" fmla="*/ 387 h 537"/>
                <a:gd name="T12" fmla="*/ 0 w 210"/>
                <a:gd name="T13" fmla="*/ 477 h 537"/>
                <a:gd name="T14" fmla="*/ 54 w 210"/>
                <a:gd name="T15" fmla="*/ 510 h 537"/>
                <a:gd name="T16" fmla="*/ 96 w 210"/>
                <a:gd name="T17" fmla="*/ 522 h 537"/>
                <a:gd name="T18" fmla="*/ 204 w 210"/>
                <a:gd name="T19" fmla="*/ 504 h 537"/>
                <a:gd name="T20" fmla="*/ 204 w 210"/>
                <a:gd name="T21" fmla="*/ 483 h 537"/>
                <a:gd name="T22" fmla="*/ 177 w 210"/>
                <a:gd name="T23" fmla="*/ 471 h 537"/>
                <a:gd name="T24" fmla="*/ 102 w 210"/>
                <a:gd name="T25" fmla="*/ 420 h 537"/>
                <a:gd name="T26" fmla="*/ 108 w 210"/>
                <a:gd name="T27" fmla="*/ 294 h 537"/>
                <a:gd name="T28" fmla="*/ 141 w 210"/>
                <a:gd name="T29" fmla="*/ 138 h 537"/>
                <a:gd name="T30" fmla="*/ 159 w 210"/>
                <a:gd name="T31" fmla="*/ 78 h 537"/>
                <a:gd name="T32" fmla="*/ 177 w 210"/>
                <a:gd name="T33" fmla="*/ 66 h 537"/>
                <a:gd name="T34" fmla="*/ 192 w 210"/>
                <a:gd name="T35" fmla="*/ 21 h 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0"/>
                <a:gd name="T55" fmla="*/ 0 h 537"/>
                <a:gd name="T56" fmla="*/ 210 w 210"/>
                <a:gd name="T57" fmla="*/ 537 h 5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0" h="537">
                  <a:moveTo>
                    <a:pt x="3" y="0"/>
                  </a:moveTo>
                  <a:cubicBezTo>
                    <a:pt x="6" y="40"/>
                    <a:pt x="18" y="77"/>
                    <a:pt x="18" y="117"/>
                  </a:cubicBezTo>
                  <a:lnTo>
                    <a:pt x="27" y="147"/>
                  </a:lnTo>
                  <a:cubicBezTo>
                    <a:pt x="22" y="154"/>
                    <a:pt x="15" y="160"/>
                    <a:pt x="12" y="168"/>
                  </a:cubicBezTo>
                  <a:cubicBezTo>
                    <a:pt x="11" y="172"/>
                    <a:pt x="15" y="180"/>
                    <a:pt x="15" y="180"/>
                  </a:cubicBezTo>
                  <a:cubicBezTo>
                    <a:pt x="11" y="248"/>
                    <a:pt x="1" y="319"/>
                    <a:pt x="15" y="387"/>
                  </a:cubicBezTo>
                  <a:cubicBezTo>
                    <a:pt x="8" y="418"/>
                    <a:pt x="4" y="445"/>
                    <a:pt x="0" y="477"/>
                  </a:cubicBezTo>
                  <a:cubicBezTo>
                    <a:pt x="6" y="513"/>
                    <a:pt x="24" y="501"/>
                    <a:pt x="54" y="510"/>
                  </a:cubicBezTo>
                  <a:cubicBezTo>
                    <a:pt x="68" y="514"/>
                    <a:pt x="96" y="522"/>
                    <a:pt x="96" y="522"/>
                  </a:cubicBezTo>
                  <a:cubicBezTo>
                    <a:pt x="165" y="520"/>
                    <a:pt x="171" y="537"/>
                    <a:pt x="204" y="504"/>
                  </a:cubicBezTo>
                  <a:cubicBezTo>
                    <a:pt x="206" y="496"/>
                    <a:pt x="210" y="490"/>
                    <a:pt x="204" y="483"/>
                  </a:cubicBezTo>
                  <a:cubicBezTo>
                    <a:pt x="197" y="474"/>
                    <a:pt x="186" y="477"/>
                    <a:pt x="177" y="471"/>
                  </a:cubicBezTo>
                  <a:cubicBezTo>
                    <a:pt x="151" y="454"/>
                    <a:pt x="126" y="438"/>
                    <a:pt x="102" y="420"/>
                  </a:cubicBezTo>
                  <a:cubicBezTo>
                    <a:pt x="83" y="382"/>
                    <a:pt x="98" y="334"/>
                    <a:pt x="108" y="294"/>
                  </a:cubicBezTo>
                  <a:cubicBezTo>
                    <a:pt x="113" y="239"/>
                    <a:pt x="124" y="190"/>
                    <a:pt x="141" y="138"/>
                  </a:cubicBezTo>
                  <a:cubicBezTo>
                    <a:pt x="144" y="128"/>
                    <a:pt x="155" y="81"/>
                    <a:pt x="159" y="78"/>
                  </a:cubicBezTo>
                  <a:cubicBezTo>
                    <a:pt x="165" y="74"/>
                    <a:pt x="177" y="66"/>
                    <a:pt x="177" y="66"/>
                  </a:cubicBezTo>
                  <a:cubicBezTo>
                    <a:pt x="182" y="52"/>
                    <a:pt x="192" y="36"/>
                    <a:pt x="192" y="21"/>
                  </a:cubicBez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54" name="Freeform 12"/>
            <p:cNvSpPr>
              <a:spLocks/>
            </p:cNvSpPr>
            <p:nvPr/>
          </p:nvSpPr>
          <p:spPr bwMode="auto">
            <a:xfrm>
              <a:off x="4494" y="2502"/>
              <a:ext cx="33" cy="126"/>
            </a:xfrm>
            <a:custGeom>
              <a:avLst/>
              <a:gdLst>
                <a:gd name="T0" fmla="*/ 0 w 33"/>
                <a:gd name="T1" fmla="*/ 126 h 126"/>
                <a:gd name="T2" fmla="*/ 18 w 33"/>
                <a:gd name="T3" fmla="*/ 93 h 126"/>
                <a:gd name="T4" fmla="*/ 33 w 33"/>
                <a:gd name="T5" fmla="*/ 57 h 126"/>
                <a:gd name="T6" fmla="*/ 9 w 33"/>
                <a:gd name="T7" fmla="*/ 0 h 126"/>
                <a:gd name="T8" fmla="*/ 0 60000 65536"/>
                <a:gd name="T9" fmla="*/ 0 60000 65536"/>
                <a:gd name="T10" fmla="*/ 0 60000 65536"/>
                <a:gd name="T11" fmla="*/ 0 60000 65536"/>
                <a:gd name="T12" fmla="*/ 0 w 33"/>
                <a:gd name="T13" fmla="*/ 0 h 126"/>
                <a:gd name="T14" fmla="*/ 33 w 33"/>
                <a:gd name="T15" fmla="*/ 126 h 126"/>
              </a:gdLst>
              <a:ahLst/>
              <a:cxnLst>
                <a:cxn ang="T8">
                  <a:pos x="T0" y="T1"/>
                </a:cxn>
                <a:cxn ang="T9">
                  <a:pos x="T2" y="T3"/>
                </a:cxn>
                <a:cxn ang="T10">
                  <a:pos x="T4" y="T5"/>
                </a:cxn>
                <a:cxn ang="T11">
                  <a:pos x="T6" y="T7"/>
                </a:cxn>
              </a:cxnLst>
              <a:rect l="T12" t="T13" r="T14" b="T15"/>
              <a:pathLst>
                <a:path w="33" h="126">
                  <a:moveTo>
                    <a:pt x="0" y="126"/>
                  </a:moveTo>
                  <a:cubicBezTo>
                    <a:pt x="15" y="115"/>
                    <a:pt x="13" y="109"/>
                    <a:pt x="18" y="93"/>
                  </a:cubicBezTo>
                  <a:cubicBezTo>
                    <a:pt x="24" y="47"/>
                    <a:pt x="24" y="85"/>
                    <a:pt x="33" y="57"/>
                  </a:cubicBezTo>
                  <a:cubicBezTo>
                    <a:pt x="26" y="36"/>
                    <a:pt x="9" y="23"/>
                    <a:pt x="9" y="0"/>
                  </a:cubicBez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55" name="Freeform 13"/>
            <p:cNvSpPr>
              <a:spLocks/>
            </p:cNvSpPr>
            <p:nvPr/>
          </p:nvSpPr>
          <p:spPr bwMode="auto">
            <a:xfrm>
              <a:off x="5205" y="2332"/>
              <a:ext cx="218" cy="245"/>
            </a:xfrm>
            <a:custGeom>
              <a:avLst/>
              <a:gdLst>
                <a:gd name="T0" fmla="*/ 129 w 218"/>
                <a:gd name="T1" fmla="*/ 218 h 245"/>
                <a:gd name="T2" fmla="*/ 135 w 218"/>
                <a:gd name="T3" fmla="*/ 230 h 245"/>
                <a:gd name="T4" fmla="*/ 180 w 218"/>
                <a:gd name="T5" fmla="*/ 245 h 245"/>
                <a:gd name="T6" fmla="*/ 201 w 218"/>
                <a:gd name="T7" fmla="*/ 185 h 245"/>
                <a:gd name="T8" fmla="*/ 216 w 218"/>
                <a:gd name="T9" fmla="*/ 161 h 245"/>
                <a:gd name="T10" fmla="*/ 204 w 218"/>
                <a:gd name="T11" fmla="*/ 137 h 245"/>
                <a:gd name="T12" fmla="*/ 195 w 218"/>
                <a:gd name="T13" fmla="*/ 107 h 245"/>
                <a:gd name="T14" fmla="*/ 174 w 218"/>
                <a:gd name="T15" fmla="*/ 32 h 245"/>
                <a:gd name="T16" fmla="*/ 135 w 218"/>
                <a:gd name="T17" fmla="*/ 8 h 245"/>
                <a:gd name="T18" fmla="*/ 54 w 218"/>
                <a:gd name="T19" fmla="*/ 26 h 245"/>
                <a:gd name="T20" fmla="*/ 30 w 218"/>
                <a:gd name="T21" fmla="*/ 35 h 245"/>
                <a:gd name="T22" fmla="*/ 0 w 218"/>
                <a:gd name="T23" fmla="*/ 107 h 245"/>
                <a:gd name="T24" fmla="*/ 3 w 218"/>
                <a:gd name="T25" fmla="*/ 155 h 245"/>
                <a:gd name="T26" fmla="*/ 36 w 218"/>
                <a:gd name="T27" fmla="*/ 239 h 245"/>
                <a:gd name="T28" fmla="*/ 81 w 218"/>
                <a:gd name="T29" fmla="*/ 167 h 245"/>
                <a:gd name="T30" fmla="*/ 87 w 218"/>
                <a:gd name="T31" fmla="*/ 119 h 245"/>
                <a:gd name="T32" fmla="*/ 108 w 218"/>
                <a:gd name="T33" fmla="*/ 143 h 245"/>
                <a:gd name="T34" fmla="*/ 120 w 218"/>
                <a:gd name="T35" fmla="*/ 119 h 245"/>
                <a:gd name="T36" fmla="*/ 144 w 218"/>
                <a:gd name="T37" fmla="*/ 89 h 245"/>
                <a:gd name="T38" fmla="*/ 147 w 218"/>
                <a:gd name="T39" fmla="*/ 80 h 245"/>
                <a:gd name="T40" fmla="*/ 165 w 218"/>
                <a:gd name="T41" fmla="*/ 74 h 245"/>
                <a:gd name="T42" fmla="*/ 186 w 218"/>
                <a:gd name="T43" fmla="*/ 77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245"/>
                <a:gd name="T68" fmla="*/ 218 w 218"/>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245">
                  <a:moveTo>
                    <a:pt x="129" y="218"/>
                  </a:moveTo>
                  <a:cubicBezTo>
                    <a:pt x="157" y="225"/>
                    <a:pt x="132" y="215"/>
                    <a:pt x="135" y="230"/>
                  </a:cubicBezTo>
                  <a:cubicBezTo>
                    <a:pt x="136" y="235"/>
                    <a:pt x="173" y="243"/>
                    <a:pt x="180" y="245"/>
                  </a:cubicBezTo>
                  <a:cubicBezTo>
                    <a:pt x="218" y="240"/>
                    <a:pt x="214" y="224"/>
                    <a:pt x="201" y="185"/>
                  </a:cubicBezTo>
                  <a:cubicBezTo>
                    <a:pt x="205" y="173"/>
                    <a:pt x="212" y="173"/>
                    <a:pt x="216" y="161"/>
                  </a:cubicBezTo>
                  <a:cubicBezTo>
                    <a:pt x="210" y="131"/>
                    <a:pt x="218" y="159"/>
                    <a:pt x="204" y="137"/>
                  </a:cubicBezTo>
                  <a:cubicBezTo>
                    <a:pt x="199" y="129"/>
                    <a:pt x="198" y="116"/>
                    <a:pt x="195" y="107"/>
                  </a:cubicBezTo>
                  <a:cubicBezTo>
                    <a:pt x="193" y="55"/>
                    <a:pt x="210" y="44"/>
                    <a:pt x="174" y="32"/>
                  </a:cubicBezTo>
                  <a:cubicBezTo>
                    <a:pt x="162" y="20"/>
                    <a:pt x="151" y="12"/>
                    <a:pt x="135" y="8"/>
                  </a:cubicBezTo>
                  <a:cubicBezTo>
                    <a:pt x="35" y="13"/>
                    <a:pt x="92" y="0"/>
                    <a:pt x="54" y="26"/>
                  </a:cubicBezTo>
                  <a:cubicBezTo>
                    <a:pt x="44" y="10"/>
                    <a:pt x="39" y="23"/>
                    <a:pt x="30" y="35"/>
                  </a:cubicBezTo>
                  <a:cubicBezTo>
                    <a:pt x="22" y="60"/>
                    <a:pt x="8" y="82"/>
                    <a:pt x="0" y="107"/>
                  </a:cubicBezTo>
                  <a:cubicBezTo>
                    <a:pt x="1" y="123"/>
                    <a:pt x="0" y="139"/>
                    <a:pt x="3" y="155"/>
                  </a:cubicBezTo>
                  <a:cubicBezTo>
                    <a:pt x="6" y="173"/>
                    <a:pt x="22" y="229"/>
                    <a:pt x="36" y="239"/>
                  </a:cubicBezTo>
                  <a:cubicBezTo>
                    <a:pt x="51" y="217"/>
                    <a:pt x="72" y="193"/>
                    <a:pt x="81" y="167"/>
                  </a:cubicBezTo>
                  <a:cubicBezTo>
                    <a:pt x="70" y="151"/>
                    <a:pt x="66" y="126"/>
                    <a:pt x="87" y="119"/>
                  </a:cubicBezTo>
                  <a:cubicBezTo>
                    <a:pt x="107" y="123"/>
                    <a:pt x="102" y="126"/>
                    <a:pt x="108" y="143"/>
                  </a:cubicBezTo>
                  <a:cubicBezTo>
                    <a:pt x="126" y="137"/>
                    <a:pt x="112" y="145"/>
                    <a:pt x="120" y="119"/>
                  </a:cubicBezTo>
                  <a:cubicBezTo>
                    <a:pt x="123" y="108"/>
                    <a:pt x="136" y="97"/>
                    <a:pt x="144" y="89"/>
                  </a:cubicBezTo>
                  <a:cubicBezTo>
                    <a:pt x="145" y="86"/>
                    <a:pt x="144" y="82"/>
                    <a:pt x="147" y="80"/>
                  </a:cubicBezTo>
                  <a:cubicBezTo>
                    <a:pt x="152" y="76"/>
                    <a:pt x="165" y="74"/>
                    <a:pt x="165" y="74"/>
                  </a:cubicBezTo>
                  <a:cubicBezTo>
                    <a:pt x="172" y="75"/>
                    <a:pt x="186" y="77"/>
                    <a:pt x="186" y="77"/>
                  </a:cubicBez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56" name="Freeform 14"/>
            <p:cNvSpPr>
              <a:spLocks/>
            </p:cNvSpPr>
            <p:nvPr/>
          </p:nvSpPr>
          <p:spPr bwMode="auto">
            <a:xfrm>
              <a:off x="5346" y="2577"/>
              <a:ext cx="165" cy="687"/>
            </a:xfrm>
            <a:custGeom>
              <a:avLst/>
              <a:gdLst>
                <a:gd name="T0" fmla="*/ 18 w 165"/>
                <a:gd name="T1" fmla="*/ 0 h 687"/>
                <a:gd name="T2" fmla="*/ 0 w 165"/>
                <a:gd name="T3" fmla="*/ 39 h 687"/>
                <a:gd name="T4" fmla="*/ 30 w 165"/>
                <a:gd name="T5" fmla="*/ 75 h 687"/>
                <a:gd name="T6" fmla="*/ 54 w 165"/>
                <a:gd name="T7" fmla="*/ 135 h 687"/>
                <a:gd name="T8" fmla="*/ 87 w 165"/>
                <a:gd name="T9" fmla="*/ 189 h 687"/>
                <a:gd name="T10" fmla="*/ 102 w 165"/>
                <a:gd name="T11" fmla="*/ 231 h 687"/>
                <a:gd name="T12" fmla="*/ 78 w 165"/>
                <a:gd name="T13" fmla="*/ 255 h 687"/>
                <a:gd name="T14" fmla="*/ 96 w 165"/>
                <a:gd name="T15" fmla="*/ 282 h 687"/>
                <a:gd name="T16" fmla="*/ 111 w 165"/>
                <a:gd name="T17" fmla="*/ 324 h 687"/>
                <a:gd name="T18" fmla="*/ 141 w 165"/>
                <a:gd name="T19" fmla="*/ 402 h 687"/>
                <a:gd name="T20" fmla="*/ 153 w 165"/>
                <a:gd name="T21" fmla="*/ 453 h 687"/>
                <a:gd name="T22" fmla="*/ 165 w 165"/>
                <a:gd name="T23" fmla="*/ 528 h 687"/>
                <a:gd name="T24" fmla="*/ 78 w 165"/>
                <a:gd name="T25" fmla="*/ 687 h 6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
                <a:gd name="T40" fmla="*/ 0 h 687"/>
                <a:gd name="T41" fmla="*/ 165 w 165"/>
                <a:gd name="T42" fmla="*/ 687 h 6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 h="687">
                  <a:moveTo>
                    <a:pt x="18" y="0"/>
                  </a:moveTo>
                  <a:cubicBezTo>
                    <a:pt x="10" y="13"/>
                    <a:pt x="8" y="26"/>
                    <a:pt x="0" y="39"/>
                  </a:cubicBezTo>
                  <a:cubicBezTo>
                    <a:pt x="9" y="52"/>
                    <a:pt x="21" y="61"/>
                    <a:pt x="30" y="75"/>
                  </a:cubicBezTo>
                  <a:cubicBezTo>
                    <a:pt x="42" y="94"/>
                    <a:pt x="40" y="117"/>
                    <a:pt x="54" y="135"/>
                  </a:cubicBezTo>
                  <a:cubicBezTo>
                    <a:pt x="59" y="150"/>
                    <a:pt x="74" y="180"/>
                    <a:pt x="87" y="189"/>
                  </a:cubicBezTo>
                  <a:cubicBezTo>
                    <a:pt x="99" y="207"/>
                    <a:pt x="102" y="208"/>
                    <a:pt x="102" y="231"/>
                  </a:cubicBezTo>
                  <a:lnTo>
                    <a:pt x="78" y="255"/>
                  </a:lnTo>
                  <a:cubicBezTo>
                    <a:pt x="84" y="264"/>
                    <a:pt x="92" y="272"/>
                    <a:pt x="96" y="282"/>
                  </a:cubicBezTo>
                  <a:cubicBezTo>
                    <a:pt x="105" y="303"/>
                    <a:pt x="97" y="306"/>
                    <a:pt x="111" y="324"/>
                  </a:cubicBezTo>
                  <a:cubicBezTo>
                    <a:pt x="119" y="353"/>
                    <a:pt x="128" y="375"/>
                    <a:pt x="141" y="402"/>
                  </a:cubicBezTo>
                  <a:cubicBezTo>
                    <a:pt x="143" y="426"/>
                    <a:pt x="143" y="433"/>
                    <a:pt x="153" y="453"/>
                  </a:cubicBezTo>
                  <a:cubicBezTo>
                    <a:pt x="158" y="482"/>
                    <a:pt x="165" y="497"/>
                    <a:pt x="165" y="528"/>
                  </a:cubicBezTo>
                  <a:lnTo>
                    <a:pt x="78" y="687"/>
                  </a:ln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57" name="Freeform 15"/>
            <p:cNvSpPr>
              <a:spLocks/>
            </p:cNvSpPr>
            <p:nvPr/>
          </p:nvSpPr>
          <p:spPr bwMode="auto">
            <a:xfrm>
              <a:off x="5167" y="2592"/>
              <a:ext cx="74" cy="1248"/>
            </a:xfrm>
            <a:custGeom>
              <a:avLst/>
              <a:gdLst>
                <a:gd name="T0" fmla="*/ 65 w 74"/>
                <a:gd name="T1" fmla="*/ 0 h 1248"/>
                <a:gd name="T2" fmla="*/ 41 w 74"/>
                <a:gd name="T3" fmla="*/ 33 h 1248"/>
                <a:gd name="T4" fmla="*/ 17 w 74"/>
                <a:gd name="T5" fmla="*/ 90 h 1248"/>
                <a:gd name="T6" fmla="*/ 2 w 74"/>
                <a:gd name="T7" fmla="*/ 132 h 1248"/>
                <a:gd name="T8" fmla="*/ 29 w 74"/>
                <a:gd name="T9" fmla="*/ 303 h 1248"/>
                <a:gd name="T10" fmla="*/ 44 w 74"/>
                <a:gd name="T11" fmla="*/ 351 h 1248"/>
                <a:gd name="T12" fmla="*/ 62 w 74"/>
                <a:gd name="T13" fmla="*/ 417 h 1248"/>
                <a:gd name="T14" fmla="*/ 23 w 74"/>
                <a:gd name="T15" fmla="*/ 516 h 1248"/>
                <a:gd name="T16" fmla="*/ 14 w 74"/>
                <a:gd name="T17" fmla="*/ 555 h 1248"/>
                <a:gd name="T18" fmla="*/ 8 w 74"/>
                <a:gd name="T19" fmla="*/ 579 h 1248"/>
                <a:gd name="T20" fmla="*/ 17 w 74"/>
                <a:gd name="T21" fmla="*/ 720 h 1248"/>
                <a:gd name="T22" fmla="*/ 32 w 74"/>
                <a:gd name="T23" fmla="*/ 708 h 1248"/>
                <a:gd name="T24" fmla="*/ 71 w 74"/>
                <a:gd name="T25" fmla="*/ 762 h 1248"/>
                <a:gd name="T26" fmla="*/ 56 w 74"/>
                <a:gd name="T27" fmla="*/ 900 h 1248"/>
                <a:gd name="T28" fmla="*/ 53 w 74"/>
                <a:gd name="T29" fmla="*/ 942 h 1248"/>
                <a:gd name="T30" fmla="*/ 65 w 74"/>
                <a:gd name="T31" fmla="*/ 1056 h 1248"/>
                <a:gd name="T32" fmla="*/ 53 w 74"/>
                <a:gd name="T33" fmla="*/ 1044 h 1248"/>
                <a:gd name="T34" fmla="*/ 47 w 74"/>
                <a:gd name="T35" fmla="*/ 1056 h 1248"/>
                <a:gd name="T36" fmla="*/ 32 w 74"/>
                <a:gd name="T37" fmla="*/ 1101 h 1248"/>
                <a:gd name="T38" fmla="*/ 26 w 74"/>
                <a:gd name="T39" fmla="*/ 1218 h 1248"/>
                <a:gd name="T40" fmla="*/ 17 w 74"/>
                <a:gd name="T41" fmla="*/ 1200 h 1248"/>
                <a:gd name="T42" fmla="*/ 17 w 74"/>
                <a:gd name="T43" fmla="*/ 1248 h 1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1248"/>
                <a:gd name="T68" fmla="*/ 74 w 74"/>
                <a:gd name="T69" fmla="*/ 1248 h 12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1248">
                  <a:moveTo>
                    <a:pt x="65" y="0"/>
                  </a:moveTo>
                  <a:cubicBezTo>
                    <a:pt x="57" y="11"/>
                    <a:pt x="48" y="21"/>
                    <a:pt x="41" y="33"/>
                  </a:cubicBezTo>
                  <a:cubicBezTo>
                    <a:pt x="30" y="52"/>
                    <a:pt x="30" y="72"/>
                    <a:pt x="17" y="90"/>
                  </a:cubicBezTo>
                  <a:cubicBezTo>
                    <a:pt x="12" y="105"/>
                    <a:pt x="9" y="118"/>
                    <a:pt x="2" y="132"/>
                  </a:cubicBezTo>
                  <a:cubicBezTo>
                    <a:pt x="4" y="181"/>
                    <a:pt x="0" y="260"/>
                    <a:pt x="29" y="303"/>
                  </a:cubicBezTo>
                  <a:cubicBezTo>
                    <a:pt x="33" y="321"/>
                    <a:pt x="40" y="332"/>
                    <a:pt x="44" y="351"/>
                  </a:cubicBezTo>
                  <a:cubicBezTo>
                    <a:pt x="49" y="374"/>
                    <a:pt x="49" y="397"/>
                    <a:pt x="62" y="417"/>
                  </a:cubicBezTo>
                  <a:cubicBezTo>
                    <a:pt x="58" y="457"/>
                    <a:pt x="34" y="479"/>
                    <a:pt x="23" y="516"/>
                  </a:cubicBezTo>
                  <a:cubicBezTo>
                    <a:pt x="19" y="529"/>
                    <a:pt x="17" y="542"/>
                    <a:pt x="14" y="555"/>
                  </a:cubicBezTo>
                  <a:cubicBezTo>
                    <a:pt x="12" y="563"/>
                    <a:pt x="8" y="579"/>
                    <a:pt x="8" y="579"/>
                  </a:cubicBezTo>
                  <a:cubicBezTo>
                    <a:pt x="11" y="626"/>
                    <a:pt x="8" y="674"/>
                    <a:pt x="17" y="720"/>
                  </a:cubicBezTo>
                  <a:cubicBezTo>
                    <a:pt x="18" y="726"/>
                    <a:pt x="26" y="710"/>
                    <a:pt x="32" y="708"/>
                  </a:cubicBezTo>
                  <a:cubicBezTo>
                    <a:pt x="43" y="705"/>
                    <a:pt x="71" y="753"/>
                    <a:pt x="71" y="762"/>
                  </a:cubicBezTo>
                  <a:cubicBezTo>
                    <a:pt x="66" y="810"/>
                    <a:pt x="56" y="853"/>
                    <a:pt x="56" y="900"/>
                  </a:cubicBezTo>
                  <a:cubicBezTo>
                    <a:pt x="74" y="924"/>
                    <a:pt x="53" y="916"/>
                    <a:pt x="53" y="942"/>
                  </a:cubicBezTo>
                  <a:cubicBezTo>
                    <a:pt x="57" y="980"/>
                    <a:pt x="65" y="1018"/>
                    <a:pt x="65" y="1056"/>
                  </a:cubicBezTo>
                  <a:cubicBezTo>
                    <a:pt x="65" y="1062"/>
                    <a:pt x="59" y="1044"/>
                    <a:pt x="53" y="1044"/>
                  </a:cubicBezTo>
                  <a:cubicBezTo>
                    <a:pt x="49" y="1044"/>
                    <a:pt x="49" y="1052"/>
                    <a:pt x="47" y="1056"/>
                  </a:cubicBezTo>
                  <a:cubicBezTo>
                    <a:pt x="42" y="1071"/>
                    <a:pt x="32" y="1101"/>
                    <a:pt x="32" y="1101"/>
                  </a:cubicBezTo>
                  <a:cubicBezTo>
                    <a:pt x="29" y="1142"/>
                    <a:pt x="26" y="1176"/>
                    <a:pt x="26" y="1218"/>
                  </a:cubicBezTo>
                  <a:lnTo>
                    <a:pt x="17" y="1200"/>
                  </a:lnTo>
                  <a:lnTo>
                    <a:pt x="17" y="1248"/>
                  </a:ln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58" name="Freeform 16"/>
            <p:cNvSpPr>
              <a:spLocks/>
            </p:cNvSpPr>
            <p:nvPr/>
          </p:nvSpPr>
          <p:spPr bwMode="auto">
            <a:xfrm>
              <a:off x="5304" y="3416"/>
              <a:ext cx="102" cy="541"/>
            </a:xfrm>
            <a:custGeom>
              <a:avLst/>
              <a:gdLst>
                <a:gd name="T0" fmla="*/ 96 w 102"/>
                <a:gd name="T1" fmla="*/ 22 h 541"/>
                <a:gd name="T2" fmla="*/ 81 w 102"/>
                <a:gd name="T3" fmla="*/ 79 h 541"/>
                <a:gd name="T4" fmla="*/ 51 w 102"/>
                <a:gd name="T5" fmla="*/ 142 h 541"/>
                <a:gd name="T6" fmla="*/ 30 w 102"/>
                <a:gd name="T7" fmla="*/ 229 h 541"/>
                <a:gd name="T8" fmla="*/ 9 w 102"/>
                <a:gd name="T9" fmla="*/ 421 h 541"/>
                <a:gd name="T10" fmla="*/ 0 w 102"/>
                <a:gd name="T11" fmla="*/ 541 h 541"/>
                <a:gd name="T12" fmla="*/ 0 60000 65536"/>
                <a:gd name="T13" fmla="*/ 0 60000 65536"/>
                <a:gd name="T14" fmla="*/ 0 60000 65536"/>
                <a:gd name="T15" fmla="*/ 0 60000 65536"/>
                <a:gd name="T16" fmla="*/ 0 60000 65536"/>
                <a:gd name="T17" fmla="*/ 0 60000 65536"/>
                <a:gd name="T18" fmla="*/ 0 w 102"/>
                <a:gd name="T19" fmla="*/ 0 h 541"/>
                <a:gd name="T20" fmla="*/ 102 w 102"/>
                <a:gd name="T21" fmla="*/ 541 h 541"/>
              </a:gdLst>
              <a:ahLst/>
              <a:cxnLst>
                <a:cxn ang="T12">
                  <a:pos x="T0" y="T1"/>
                </a:cxn>
                <a:cxn ang="T13">
                  <a:pos x="T2" y="T3"/>
                </a:cxn>
                <a:cxn ang="T14">
                  <a:pos x="T4" y="T5"/>
                </a:cxn>
                <a:cxn ang="T15">
                  <a:pos x="T6" y="T7"/>
                </a:cxn>
                <a:cxn ang="T16">
                  <a:pos x="T8" y="T9"/>
                </a:cxn>
                <a:cxn ang="T17">
                  <a:pos x="T10" y="T11"/>
                </a:cxn>
              </a:cxnLst>
              <a:rect l="T18" t="T19" r="T20" b="T21"/>
              <a:pathLst>
                <a:path w="102" h="541">
                  <a:moveTo>
                    <a:pt x="96" y="22"/>
                  </a:moveTo>
                  <a:cubicBezTo>
                    <a:pt x="72" y="95"/>
                    <a:pt x="102" y="0"/>
                    <a:pt x="81" y="79"/>
                  </a:cubicBezTo>
                  <a:cubicBezTo>
                    <a:pt x="75" y="101"/>
                    <a:pt x="58" y="120"/>
                    <a:pt x="51" y="142"/>
                  </a:cubicBezTo>
                  <a:cubicBezTo>
                    <a:pt x="42" y="170"/>
                    <a:pt x="41" y="201"/>
                    <a:pt x="30" y="229"/>
                  </a:cubicBezTo>
                  <a:cubicBezTo>
                    <a:pt x="20" y="291"/>
                    <a:pt x="24" y="360"/>
                    <a:pt x="9" y="421"/>
                  </a:cubicBezTo>
                  <a:cubicBezTo>
                    <a:pt x="7" y="460"/>
                    <a:pt x="0" y="501"/>
                    <a:pt x="0" y="541"/>
                  </a:cubicBez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7359" name="Freeform 17"/>
            <p:cNvSpPr>
              <a:spLocks/>
            </p:cNvSpPr>
            <p:nvPr/>
          </p:nvSpPr>
          <p:spPr bwMode="auto">
            <a:xfrm>
              <a:off x="5193" y="3807"/>
              <a:ext cx="293" cy="315"/>
            </a:xfrm>
            <a:custGeom>
              <a:avLst/>
              <a:gdLst>
                <a:gd name="T0" fmla="*/ 0 w 293"/>
                <a:gd name="T1" fmla="*/ 0 h 315"/>
                <a:gd name="T2" fmla="*/ 12 w 293"/>
                <a:gd name="T3" fmla="*/ 51 h 315"/>
                <a:gd name="T4" fmla="*/ 18 w 293"/>
                <a:gd name="T5" fmla="*/ 81 h 315"/>
                <a:gd name="T6" fmla="*/ 6 w 293"/>
                <a:gd name="T7" fmla="*/ 264 h 315"/>
                <a:gd name="T8" fmla="*/ 24 w 293"/>
                <a:gd name="T9" fmla="*/ 294 h 315"/>
                <a:gd name="T10" fmla="*/ 57 w 293"/>
                <a:gd name="T11" fmla="*/ 309 h 315"/>
                <a:gd name="T12" fmla="*/ 135 w 293"/>
                <a:gd name="T13" fmla="*/ 315 h 315"/>
                <a:gd name="T14" fmla="*/ 273 w 293"/>
                <a:gd name="T15" fmla="*/ 303 h 315"/>
                <a:gd name="T16" fmla="*/ 240 w 293"/>
                <a:gd name="T17" fmla="*/ 267 h 315"/>
                <a:gd name="T18" fmla="*/ 210 w 293"/>
                <a:gd name="T19" fmla="*/ 237 h 315"/>
                <a:gd name="T20" fmla="*/ 183 w 293"/>
                <a:gd name="T21" fmla="*/ 225 h 315"/>
                <a:gd name="T22" fmla="*/ 156 w 293"/>
                <a:gd name="T23" fmla="*/ 216 h 315"/>
                <a:gd name="T24" fmla="*/ 147 w 293"/>
                <a:gd name="T25" fmla="*/ 213 h 315"/>
                <a:gd name="T26" fmla="*/ 117 w 293"/>
                <a:gd name="T27" fmla="*/ 150 h 315"/>
                <a:gd name="T28" fmla="*/ 114 w 293"/>
                <a:gd name="T29" fmla="*/ 132 h 315"/>
                <a:gd name="T30" fmla="*/ 135 w 293"/>
                <a:gd name="T31" fmla="*/ 129 h 3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3"/>
                <a:gd name="T49" fmla="*/ 0 h 315"/>
                <a:gd name="T50" fmla="*/ 293 w 293"/>
                <a:gd name="T51" fmla="*/ 315 h 3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3" h="315">
                  <a:moveTo>
                    <a:pt x="0" y="0"/>
                  </a:moveTo>
                  <a:cubicBezTo>
                    <a:pt x="2" y="19"/>
                    <a:pt x="6" y="33"/>
                    <a:pt x="12" y="51"/>
                  </a:cubicBezTo>
                  <a:cubicBezTo>
                    <a:pt x="15" y="61"/>
                    <a:pt x="18" y="81"/>
                    <a:pt x="18" y="81"/>
                  </a:cubicBezTo>
                  <a:cubicBezTo>
                    <a:pt x="21" y="145"/>
                    <a:pt x="18" y="202"/>
                    <a:pt x="6" y="264"/>
                  </a:cubicBezTo>
                  <a:cubicBezTo>
                    <a:pt x="9" y="281"/>
                    <a:pt x="8" y="289"/>
                    <a:pt x="24" y="294"/>
                  </a:cubicBezTo>
                  <a:cubicBezTo>
                    <a:pt x="39" y="309"/>
                    <a:pt x="29" y="302"/>
                    <a:pt x="57" y="309"/>
                  </a:cubicBezTo>
                  <a:cubicBezTo>
                    <a:pt x="82" y="315"/>
                    <a:pt x="135" y="315"/>
                    <a:pt x="135" y="315"/>
                  </a:cubicBezTo>
                  <a:cubicBezTo>
                    <a:pt x="183" y="313"/>
                    <a:pt x="227" y="314"/>
                    <a:pt x="273" y="303"/>
                  </a:cubicBezTo>
                  <a:cubicBezTo>
                    <a:pt x="293" y="273"/>
                    <a:pt x="269" y="270"/>
                    <a:pt x="240" y="267"/>
                  </a:cubicBezTo>
                  <a:cubicBezTo>
                    <a:pt x="224" y="262"/>
                    <a:pt x="224" y="245"/>
                    <a:pt x="210" y="237"/>
                  </a:cubicBezTo>
                  <a:cubicBezTo>
                    <a:pt x="201" y="232"/>
                    <a:pt x="192" y="229"/>
                    <a:pt x="183" y="225"/>
                  </a:cubicBezTo>
                  <a:cubicBezTo>
                    <a:pt x="183" y="225"/>
                    <a:pt x="161" y="218"/>
                    <a:pt x="156" y="216"/>
                  </a:cubicBezTo>
                  <a:cubicBezTo>
                    <a:pt x="153" y="215"/>
                    <a:pt x="147" y="213"/>
                    <a:pt x="147" y="213"/>
                  </a:cubicBezTo>
                  <a:cubicBezTo>
                    <a:pt x="129" y="195"/>
                    <a:pt x="128" y="172"/>
                    <a:pt x="117" y="150"/>
                  </a:cubicBezTo>
                  <a:cubicBezTo>
                    <a:pt x="114" y="134"/>
                    <a:pt x="114" y="140"/>
                    <a:pt x="114" y="132"/>
                  </a:cubicBezTo>
                  <a:lnTo>
                    <a:pt x="135" y="129"/>
                  </a:ln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57348" name="Rectangle 18"/>
          <p:cNvSpPr>
            <a:spLocks noChangeArrowheads="1"/>
          </p:cNvSpPr>
          <p:nvPr/>
        </p:nvSpPr>
        <p:spPr bwMode="auto">
          <a:xfrm>
            <a:off x="4724400" y="182880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pt-BR" sz="2000"/>
              <a:t>Consists of a constellation of major risk factors, life-habit risk factors, and emerging risk factors</a:t>
            </a:r>
          </a:p>
          <a:p>
            <a:pPr eaLnBrk="1" hangingPunct="1">
              <a:spcBef>
                <a:spcPct val="20000"/>
              </a:spcBef>
              <a:buFontTx/>
              <a:buChar char="•"/>
            </a:pPr>
            <a:r>
              <a:rPr lang="en-US" altLang="pt-BR" sz="2000"/>
              <a:t>Over-represented among </a:t>
            </a:r>
            <a:br>
              <a:rPr lang="en-US" altLang="pt-BR" sz="2000"/>
            </a:br>
            <a:r>
              <a:rPr lang="en-US" altLang="pt-BR" sz="2000"/>
              <a:t>populations with CVD</a:t>
            </a:r>
          </a:p>
          <a:p>
            <a:pPr eaLnBrk="1" hangingPunct="1">
              <a:spcBef>
                <a:spcPct val="20000"/>
              </a:spcBef>
              <a:buFontTx/>
              <a:buChar char="•"/>
            </a:pPr>
            <a:r>
              <a:rPr lang="en-US" altLang="pt-BR" sz="2000"/>
              <a:t>Often occurs in individuals with a distinctive body-type including an increased abdominal circumference</a:t>
            </a:r>
          </a:p>
        </p:txBody>
      </p:sp>
      <p:sp>
        <p:nvSpPr>
          <p:cNvPr id="18" name="Rectangle 23"/>
          <p:cNvSpPr>
            <a:spLocks noChangeArrowheads="1"/>
          </p:cNvSpPr>
          <p:nvPr/>
        </p:nvSpPr>
        <p:spPr bwMode="auto">
          <a:xfrm>
            <a:off x="152400" y="361950"/>
            <a:ext cx="7620000" cy="487363"/>
          </a:xfrm>
          <a:prstGeom prst="rect">
            <a:avLst/>
          </a:prstGeom>
          <a:noFill/>
          <a:ln w="9525">
            <a:noFill/>
            <a:miter lim="800000"/>
            <a:headEnd/>
            <a:tailEnd/>
          </a:ln>
          <a:effectLst/>
        </p:spPr>
        <p:txBody>
          <a:bodyPr>
            <a:spAutoFit/>
          </a:bodyPr>
          <a:lstStyle/>
          <a:p>
            <a:pPr>
              <a:lnSpc>
                <a:spcPct val="90000"/>
              </a:lnSpc>
              <a:defRPr/>
            </a:pPr>
            <a:r>
              <a:rPr lang="en-US" sz="2800" b="1" dirty="0">
                <a:solidFill>
                  <a:schemeClr val="accent2"/>
                </a:solidFill>
                <a:effectLst>
                  <a:outerShdw blurRad="38100" dist="38100" dir="2700000" algn="tl">
                    <a:srgbClr val="C0C0C0"/>
                  </a:outerShdw>
                </a:effectLst>
                <a:latin typeface="Franklin Gothic Demi" pitchFamily="34" charset="0"/>
                <a:ea typeface="+mn-ea"/>
              </a:rPr>
              <a:t>Metabolic Syndrome</a:t>
            </a:r>
          </a:p>
        </p:txBody>
      </p:sp>
      <p:cxnSp>
        <p:nvCxnSpPr>
          <p:cNvPr id="57350"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2"/>
          <p:cNvSpPr txBox="1">
            <a:spLocks noChangeArrowheads="1"/>
          </p:cNvSpPr>
          <p:nvPr/>
        </p:nvSpPr>
        <p:spPr bwMode="auto">
          <a:xfrm>
            <a:off x="4953000" y="6296025"/>
            <a:ext cx="4114800" cy="415925"/>
          </a:xfrm>
          <a:prstGeom prst="rect">
            <a:avLst/>
          </a:prstGeom>
          <a:noFill/>
          <a:ln>
            <a:noFill/>
          </a:ln>
          <a:extLst/>
        </p:spPr>
        <p:txBody>
          <a:bodyPr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lnSpc>
                <a:spcPct val="105000"/>
              </a:lnSpc>
              <a:defRPr/>
            </a:pPr>
            <a:r>
              <a:rPr lang="en-US" sz="1000" dirty="0" smtClean="0">
                <a:solidFill>
                  <a:schemeClr val="tx1"/>
                </a:solidFill>
                <a:latin typeface="+mn-lt"/>
              </a:rPr>
              <a:t>Source: Expert Panel on Detection, Evaluation, and Treatment of High Blood Cholesterol in Adults. </a:t>
            </a:r>
            <a:r>
              <a:rPr lang="en-US" sz="1000" i="1" dirty="0" smtClean="0">
                <a:solidFill>
                  <a:schemeClr val="tx1"/>
                </a:solidFill>
                <a:latin typeface="+mn-lt"/>
              </a:rPr>
              <a:t>JAMA</a:t>
            </a:r>
            <a:r>
              <a:rPr lang="en-US" sz="1000" dirty="0" smtClean="0">
                <a:solidFill>
                  <a:schemeClr val="tx1"/>
                </a:solidFill>
                <a:latin typeface="+mn-lt"/>
              </a:rPr>
              <a:t> 2001;285:2486-2497</a:t>
            </a:r>
          </a:p>
        </p:txBody>
      </p:sp>
      <p:graphicFrame>
        <p:nvGraphicFramePr>
          <p:cNvPr id="738468" name="Group 164"/>
          <p:cNvGraphicFramePr>
            <a:graphicFrameLocks noGrp="1"/>
          </p:cNvGraphicFramePr>
          <p:nvPr/>
        </p:nvGraphicFramePr>
        <p:xfrm>
          <a:off x="304800" y="1447800"/>
          <a:ext cx="8534400" cy="4165600"/>
        </p:xfrm>
        <a:graphic>
          <a:graphicData uri="http://schemas.openxmlformats.org/drawingml/2006/table">
            <a:tbl>
              <a:tblPr/>
              <a:tblGrid>
                <a:gridCol w="4800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20700">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Franklin Gothic Demi" pitchFamily="34" charset="0"/>
                        </a:rPr>
                        <a:t>Risk Factor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Defining 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r h="520700">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Waist circumference (abdominal obesity)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Franklin Gothic Demi" pitchFamily="34" charset="0"/>
                        </a:rPr>
                        <a:t>&gt;40 in (&gt;102 cm) in 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9966"/>
                    </a:solidFill>
                  </a:tcPr>
                </a:tc>
                <a:extLst>
                  <a:ext uri="{0D108BD9-81ED-4DB2-BD59-A6C34878D82A}">
                    <a16:rowId xmlns:a16="http://schemas.microsoft.com/office/drawing/2014/main" val="10001"/>
                  </a:ext>
                </a:extLst>
              </a:tr>
              <a:tr h="520700">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&gt;35 in (&gt;88 cm) in women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2"/>
                  </a:ext>
                </a:extLst>
              </a:tr>
              <a:tr h="522288">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Triglyceride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Franklin Gothic Demi" pitchFamily="34" charset="0"/>
                        </a:rPr>
                        <a:t>&gt;</a:t>
                      </a:r>
                      <a:r>
                        <a:rPr kumimoji="0" lang="en-US" sz="2000" b="0" i="0" u="none" strike="noStrike" cap="none" normalizeH="0" baseline="0" smtClean="0">
                          <a:ln>
                            <a:noFill/>
                          </a:ln>
                          <a:solidFill>
                            <a:schemeClr val="tx1"/>
                          </a:solidFill>
                          <a:effectLst/>
                          <a:latin typeface="Franklin Gothic Demi" pitchFamily="34" charset="0"/>
                        </a:rPr>
                        <a:t>150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3"/>
                  </a:ext>
                </a:extLst>
              </a:tr>
              <a:tr h="519113">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HDL-C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&lt;40 mg/dl in 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9966"/>
                    </a:solidFill>
                  </a:tcPr>
                </a:tc>
                <a:extLst>
                  <a:ext uri="{0D108BD9-81ED-4DB2-BD59-A6C34878D82A}">
                    <a16:rowId xmlns:a16="http://schemas.microsoft.com/office/drawing/2014/main" val="10004"/>
                  </a:ext>
                </a:extLst>
              </a:tr>
              <a:tr h="522288">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Franklin Gothic Dem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Franklin Gothic Demi" pitchFamily="34" charset="0"/>
                        </a:rPr>
                        <a:t>&lt;50 mg/dl in women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5"/>
                  </a:ext>
                </a:extLst>
              </a:tr>
              <a:tr h="519113">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Blood pressure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Franklin Gothic Demi" pitchFamily="34" charset="0"/>
                        </a:rPr>
                        <a:t>&gt;</a:t>
                      </a:r>
                      <a:r>
                        <a:rPr kumimoji="0" lang="en-US" sz="2000" b="0" i="0" u="none" strike="noStrike" cap="none" normalizeH="0" baseline="0" smtClean="0">
                          <a:ln>
                            <a:noFill/>
                          </a:ln>
                          <a:solidFill>
                            <a:schemeClr val="tx1"/>
                          </a:solidFill>
                          <a:effectLst/>
                          <a:latin typeface="Franklin Gothic Demi" pitchFamily="34" charset="0"/>
                        </a:rPr>
                        <a:t>130/</a:t>
                      </a:r>
                      <a:r>
                        <a:rPr kumimoji="0" lang="en-US" sz="2000" b="0" i="0" u="sng" strike="noStrike" cap="none" normalizeH="0" baseline="0" smtClean="0">
                          <a:ln>
                            <a:noFill/>
                          </a:ln>
                          <a:solidFill>
                            <a:schemeClr val="tx1"/>
                          </a:solidFill>
                          <a:effectLst/>
                          <a:latin typeface="Franklin Gothic Demi" pitchFamily="34" charset="0"/>
                        </a:rPr>
                        <a:t>&gt;</a:t>
                      </a:r>
                      <a:r>
                        <a:rPr kumimoji="0" lang="en-US" sz="2000" b="0" i="0" u="none" strike="noStrike" cap="none" normalizeH="0" baseline="0" smtClean="0">
                          <a:ln>
                            <a:noFill/>
                          </a:ln>
                          <a:solidFill>
                            <a:schemeClr val="tx1"/>
                          </a:solidFill>
                          <a:effectLst/>
                          <a:latin typeface="Franklin Gothic Demi" pitchFamily="34" charset="0"/>
                        </a:rPr>
                        <a:t>85 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6"/>
                  </a:ext>
                </a:extLst>
              </a:tr>
              <a:tr h="520700">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Franklin Gothic Demi" pitchFamily="34" charset="0"/>
                        </a:rPr>
                        <a:t>Fasting glucose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Franklin Gothic Demi" pitchFamily="34" charset="0"/>
                        </a:rPr>
                        <a:t>&gt;</a:t>
                      </a:r>
                      <a:r>
                        <a:rPr kumimoji="0" lang="en-US" sz="2000" b="0" i="0" u="none" strike="noStrike" cap="none" normalizeH="0" baseline="0" dirty="0" smtClean="0">
                          <a:ln>
                            <a:noFill/>
                          </a:ln>
                          <a:solidFill>
                            <a:schemeClr val="tx1"/>
                          </a:solidFill>
                          <a:effectLst/>
                          <a:latin typeface="Franklin Gothic Demi" pitchFamily="34" charset="0"/>
                        </a:rPr>
                        <a:t>110 mg/dl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7"/>
                  </a:ext>
                </a:extLst>
              </a:tr>
            </a:tbl>
          </a:graphicData>
        </a:graphic>
      </p:graphicFrame>
      <p:sp>
        <p:nvSpPr>
          <p:cNvPr id="59422" name="Rectangle 160"/>
          <p:cNvSpPr>
            <a:spLocks noChangeArrowheads="1"/>
          </p:cNvSpPr>
          <p:nvPr/>
        </p:nvSpPr>
        <p:spPr bwMode="auto">
          <a:xfrm>
            <a:off x="2109788" y="914400"/>
            <a:ext cx="492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Defined by the presence of </a:t>
            </a:r>
            <a:r>
              <a:rPr lang="en-US" altLang="pt-BR" sz="2000" u="sng"/>
              <a:t>&gt;</a:t>
            </a:r>
            <a:r>
              <a:rPr lang="en-US" altLang="pt-BR" sz="2000"/>
              <a:t>3 risk factors</a:t>
            </a:r>
          </a:p>
        </p:txBody>
      </p:sp>
      <p:sp>
        <p:nvSpPr>
          <p:cNvPr id="23583" name="Text Box 163"/>
          <p:cNvSpPr txBox="1">
            <a:spLocks noChangeArrowheads="1"/>
          </p:cNvSpPr>
          <p:nvPr/>
        </p:nvSpPr>
        <p:spPr bwMode="auto">
          <a:xfrm>
            <a:off x="5715000" y="6072188"/>
            <a:ext cx="3352800" cy="252412"/>
          </a:xfrm>
          <a:prstGeom prst="rect">
            <a:avLst/>
          </a:prstGeom>
          <a:noFill/>
          <a:ln>
            <a:noFill/>
          </a:ln>
          <a:extLst/>
        </p:spPr>
        <p:txBody>
          <a:bodyPr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lnSpc>
                <a:spcPct val="105000"/>
              </a:lnSpc>
              <a:defRPr/>
            </a:pPr>
            <a:r>
              <a:rPr lang="en-US" sz="1000" dirty="0" smtClean="0">
                <a:solidFill>
                  <a:schemeClr val="tx1"/>
                </a:solidFill>
                <a:latin typeface="+mn-lt"/>
              </a:rPr>
              <a:t>HDL-C=High-density lipoprotein cholesterol</a:t>
            </a:r>
          </a:p>
        </p:txBody>
      </p:sp>
      <p:cxnSp>
        <p:nvCxnSpPr>
          <p:cNvPr id="59424"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Adult Treatment Panel III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Definition of Metabolic Syndrome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2"/>
          <p:cNvSpPr txBox="1">
            <a:spLocks noChangeArrowheads="1"/>
          </p:cNvSpPr>
          <p:nvPr/>
        </p:nvSpPr>
        <p:spPr bwMode="auto">
          <a:xfrm>
            <a:off x="4494213" y="5181600"/>
            <a:ext cx="858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60000"/>
              </a:spcBef>
            </a:pPr>
            <a:r>
              <a:rPr lang="en-US" altLang="pt-BR" sz="1800">
                <a:latin typeface="Franklin Gothic Demi" panose="020B0703020102020204" pitchFamily="34" charset="0"/>
              </a:rPr>
              <a:t>40–49</a:t>
            </a:r>
          </a:p>
        </p:txBody>
      </p:sp>
      <p:sp>
        <p:nvSpPr>
          <p:cNvPr id="24579" name="Text Box 4"/>
          <p:cNvSpPr txBox="1">
            <a:spLocks noChangeArrowheads="1"/>
          </p:cNvSpPr>
          <p:nvPr/>
        </p:nvSpPr>
        <p:spPr bwMode="auto">
          <a:xfrm>
            <a:off x="228600" y="6459538"/>
            <a:ext cx="8839200" cy="246062"/>
          </a:xfrm>
          <a:prstGeom prst="rect">
            <a:avLst/>
          </a:prstGeom>
          <a:noFill/>
          <a:ln>
            <a:noFill/>
          </a:ln>
          <a:extLst/>
        </p:spPr>
        <p:txBody>
          <a:bodyPr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defRPr/>
            </a:pPr>
            <a:r>
              <a:rPr lang="en-US" sz="1000" dirty="0" smtClean="0">
                <a:cs typeface="ＭＳ Ｐゴシック" charset="-128"/>
              </a:rPr>
              <a:t>Source: </a:t>
            </a:r>
            <a:r>
              <a:rPr lang="en-US" sz="1000" dirty="0" smtClean="0">
                <a:solidFill>
                  <a:schemeClr val="tx1"/>
                </a:solidFill>
                <a:latin typeface="+mn-lt"/>
              </a:rPr>
              <a:t>Ford ES et al. </a:t>
            </a:r>
            <a:r>
              <a:rPr lang="en-US" sz="1000" i="1" dirty="0" smtClean="0">
                <a:solidFill>
                  <a:schemeClr val="tx1"/>
                </a:solidFill>
                <a:latin typeface="+mn-lt"/>
              </a:rPr>
              <a:t>JAMA</a:t>
            </a:r>
            <a:r>
              <a:rPr lang="en-US" sz="1000" dirty="0" smtClean="0">
                <a:solidFill>
                  <a:schemeClr val="tx1"/>
                </a:solidFill>
                <a:latin typeface="+mn-lt"/>
              </a:rPr>
              <a:t> 2002;287:356-359</a:t>
            </a:r>
          </a:p>
        </p:txBody>
      </p:sp>
      <p:sp>
        <p:nvSpPr>
          <p:cNvPr id="61445" name="Text Box 5"/>
          <p:cNvSpPr txBox="1">
            <a:spLocks noChangeArrowheads="1"/>
          </p:cNvSpPr>
          <p:nvPr/>
        </p:nvSpPr>
        <p:spPr bwMode="auto">
          <a:xfrm rot="-5400000">
            <a:off x="-716756" y="3283744"/>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Prevalence, %</a:t>
            </a:r>
          </a:p>
        </p:txBody>
      </p:sp>
      <p:sp>
        <p:nvSpPr>
          <p:cNvPr id="61446" name="Text Box 6"/>
          <p:cNvSpPr txBox="1">
            <a:spLocks noChangeArrowheads="1"/>
          </p:cNvSpPr>
          <p:nvPr/>
        </p:nvSpPr>
        <p:spPr bwMode="auto">
          <a:xfrm>
            <a:off x="1695450" y="5181600"/>
            <a:ext cx="107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60000"/>
              </a:spcBef>
            </a:pPr>
            <a:r>
              <a:rPr lang="en-US" altLang="pt-BR" sz="1800">
                <a:latin typeface="Franklin Gothic Demi" panose="020B0703020102020204" pitchFamily="34" charset="0"/>
              </a:rPr>
              <a:t>20–70+</a:t>
            </a:r>
          </a:p>
        </p:txBody>
      </p:sp>
      <p:sp>
        <p:nvSpPr>
          <p:cNvPr id="61447" name="Text Box 7"/>
          <p:cNvSpPr txBox="1">
            <a:spLocks noChangeArrowheads="1"/>
          </p:cNvSpPr>
          <p:nvPr/>
        </p:nvSpPr>
        <p:spPr bwMode="auto">
          <a:xfrm>
            <a:off x="76200" y="552132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Age (Years)</a:t>
            </a:r>
          </a:p>
        </p:txBody>
      </p:sp>
      <p:sp>
        <p:nvSpPr>
          <p:cNvPr id="61448" name="Text Box 8"/>
          <p:cNvSpPr txBox="1">
            <a:spLocks noChangeArrowheads="1"/>
          </p:cNvSpPr>
          <p:nvPr/>
        </p:nvSpPr>
        <p:spPr bwMode="auto">
          <a:xfrm>
            <a:off x="2686050" y="5181600"/>
            <a:ext cx="85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60000"/>
              </a:spcBef>
            </a:pPr>
            <a:r>
              <a:rPr lang="en-US" altLang="pt-BR" sz="1800">
                <a:latin typeface="Franklin Gothic Demi" panose="020B0703020102020204" pitchFamily="34" charset="0"/>
              </a:rPr>
              <a:t>20–29</a:t>
            </a:r>
          </a:p>
        </p:txBody>
      </p:sp>
      <p:sp>
        <p:nvSpPr>
          <p:cNvPr id="61449" name="Text Box 9"/>
          <p:cNvSpPr txBox="1">
            <a:spLocks noChangeArrowheads="1"/>
          </p:cNvSpPr>
          <p:nvPr/>
        </p:nvSpPr>
        <p:spPr bwMode="auto">
          <a:xfrm>
            <a:off x="3578225" y="518160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60000"/>
              </a:spcBef>
            </a:pPr>
            <a:r>
              <a:rPr lang="en-US" altLang="pt-BR" sz="1800">
                <a:latin typeface="Franklin Gothic Demi" panose="020B0703020102020204" pitchFamily="34" charset="0"/>
              </a:rPr>
              <a:t>30–39</a:t>
            </a:r>
          </a:p>
        </p:txBody>
      </p:sp>
      <p:sp>
        <p:nvSpPr>
          <p:cNvPr id="61450" name="Text Box 10"/>
          <p:cNvSpPr txBox="1">
            <a:spLocks noChangeArrowheads="1"/>
          </p:cNvSpPr>
          <p:nvPr/>
        </p:nvSpPr>
        <p:spPr bwMode="auto">
          <a:xfrm>
            <a:off x="5414963" y="518160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60000"/>
              </a:spcBef>
            </a:pPr>
            <a:r>
              <a:rPr lang="en-US" altLang="pt-BR" sz="1800">
                <a:latin typeface="Franklin Gothic Demi" panose="020B0703020102020204" pitchFamily="34" charset="0"/>
              </a:rPr>
              <a:t>50–59</a:t>
            </a:r>
          </a:p>
        </p:txBody>
      </p:sp>
      <p:sp>
        <p:nvSpPr>
          <p:cNvPr id="61451" name="Text Box 11"/>
          <p:cNvSpPr txBox="1">
            <a:spLocks noChangeArrowheads="1"/>
          </p:cNvSpPr>
          <p:nvPr/>
        </p:nvSpPr>
        <p:spPr bwMode="auto">
          <a:xfrm>
            <a:off x="6267450" y="5181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60–69</a:t>
            </a:r>
          </a:p>
        </p:txBody>
      </p:sp>
      <p:sp>
        <p:nvSpPr>
          <p:cNvPr id="61452" name="Text Box 12"/>
          <p:cNvSpPr txBox="1">
            <a:spLocks noChangeArrowheads="1"/>
          </p:cNvSpPr>
          <p:nvPr/>
        </p:nvSpPr>
        <p:spPr bwMode="auto">
          <a:xfrm>
            <a:off x="7181850" y="5181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sym typeface="Symbol" panose="05050102010706020507" pitchFamily="18" charset="2"/>
              </a:rPr>
              <a:t></a:t>
            </a:r>
            <a:r>
              <a:rPr lang="en-US" altLang="pt-BR" sz="1800">
                <a:latin typeface="Franklin Gothic Demi" panose="020B0703020102020204" pitchFamily="34" charset="0"/>
              </a:rPr>
              <a:t>70</a:t>
            </a:r>
          </a:p>
        </p:txBody>
      </p:sp>
      <p:graphicFrame>
        <p:nvGraphicFramePr>
          <p:cNvPr id="61442" name="Object 13">
            <a:hlinkClick r:id="" action="ppaction://ole?verb=0"/>
          </p:cNvPr>
          <p:cNvGraphicFramePr>
            <a:graphicFrameLocks/>
          </p:cNvGraphicFramePr>
          <p:nvPr/>
        </p:nvGraphicFramePr>
        <p:xfrm>
          <a:off x="611188" y="1447800"/>
          <a:ext cx="8304212" cy="3913188"/>
        </p:xfrm>
        <a:graphic>
          <a:graphicData uri="http://schemas.openxmlformats.org/presentationml/2006/ole">
            <mc:AlternateContent xmlns:mc="http://schemas.openxmlformats.org/markup-compatibility/2006">
              <mc:Choice xmlns:v="urn:schemas-microsoft-com:vml" Requires="v">
                <p:oleObj spid="_x0000_s61460" r:id="rId4" imgW="8303472" imgH="3913971" progId="Excel.Chart.8">
                  <p:embed/>
                </p:oleObj>
              </mc:Choice>
              <mc:Fallback>
                <p:oleObj r:id="rId4" imgW="8303472" imgH="3913971" progId="Excel.Chart.8">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47800"/>
                        <a:ext cx="8304212"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3" name="Rectangle 15"/>
          <p:cNvSpPr>
            <a:spLocks noChangeArrowheads="1"/>
          </p:cNvSpPr>
          <p:nvPr/>
        </p:nvSpPr>
        <p:spPr bwMode="auto">
          <a:xfrm>
            <a:off x="252413" y="9096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National Health and Nutrition Examination Survey (NHANES)</a:t>
            </a:r>
          </a:p>
        </p:txBody>
      </p:sp>
      <p:sp>
        <p:nvSpPr>
          <p:cNvPr id="61454" name="Rectangle 17"/>
          <p:cNvSpPr>
            <a:spLocks noChangeArrowheads="1"/>
          </p:cNvSpPr>
          <p:nvPr/>
        </p:nvSpPr>
        <p:spPr bwMode="auto">
          <a:xfrm>
            <a:off x="1898650" y="2251075"/>
            <a:ext cx="149225" cy="203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1455" name="Rectangle 18"/>
          <p:cNvSpPr>
            <a:spLocks noChangeArrowheads="1"/>
          </p:cNvSpPr>
          <p:nvPr/>
        </p:nvSpPr>
        <p:spPr bwMode="auto">
          <a:xfrm>
            <a:off x="2109788" y="2214563"/>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a:t>Men</a:t>
            </a:r>
            <a:endParaRPr lang="en-US" altLang="pt-BR" sz="1800" baseline="30000"/>
          </a:p>
        </p:txBody>
      </p:sp>
      <p:sp>
        <p:nvSpPr>
          <p:cNvPr id="24592" name="Rectangle 19"/>
          <p:cNvSpPr>
            <a:spLocks noChangeArrowheads="1"/>
          </p:cNvSpPr>
          <p:nvPr/>
        </p:nvSpPr>
        <p:spPr bwMode="black">
          <a:xfrm>
            <a:off x="1898650" y="2627313"/>
            <a:ext cx="149225" cy="168275"/>
          </a:xfrm>
          <a:prstGeom prst="rect">
            <a:avLst/>
          </a:prstGeom>
          <a:solidFill>
            <a:schemeClr val="accent1">
              <a:lumMod val="50000"/>
            </a:schemeClr>
          </a:solidFill>
          <a:ln>
            <a:noFill/>
          </a:ln>
        </p:spPr>
        <p:txBody>
          <a:bodyPr anchor="ctr">
            <a:spAutoFit/>
          </a:bodyPr>
          <a:lstStyle/>
          <a:p>
            <a:pPr>
              <a:defRPr/>
            </a:pPr>
            <a:endParaRPr lang="en-US">
              <a:latin typeface="Arial" charset="0"/>
              <a:ea typeface="+mn-ea"/>
            </a:endParaRPr>
          </a:p>
        </p:txBody>
      </p:sp>
      <p:sp>
        <p:nvSpPr>
          <p:cNvPr id="61457" name="Rectangle 20"/>
          <p:cNvSpPr>
            <a:spLocks noChangeArrowheads="1"/>
          </p:cNvSpPr>
          <p:nvPr/>
        </p:nvSpPr>
        <p:spPr bwMode="auto">
          <a:xfrm>
            <a:off x="2109788" y="2581275"/>
            <a:ext cx="78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a:t>Women</a:t>
            </a:r>
            <a:endParaRPr lang="en-US" altLang="pt-BR" sz="1800" baseline="30000"/>
          </a:p>
        </p:txBody>
      </p:sp>
      <p:cxnSp>
        <p:nvCxnSpPr>
          <p:cNvPr id="61458"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Metabolic Syndrome:</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Prevalence in the United States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4"/>
          <p:cNvSpPr txBox="1">
            <a:spLocks noChangeArrowheads="1"/>
          </p:cNvSpPr>
          <p:nvPr/>
        </p:nvSpPr>
        <p:spPr bwMode="auto">
          <a:xfrm>
            <a:off x="228600" y="6459538"/>
            <a:ext cx="8839200" cy="246062"/>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Source: Wilson PW et al. </a:t>
            </a:r>
            <a:r>
              <a:rPr lang="en-US" sz="1000" i="1" dirty="0" smtClean="0">
                <a:latin typeface="+mn-lt"/>
              </a:rPr>
              <a:t>Circulation </a:t>
            </a:r>
            <a:r>
              <a:rPr lang="en-US" sz="1000" dirty="0" smtClean="0">
                <a:latin typeface="+mn-lt"/>
              </a:rPr>
              <a:t>2005;112:3066-3072</a:t>
            </a:r>
          </a:p>
        </p:txBody>
      </p:sp>
      <p:graphicFrame>
        <p:nvGraphicFramePr>
          <p:cNvPr id="284747" name="Group 75"/>
          <p:cNvGraphicFramePr>
            <a:graphicFrameLocks noGrp="1"/>
          </p:cNvGraphicFramePr>
          <p:nvPr/>
        </p:nvGraphicFramePr>
        <p:xfrm>
          <a:off x="228600" y="2201863"/>
          <a:ext cx="8686800" cy="2470150"/>
        </p:xfrm>
        <a:graphic>
          <a:graphicData uri="http://schemas.openxmlformats.org/drawingml/2006/table">
            <a:tbl>
              <a:tblPr/>
              <a:tblGrid>
                <a:gridCol w="914400">
                  <a:extLst>
                    <a:ext uri="{9D8B030D-6E8A-4147-A177-3AD203B41FA5}">
                      <a16:colId xmlns:a16="http://schemas.microsoft.com/office/drawing/2014/main" val="760176646"/>
                    </a:ext>
                  </a:extLst>
                </a:gridCol>
                <a:gridCol w="1981200">
                  <a:extLst>
                    <a:ext uri="{9D8B030D-6E8A-4147-A177-3AD203B41FA5}">
                      <a16:colId xmlns:a16="http://schemas.microsoft.com/office/drawing/2014/main" val="3194274672"/>
                    </a:ext>
                  </a:extLst>
                </a:gridCol>
                <a:gridCol w="1981200">
                  <a:extLst>
                    <a:ext uri="{9D8B030D-6E8A-4147-A177-3AD203B41FA5}">
                      <a16:colId xmlns:a16="http://schemas.microsoft.com/office/drawing/2014/main" val="2089268548"/>
                    </a:ext>
                  </a:extLst>
                </a:gridCol>
                <a:gridCol w="1371600">
                  <a:extLst>
                    <a:ext uri="{9D8B030D-6E8A-4147-A177-3AD203B41FA5}">
                      <a16:colId xmlns:a16="http://schemas.microsoft.com/office/drawing/2014/main" val="3246412485"/>
                    </a:ext>
                  </a:extLst>
                </a:gridCol>
                <a:gridCol w="990600">
                  <a:extLst>
                    <a:ext uri="{9D8B030D-6E8A-4147-A177-3AD203B41FA5}">
                      <a16:colId xmlns:a16="http://schemas.microsoft.com/office/drawing/2014/main" val="496718453"/>
                    </a:ext>
                  </a:extLst>
                </a:gridCol>
                <a:gridCol w="1447800">
                  <a:extLst>
                    <a:ext uri="{9D8B030D-6E8A-4147-A177-3AD203B41FA5}">
                      <a16:colId xmlns:a16="http://schemas.microsoft.com/office/drawing/2014/main" val="1854118227"/>
                    </a:ext>
                  </a:extLst>
                </a:gridCol>
              </a:tblGrid>
              <a:tr h="1311275">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Gender</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Number of events/ nonevents among those without metabolic syndrome present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Number of events/ nonevents among those with metabolic syndrome present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Relative risk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(95% CI)</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Age-adjusted p-value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Population attributable risk,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329149264"/>
                  </a:ext>
                </a:extLst>
              </a:tr>
              <a:tr h="579438">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Men</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28/1106</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71/344</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6.92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(4.47–10.81)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&lt;0.0001</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61.5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4183261924"/>
                  </a:ext>
                </a:extLst>
              </a:tr>
              <a:tr h="579438">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Women</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33/1446</a:t>
                      </a:r>
                      <a:endPar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46/249</a:t>
                      </a:r>
                      <a:endPar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6.90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(4.35–10.94) </a:t>
                      </a:r>
                      <a:endPar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&lt;0.0001</a:t>
                      </a:r>
                      <a:endPar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46.9</a:t>
                      </a:r>
                      <a:endPar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505525098"/>
                  </a:ext>
                </a:extLst>
              </a:tr>
            </a:tbl>
          </a:graphicData>
        </a:graphic>
      </p:graphicFrame>
      <p:sp>
        <p:nvSpPr>
          <p:cNvPr id="63521" name="Rectangle 15"/>
          <p:cNvSpPr>
            <a:spLocks noChangeArrowheads="1"/>
          </p:cNvSpPr>
          <p:nvPr/>
        </p:nvSpPr>
        <p:spPr bwMode="auto">
          <a:xfrm>
            <a:off x="228600" y="9144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Framingham Offspring Study</a:t>
            </a:r>
          </a:p>
        </p:txBody>
      </p:sp>
      <p:sp>
        <p:nvSpPr>
          <p:cNvPr id="26660" name="Text Box 125">
            <a:hlinkClick r:id="rId3" action="ppaction://hlinkfile"/>
          </p:cNvPr>
          <p:cNvSpPr txBox="1">
            <a:spLocks noChangeArrowheads="1"/>
          </p:cNvSpPr>
          <p:nvPr/>
        </p:nvSpPr>
        <p:spPr bwMode="auto">
          <a:xfrm>
            <a:off x="4267200" y="6230938"/>
            <a:ext cx="48006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5000"/>
              </a:spcBef>
              <a:defRPr/>
            </a:pPr>
            <a:r>
              <a:rPr lang="en-US" sz="1000" dirty="0" smtClean="0">
                <a:latin typeface="+mn-lt"/>
              </a:rPr>
              <a:t>DM=Diabetes mellitus</a:t>
            </a:r>
          </a:p>
        </p:txBody>
      </p:sp>
      <p:sp>
        <p:nvSpPr>
          <p:cNvPr id="63523" name="Rectangle 69"/>
          <p:cNvSpPr>
            <a:spLocks noChangeArrowheads="1"/>
          </p:cNvSpPr>
          <p:nvPr/>
        </p:nvSpPr>
        <p:spPr bwMode="auto">
          <a:xfrm>
            <a:off x="0" y="1295400"/>
            <a:ext cx="91440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Prospective observational study of 3,323 middle-aged adults followed for 8 years to assess the development of diabetes mellitus</a:t>
            </a:r>
          </a:p>
          <a:p>
            <a:pPr algn="ctr" eaLnBrk="1" hangingPunct="1">
              <a:spcBef>
                <a:spcPct val="20000"/>
              </a:spcBef>
            </a:pPr>
            <a:endParaRPr lang="en-US" altLang="pt-BR" sz="1800"/>
          </a:p>
          <a:p>
            <a:pPr algn="ctr" eaLnBrk="1" hangingPunct="1">
              <a:spcBef>
                <a:spcPct val="20000"/>
              </a:spcBef>
            </a:pPr>
            <a:endParaRPr lang="en-US" altLang="pt-BR" sz="1800"/>
          </a:p>
          <a:p>
            <a:pPr algn="ctr" eaLnBrk="1" hangingPunct="1">
              <a:lnSpc>
                <a:spcPct val="20000"/>
              </a:lnSpc>
              <a:spcBef>
                <a:spcPct val="20000"/>
              </a:spcBef>
            </a:pPr>
            <a:endParaRPr lang="en-US" altLang="pt-BR" sz="1800">
              <a:solidFill>
                <a:srgbClr val="FFFF66"/>
              </a:solidFill>
            </a:endParaRPr>
          </a:p>
          <a:p>
            <a:pPr algn="ctr" eaLnBrk="1" hangingPunct="1">
              <a:lnSpc>
                <a:spcPct val="6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6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spcAft>
                <a:spcPts val="600"/>
              </a:spcAft>
            </a:pPr>
            <a:endParaRPr lang="en-US" altLang="pt-BR" sz="1800">
              <a:solidFill>
                <a:srgbClr val="FFFF66"/>
              </a:solidFill>
            </a:endParaRPr>
          </a:p>
          <a:p>
            <a:pPr algn="ctr" eaLnBrk="1" hangingPunct="1"/>
            <a:r>
              <a:rPr lang="en-US" altLang="pt-BR" sz="2000">
                <a:solidFill>
                  <a:srgbClr val="3333FF"/>
                </a:solidFill>
              </a:rPr>
              <a:t>Individuals with metabolic syndrome are at increased risk for developing DM</a:t>
            </a:r>
          </a:p>
        </p:txBody>
      </p:sp>
      <p:cxnSp>
        <p:nvCxnSpPr>
          <p:cNvPr id="63524"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Metabolic Syndrome:</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Diabetes Mellitus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5029200" y="6459538"/>
            <a:ext cx="4038600" cy="246062"/>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Source: Lorenzo C et al. </a:t>
            </a:r>
            <a:r>
              <a:rPr lang="en-US" sz="1000" i="1" dirty="0" smtClean="0">
                <a:latin typeface="+mn-lt"/>
              </a:rPr>
              <a:t>Diabetes Care </a:t>
            </a:r>
            <a:r>
              <a:rPr lang="en-US" sz="1000" dirty="0" smtClean="0">
                <a:latin typeface="+mn-lt"/>
              </a:rPr>
              <a:t>2007;30:8-13</a:t>
            </a:r>
          </a:p>
        </p:txBody>
      </p:sp>
      <p:graphicFrame>
        <p:nvGraphicFramePr>
          <p:cNvPr id="356394" name="Group 42"/>
          <p:cNvGraphicFramePr>
            <a:graphicFrameLocks noGrp="1"/>
          </p:cNvGraphicFramePr>
          <p:nvPr/>
        </p:nvGraphicFramePr>
        <p:xfrm>
          <a:off x="1143000" y="2506663"/>
          <a:ext cx="6705600" cy="2065337"/>
        </p:xfrm>
        <a:graphic>
          <a:graphicData uri="http://schemas.openxmlformats.org/drawingml/2006/table">
            <a:tbl>
              <a:tblPr/>
              <a:tblGrid>
                <a:gridCol w="2667000">
                  <a:extLst>
                    <a:ext uri="{9D8B030D-6E8A-4147-A177-3AD203B41FA5}">
                      <a16:colId xmlns:a16="http://schemas.microsoft.com/office/drawing/2014/main" val="4269771514"/>
                    </a:ext>
                  </a:extLst>
                </a:gridCol>
                <a:gridCol w="2006600">
                  <a:extLst>
                    <a:ext uri="{9D8B030D-6E8A-4147-A177-3AD203B41FA5}">
                      <a16:colId xmlns:a16="http://schemas.microsoft.com/office/drawing/2014/main" val="603282131"/>
                    </a:ext>
                  </a:extLst>
                </a:gridCol>
                <a:gridCol w="2032000">
                  <a:extLst>
                    <a:ext uri="{9D8B030D-6E8A-4147-A177-3AD203B41FA5}">
                      <a16:colId xmlns:a16="http://schemas.microsoft.com/office/drawing/2014/main" val="2060464106"/>
                    </a:ext>
                  </a:extLst>
                </a:gridCol>
              </a:tblGrid>
              <a:tr h="579438">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Fasting glucose level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ATP III metabolic syndrome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OR (95% CI)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2480455445"/>
                  </a:ext>
                </a:extLst>
              </a:tr>
              <a:tr h="371475">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Normal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Referent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2311979329"/>
                  </a:ext>
                </a:extLst>
              </a:tr>
              <a:tr h="371475">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Normal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Yes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5.03 (3.39–7.48)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290604990"/>
                  </a:ext>
                </a:extLst>
              </a:tr>
              <a:tr h="371475">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Impaired fasting glucose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7.07 (3.32–15.1)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393577243"/>
                  </a:ext>
                </a:extLst>
              </a:tr>
              <a:tr h="371475">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Impaired fasting glucose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Yes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t-BR" sz="1600" b="0" i="0" u="none" strike="noStrike" cap="none" normalizeH="0" baseline="0" smtClean="0">
                          <a:ln>
                            <a:noFill/>
                          </a:ln>
                          <a:solidFill>
                            <a:schemeClr val="tx1"/>
                          </a:solidFill>
                          <a:effectLst/>
                          <a:latin typeface="Franklin Gothic Demi" panose="020B0703020102020204" pitchFamily="34" charset="0"/>
                          <a:ea typeface="ＭＳ Ｐゴシック" panose="020B0600070205080204" pitchFamily="34" charset="-128"/>
                        </a:rPr>
                        <a:t>21.0 (13.1–33.8)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3898561779"/>
                  </a:ext>
                </a:extLst>
              </a:tr>
            </a:tbl>
          </a:graphicData>
        </a:graphic>
      </p:graphicFrame>
      <p:sp>
        <p:nvSpPr>
          <p:cNvPr id="65565" name="Rectangle 15"/>
          <p:cNvSpPr>
            <a:spLocks noChangeArrowheads="1"/>
          </p:cNvSpPr>
          <p:nvPr/>
        </p:nvSpPr>
        <p:spPr bwMode="auto">
          <a:xfrm>
            <a:off x="228600" y="9144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San Antonio Heart Study</a:t>
            </a:r>
          </a:p>
        </p:txBody>
      </p:sp>
      <p:sp>
        <p:nvSpPr>
          <p:cNvPr id="27680" name="Text Box 125">
            <a:hlinkClick r:id="rId3" action="ppaction://hlinkfile"/>
          </p:cNvPr>
          <p:cNvSpPr txBox="1">
            <a:spLocks noChangeArrowheads="1"/>
          </p:cNvSpPr>
          <p:nvPr/>
        </p:nvSpPr>
        <p:spPr bwMode="auto">
          <a:xfrm>
            <a:off x="4572000" y="6248400"/>
            <a:ext cx="44958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5000"/>
              </a:spcBef>
              <a:defRPr/>
            </a:pPr>
            <a:r>
              <a:rPr lang="en-US" sz="1000" dirty="0" smtClean="0">
                <a:latin typeface="+mn-lt"/>
              </a:rPr>
              <a:t>ATP=Adult Treatment Panel, DM=Diabetes mellitus, OR=Odds ratio</a:t>
            </a:r>
          </a:p>
        </p:txBody>
      </p:sp>
      <p:sp>
        <p:nvSpPr>
          <p:cNvPr id="65567" name="Rectangle 69"/>
          <p:cNvSpPr>
            <a:spLocks noChangeArrowheads="1"/>
          </p:cNvSpPr>
          <p:nvPr/>
        </p:nvSpPr>
        <p:spPr bwMode="auto">
          <a:xfrm>
            <a:off x="0" y="1295400"/>
            <a:ext cx="91440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Prospective observational study of 2,941 non-diabetic Mexican American and non-Hispanic Caucasian individuals followed for 7.4 years to assess the development of diabetes mellitus</a:t>
            </a:r>
          </a:p>
          <a:p>
            <a:pPr algn="ctr" eaLnBrk="1" hangingPunct="1">
              <a:spcBef>
                <a:spcPct val="20000"/>
              </a:spcBef>
            </a:pPr>
            <a:endParaRPr lang="en-US" altLang="pt-BR" sz="1800"/>
          </a:p>
          <a:p>
            <a:pPr algn="ctr" eaLnBrk="1" hangingPunct="1">
              <a:lnSpc>
                <a:spcPct val="60000"/>
              </a:lnSpc>
              <a:spcBef>
                <a:spcPct val="20000"/>
              </a:spcBef>
            </a:pPr>
            <a:r>
              <a:rPr lang="en-US" altLang="pt-BR" sz="1800"/>
              <a:t> </a:t>
            </a:r>
          </a:p>
          <a:p>
            <a:pPr algn="ctr" eaLnBrk="1" hangingPunct="1">
              <a:lnSpc>
                <a:spcPct val="20000"/>
              </a:lnSpc>
              <a:spcBef>
                <a:spcPct val="20000"/>
              </a:spcBef>
            </a:pPr>
            <a:endParaRPr lang="en-US" altLang="pt-BR" sz="1800">
              <a:solidFill>
                <a:srgbClr val="FFFF66"/>
              </a:solidFill>
            </a:endParaRPr>
          </a:p>
          <a:p>
            <a:pPr algn="ctr" eaLnBrk="1" hangingPunct="1">
              <a:lnSpc>
                <a:spcPct val="6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1800">
              <a:solidFill>
                <a:srgbClr val="FFFF66"/>
              </a:solidFill>
            </a:endParaRPr>
          </a:p>
          <a:p>
            <a:pPr algn="ctr" eaLnBrk="1" hangingPunct="1">
              <a:lnSpc>
                <a:spcPct val="40000"/>
              </a:lnSpc>
              <a:spcBef>
                <a:spcPct val="20000"/>
              </a:spcBef>
            </a:pPr>
            <a:endParaRPr lang="en-US" altLang="pt-BR" sz="2000">
              <a:solidFill>
                <a:srgbClr val="FFFF66"/>
              </a:solidFill>
            </a:endParaRPr>
          </a:p>
          <a:p>
            <a:pPr algn="ctr" eaLnBrk="1" hangingPunct="1"/>
            <a:r>
              <a:rPr lang="en-US" altLang="pt-BR" sz="2000">
                <a:solidFill>
                  <a:srgbClr val="3333FF"/>
                </a:solidFill>
              </a:rPr>
              <a:t>Individuals with metabolic syndrome are at increased risk for developing DM</a:t>
            </a:r>
          </a:p>
        </p:txBody>
      </p:sp>
      <p:cxnSp>
        <p:nvCxnSpPr>
          <p:cNvPr id="65568"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Metabolic Syndrome:</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Diabetes Mellitus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395"/>
          <p:cNvGrpSpPr>
            <a:grpSpLocks/>
          </p:cNvGrpSpPr>
          <p:nvPr/>
        </p:nvGrpSpPr>
        <p:grpSpPr bwMode="auto">
          <a:xfrm>
            <a:off x="1600200" y="1143000"/>
            <a:ext cx="1216025" cy="942975"/>
            <a:chOff x="1008" y="942"/>
            <a:chExt cx="766" cy="594"/>
          </a:xfrm>
        </p:grpSpPr>
        <p:sp>
          <p:nvSpPr>
            <p:cNvPr id="18547" name="Rectangle 278"/>
            <p:cNvSpPr>
              <a:spLocks noChangeArrowheads="1"/>
            </p:cNvSpPr>
            <p:nvPr/>
          </p:nvSpPr>
          <p:spPr bwMode="auto">
            <a:xfrm>
              <a:off x="1584" y="1116"/>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48" name="Rectangle 278"/>
            <p:cNvSpPr>
              <a:spLocks noChangeArrowheads="1"/>
            </p:cNvSpPr>
            <p:nvPr/>
          </p:nvSpPr>
          <p:spPr bwMode="auto">
            <a:xfrm>
              <a:off x="1008" y="1116"/>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49" name="Rectangle 278"/>
            <p:cNvSpPr>
              <a:spLocks noChangeArrowheads="1"/>
            </p:cNvSpPr>
            <p:nvPr/>
          </p:nvSpPr>
          <p:spPr bwMode="auto">
            <a:xfrm>
              <a:off x="1392" y="1116"/>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50" name="Rectangle 278"/>
            <p:cNvSpPr>
              <a:spLocks noChangeArrowheads="1"/>
            </p:cNvSpPr>
            <p:nvPr/>
          </p:nvSpPr>
          <p:spPr bwMode="auto">
            <a:xfrm>
              <a:off x="1200" y="1116"/>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51" name="Rectangle 291"/>
            <p:cNvSpPr>
              <a:spLocks noChangeArrowheads="1"/>
            </p:cNvSpPr>
            <p:nvPr/>
          </p:nvSpPr>
          <p:spPr bwMode="auto">
            <a:xfrm>
              <a:off x="1088"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552" name="Rectangle 292"/>
            <p:cNvSpPr>
              <a:spLocks noChangeArrowheads="1"/>
            </p:cNvSpPr>
            <p:nvPr/>
          </p:nvSpPr>
          <p:spPr bwMode="auto">
            <a:xfrm>
              <a:off x="1200"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553" name="Rectangle 293"/>
            <p:cNvSpPr>
              <a:spLocks noChangeArrowheads="1"/>
            </p:cNvSpPr>
            <p:nvPr/>
          </p:nvSpPr>
          <p:spPr bwMode="auto">
            <a:xfrm>
              <a:off x="1392"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554" name="Rectangle 294"/>
            <p:cNvSpPr>
              <a:spLocks noChangeArrowheads="1"/>
            </p:cNvSpPr>
            <p:nvPr/>
          </p:nvSpPr>
          <p:spPr bwMode="auto">
            <a:xfrm>
              <a:off x="1608"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555" name="WordArt 949"/>
            <p:cNvSpPr>
              <a:spLocks noChangeArrowheads="1" noChangeShapeType="1" noTextEdit="1"/>
            </p:cNvSpPr>
            <p:nvPr/>
          </p:nvSpPr>
          <p:spPr bwMode="auto">
            <a:xfrm>
              <a:off x="1056" y="1200"/>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A</a:t>
              </a:r>
            </a:p>
          </p:txBody>
        </p:sp>
      </p:grpSp>
      <p:grpSp>
        <p:nvGrpSpPr>
          <p:cNvPr id="18435" name="Group 1398"/>
          <p:cNvGrpSpPr>
            <a:grpSpLocks/>
          </p:cNvGrpSpPr>
          <p:nvPr/>
        </p:nvGrpSpPr>
        <p:grpSpPr bwMode="auto">
          <a:xfrm>
            <a:off x="1600200" y="4772025"/>
            <a:ext cx="1216025" cy="942975"/>
            <a:chOff x="1008" y="3198"/>
            <a:chExt cx="766" cy="594"/>
          </a:xfrm>
        </p:grpSpPr>
        <p:sp>
          <p:nvSpPr>
            <p:cNvPr id="18538" name="Rectangle 278"/>
            <p:cNvSpPr>
              <a:spLocks noChangeArrowheads="1"/>
            </p:cNvSpPr>
            <p:nvPr/>
          </p:nvSpPr>
          <p:spPr bwMode="auto">
            <a:xfrm>
              <a:off x="1584" y="3372"/>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39" name="Rectangle 278"/>
            <p:cNvSpPr>
              <a:spLocks noChangeArrowheads="1"/>
            </p:cNvSpPr>
            <p:nvPr/>
          </p:nvSpPr>
          <p:spPr bwMode="auto">
            <a:xfrm>
              <a:off x="1008" y="3372"/>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40" name="Rectangle 278"/>
            <p:cNvSpPr>
              <a:spLocks noChangeArrowheads="1"/>
            </p:cNvSpPr>
            <p:nvPr/>
          </p:nvSpPr>
          <p:spPr bwMode="auto">
            <a:xfrm>
              <a:off x="1392" y="3372"/>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41" name="Rectangle 278"/>
            <p:cNvSpPr>
              <a:spLocks noChangeArrowheads="1"/>
            </p:cNvSpPr>
            <p:nvPr/>
          </p:nvSpPr>
          <p:spPr bwMode="auto">
            <a:xfrm>
              <a:off x="1200" y="3372"/>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42" name="Rectangle 291"/>
            <p:cNvSpPr>
              <a:spLocks noChangeArrowheads="1"/>
            </p:cNvSpPr>
            <p:nvPr/>
          </p:nvSpPr>
          <p:spPr bwMode="auto">
            <a:xfrm>
              <a:off x="1088" y="319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543" name="Rectangle 292"/>
            <p:cNvSpPr>
              <a:spLocks noChangeArrowheads="1"/>
            </p:cNvSpPr>
            <p:nvPr/>
          </p:nvSpPr>
          <p:spPr bwMode="auto">
            <a:xfrm>
              <a:off x="1200" y="319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544" name="Rectangle 293"/>
            <p:cNvSpPr>
              <a:spLocks noChangeArrowheads="1"/>
            </p:cNvSpPr>
            <p:nvPr/>
          </p:nvSpPr>
          <p:spPr bwMode="auto">
            <a:xfrm>
              <a:off x="1392" y="3199"/>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545" name="Rectangle 294"/>
            <p:cNvSpPr>
              <a:spLocks noChangeArrowheads="1"/>
            </p:cNvSpPr>
            <p:nvPr/>
          </p:nvSpPr>
          <p:spPr bwMode="auto">
            <a:xfrm>
              <a:off x="1608" y="3199"/>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546" name="WordArt 949"/>
            <p:cNvSpPr>
              <a:spLocks noChangeArrowheads="1" noChangeShapeType="1" noTextEdit="1"/>
            </p:cNvSpPr>
            <p:nvPr/>
          </p:nvSpPr>
          <p:spPr bwMode="auto">
            <a:xfrm>
              <a:off x="1627" y="3456"/>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A</a:t>
              </a:r>
            </a:p>
          </p:txBody>
        </p:sp>
      </p:grpSp>
      <p:grpSp>
        <p:nvGrpSpPr>
          <p:cNvPr id="18436" name="Group 1397"/>
          <p:cNvGrpSpPr>
            <a:grpSpLocks/>
          </p:cNvGrpSpPr>
          <p:nvPr/>
        </p:nvGrpSpPr>
        <p:grpSpPr bwMode="auto">
          <a:xfrm>
            <a:off x="1600200" y="3552825"/>
            <a:ext cx="1216025" cy="942975"/>
            <a:chOff x="1008" y="2430"/>
            <a:chExt cx="766" cy="594"/>
          </a:xfrm>
        </p:grpSpPr>
        <p:sp>
          <p:nvSpPr>
            <p:cNvPr id="18529" name="Rectangle 278"/>
            <p:cNvSpPr>
              <a:spLocks noChangeArrowheads="1"/>
            </p:cNvSpPr>
            <p:nvPr/>
          </p:nvSpPr>
          <p:spPr bwMode="auto">
            <a:xfrm>
              <a:off x="1584"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30" name="Rectangle 278"/>
            <p:cNvSpPr>
              <a:spLocks noChangeArrowheads="1"/>
            </p:cNvSpPr>
            <p:nvPr/>
          </p:nvSpPr>
          <p:spPr bwMode="auto">
            <a:xfrm>
              <a:off x="1008"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31" name="Rectangle 278"/>
            <p:cNvSpPr>
              <a:spLocks noChangeArrowheads="1"/>
            </p:cNvSpPr>
            <p:nvPr/>
          </p:nvSpPr>
          <p:spPr bwMode="auto">
            <a:xfrm>
              <a:off x="1392"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32" name="Rectangle 278"/>
            <p:cNvSpPr>
              <a:spLocks noChangeArrowheads="1"/>
            </p:cNvSpPr>
            <p:nvPr/>
          </p:nvSpPr>
          <p:spPr bwMode="auto">
            <a:xfrm>
              <a:off x="1200"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33" name="Rectangle 291"/>
            <p:cNvSpPr>
              <a:spLocks noChangeArrowheads="1"/>
            </p:cNvSpPr>
            <p:nvPr/>
          </p:nvSpPr>
          <p:spPr bwMode="auto">
            <a:xfrm>
              <a:off x="1088"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534" name="Rectangle 292"/>
            <p:cNvSpPr>
              <a:spLocks noChangeArrowheads="1"/>
            </p:cNvSpPr>
            <p:nvPr/>
          </p:nvSpPr>
          <p:spPr bwMode="auto">
            <a:xfrm>
              <a:off x="1200"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535" name="Rectangle 293"/>
            <p:cNvSpPr>
              <a:spLocks noChangeArrowheads="1"/>
            </p:cNvSpPr>
            <p:nvPr/>
          </p:nvSpPr>
          <p:spPr bwMode="auto">
            <a:xfrm>
              <a:off x="1392"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536" name="Rectangle 294"/>
            <p:cNvSpPr>
              <a:spLocks noChangeArrowheads="1"/>
            </p:cNvSpPr>
            <p:nvPr/>
          </p:nvSpPr>
          <p:spPr bwMode="auto">
            <a:xfrm>
              <a:off x="1608"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537" name="WordArt 949"/>
            <p:cNvSpPr>
              <a:spLocks noChangeArrowheads="1" noChangeShapeType="1" noTextEdit="1"/>
            </p:cNvSpPr>
            <p:nvPr/>
          </p:nvSpPr>
          <p:spPr bwMode="auto">
            <a:xfrm>
              <a:off x="1435" y="268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A</a:t>
              </a:r>
            </a:p>
          </p:txBody>
        </p:sp>
      </p:grpSp>
      <p:grpSp>
        <p:nvGrpSpPr>
          <p:cNvPr id="18437" name="Group 1396"/>
          <p:cNvGrpSpPr>
            <a:grpSpLocks/>
          </p:cNvGrpSpPr>
          <p:nvPr/>
        </p:nvGrpSpPr>
        <p:grpSpPr bwMode="auto">
          <a:xfrm>
            <a:off x="1600200" y="2362200"/>
            <a:ext cx="1216025" cy="942975"/>
            <a:chOff x="1008" y="1710"/>
            <a:chExt cx="766" cy="594"/>
          </a:xfrm>
        </p:grpSpPr>
        <p:sp>
          <p:nvSpPr>
            <p:cNvPr id="18520" name="Rectangle 278"/>
            <p:cNvSpPr>
              <a:spLocks noChangeArrowheads="1"/>
            </p:cNvSpPr>
            <p:nvPr/>
          </p:nvSpPr>
          <p:spPr bwMode="auto">
            <a:xfrm>
              <a:off x="1584" y="188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21" name="Rectangle 278"/>
            <p:cNvSpPr>
              <a:spLocks noChangeArrowheads="1"/>
            </p:cNvSpPr>
            <p:nvPr/>
          </p:nvSpPr>
          <p:spPr bwMode="auto">
            <a:xfrm>
              <a:off x="1008" y="188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22" name="Rectangle 278"/>
            <p:cNvSpPr>
              <a:spLocks noChangeArrowheads="1"/>
            </p:cNvSpPr>
            <p:nvPr/>
          </p:nvSpPr>
          <p:spPr bwMode="auto">
            <a:xfrm>
              <a:off x="1392" y="188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23" name="Rectangle 278"/>
            <p:cNvSpPr>
              <a:spLocks noChangeArrowheads="1"/>
            </p:cNvSpPr>
            <p:nvPr/>
          </p:nvSpPr>
          <p:spPr bwMode="auto">
            <a:xfrm>
              <a:off x="1200" y="188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24" name="Rectangle 291"/>
            <p:cNvSpPr>
              <a:spLocks noChangeArrowheads="1"/>
            </p:cNvSpPr>
            <p:nvPr/>
          </p:nvSpPr>
          <p:spPr bwMode="auto">
            <a:xfrm>
              <a:off x="1088" y="171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525" name="Rectangle 292"/>
            <p:cNvSpPr>
              <a:spLocks noChangeArrowheads="1"/>
            </p:cNvSpPr>
            <p:nvPr/>
          </p:nvSpPr>
          <p:spPr bwMode="auto">
            <a:xfrm>
              <a:off x="1200" y="17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526" name="Rectangle 293"/>
            <p:cNvSpPr>
              <a:spLocks noChangeArrowheads="1"/>
            </p:cNvSpPr>
            <p:nvPr/>
          </p:nvSpPr>
          <p:spPr bwMode="auto">
            <a:xfrm>
              <a:off x="1392" y="171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527" name="Rectangle 294"/>
            <p:cNvSpPr>
              <a:spLocks noChangeArrowheads="1"/>
            </p:cNvSpPr>
            <p:nvPr/>
          </p:nvSpPr>
          <p:spPr bwMode="auto">
            <a:xfrm>
              <a:off x="1608" y="171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528" name="WordArt 949"/>
            <p:cNvSpPr>
              <a:spLocks noChangeArrowheads="1" noChangeShapeType="1" noTextEdit="1"/>
            </p:cNvSpPr>
            <p:nvPr/>
          </p:nvSpPr>
          <p:spPr bwMode="auto">
            <a:xfrm>
              <a:off x="1243" y="196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A</a:t>
              </a:r>
            </a:p>
          </p:txBody>
        </p:sp>
      </p:grpSp>
      <p:grpSp>
        <p:nvGrpSpPr>
          <p:cNvPr id="18438" name="Group 1407"/>
          <p:cNvGrpSpPr>
            <a:grpSpLocks/>
          </p:cNvGrpSpPr>
          <p:nvPr/>
        </p:nvGrpSpPr>
        <p:grpSpPr bwMode="auto">
          <a:xfrm>
            <a:off x="3965575" y="2362200"/>
            <a:ext cx="1216025" cy="942975"/>
            <a:chOff x="2450" y="1710"/>
            <a:chExt cx="766" cy="594"/>
          </a:xfrm>
        </p:grpSpPr>
        <p:sp>
          <p:nvSpPr>
            <p:cNvPr id="18511" name="Rectangle 291"/>
            <p:cNvSpPr>
              <a:spLocks noChangeArrowheads="1"/>
            </p:cNvSpPr>
            <p:nvPr/>
          </p:nvSpPr>
          <p:spPr bwMode="auto">
            <a:xfrm>
              <a:off x="2530" y="171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512" name="Rectangle 292"/>
            <p:cNvSpPr>
              <a:spLocks noChangeArrowheads="1"/>
            </p:cNvSpPr>
            <p:nvPr/>
          </p:nvSpPr>
          <p:spPr bwMode="auto">
            <a:xfrm>
              <a:off x="2642" y="17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513" name="Rectangle 293"/>
            <p:cNvSpPr>
              <a:spLocks noChangeArrowheads="1"/>
            </p:cNvSpPr>
            <p:nvPr/>
          </p:nvSpPr>
          <p:spPr bwMode="auto">
            <a:xfrm>
              <a:off x="2834" y="171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514" name="Rectangle 294"/>
            <p:cNvSpPr>
              <a:spLocks noChangeArrowheads="1"/>
            </p:cNvSpPr>
            <p:nvPr/>
          </p:nvSpPr>
          <p:spPr bwMode="auto">
            <a:xfrm>
              <a:off x="3050" y="171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515" name="Rectangle 278"/>
            <p:cNvSpPr>
              <a:spLocks noChangeArrowheads="1"/>
            </p:cNvSpPr>
            <p:nvPr/>
          </p:nvSpPr>
          <p:spPr bwMode="auto">
            <a:xfrm>
              <a:off x="3026" y="188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16" name="Rectangle 278"/>
            <p:cNvSpPr>
              <a:spLocks noChangeArrowheads="1"/>
            </p:cNvSpPr>
            <p:nvPr/>
          </p:nvSpPr>
          <p:spPr bwMode="auto">
            <a:xfrm>
              <a:off x="2450" y="188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17" name="Rectangle 278"/>
            <p:cNvSpPr>
              <a:spLocks noChangeArrowheads="1"/>
            </p:cNvSpPr>
            <p:nvPr/>
          </p:nvSpPr>
          <p:spPr bwMode="auto">
            <a:xfrm>
              <a:off x="2834" y="188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18" name="Rectangle 278"/>
            <p:cNvSpPr>
              <a:spLocks noChangeArrowheads="1"/>
            </p:cNvSpPr>
            <p:nvPr/>
          </p:nvSpPr>
          <p:spPr bwMode="auto">
            <a:xfrm>
              <a:off x="2642" y="188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19" name="WordArt 622"/>
            <p:cNvSpPr>
              <a:spLocks noChangeArrowheads="1" noChangeShapeType="1" noTextEdit="1"/>
            </p:cNvSpPr>
            <p:nvPr/>
          </p:nvSpPr>
          <p:spPr bwMode="auto">
            <a:xfrm>
              <a:off x="2683" y="196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B</a:t>
              </a:r>
            </a:p>
          </p:txBody>
        </p:sp>
      </p:grpSp>
      <p:grpSp>
        <p:nvGrpSpPr>
          <p:cNvPr id="18439" name="Group 1399"/>
          <p:cNvGrpSpPr>
            <a:grpSpLocks/>
          </p:cNvGrpSpPr>
          <p:nvPr/>
        </p:nvGrpSpPr>
        <p:grpSpPr bwMode="auto">
          <a:xfrm>
            <a:off x="3965575" y="1143000"/>
            <a:ext cx="1216025" cy="942975"/>
            <a:chOff x="2450" y="942"/>
            <a:chExt cx="766" cy="594"/>
          </a:xfrm>
        </p:grpSpPr>
        <p:sp>
          <p:nvSpPr>
            <p:cNvPr id="18502" name="Rectangle 278"/>
            <p:cNvSpPr>
              <a:spLocks noChangeArrowheads="1"/>
            </p:cNvSpPr>
            <p:nvPr/>
          </p:nvSpPr>
          <p:spPr bwMode="auto">
            <a:xfrm>
              <a:off x="3026" y="1116"/>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03" name="Rectangle 278"/>
            <p:cNvSpPr>
              <a:spLocks noChangeArrowheads="1"/>
            </p:cNvSpPr>
            <p:nvPr/>
          </p:nvSpPr>
          <p:spPr bwMode="auto">
            <a:xfrm>
              <a:off x="2450" y="1116"/>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04" name="Rectangle 278"/>
            <p:cNvSpPr>
              <a:spLocks noChangeArrowheads="1"/>
            </p:cNvSpPr>
            <p:nvPr/>
          </p:nvSpPr>
          <p:spPr bwMode="auto">
            <a:xfrm>
              <a:off x="2834" y="1116"/>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05" name="Rectangle 278"/>
            <p:cNvSpPr>
              <a:spLocks noChangeArrowheads="1"/>
            </p:cNvSpPr>
            <p:nvPr/>
          </p:nvSpPr>
          <p:spPr bwMode="auto">
            <a:xfrm>
              <a:off x="2642" y="1116"/>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06" name="Rectangle 291"/>
            <p:cNvSpPr>
              <a:spLocks noChangeArrowheads="1"/>
            </p:cNvSpPr>
            <p:nvPr/>
          </p:nvSpPr>
          <p:spPr bwMode="auto">
            <a:xfrm>
              <a:off x="2530"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507" name="Rectangle 292"/>
            <p:cNvSpPr>
              <a:spLocks noChangeArrowheads="1"/>
            </p:cNvSpPr>
            <p:nvPr/>
          </p:nvSpPr>
          <p:spPr bwMode="auto">
            <a:xfrm>
              <a:off x="2642"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508" name="Rectangle 293"/>
            <p:cNvSpPr>
              <a:spLocks noChangeArrowheads="1"/>
            </p:cNvSpPr>
            <p:nvPr/>
          </p:nvSpPr>
          <p:spPr bwMode="auto">
            <a:xfrm>
              <a:off x="2834"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509" name="Rectangle 294"/>
            <p:cNvSpPr>
              <a:spLocks noChangeArrowheads="1"/>
            </p:cNvSpPr>
            <p:nvPr/>
          </p:nvSpPr>
          <p:spPr bwMode="auto">
            <a:xfrm>
              <a:off x="3050"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510" name="WordArt 622"/>
            <p:cNvSpPr>
              <a:spLocks noChangeArrowheads="1" noChangeShapeType="1" noTextEdit="1"/>
            </p:cNvSpPr>
            <p:nvPr/>
          </p:nvSpPr>
          <p:spPr bwMode="auto">
            <a:xfrm>
              <a:off x="2496" y="1200"/>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B</a:t>
              </a:r>
            </a:p>
          </p:txBody>
        </p:sp>
      </p:grpSp>
      <p:grpSp>
        <p:nvGrpSpPr>
          <p:cNvPr id="18440" name="Group 1408"/>
          <p:cNvGrpSpPr>
            <a:grpSpLocks/>
          </p:cNvGrpSpPr>
          <p:nvPr/>
        </p:nvGrpSpPr>
        <p:grpSpPr bwMode="auto">
          <a:xfrm>
            <a:off x="3965575" y="3552825"/>
            <a:ext cx="1216025" cy="942975"/>
            <a:chOff x="2450" y="2430"/>
            <a:chExt cx="766" cy="594"/>
          </a:xfrm>
        </p:grpSpPr>
        <p:sp>
          <p:nvSpPr>
            <p:cNvPr id="18493" name="Rectangle 291"/>
            <p:cNvSpPr>
              <a:spLocks noChangeArrowheads="1"/>
            </p:cNvSpPr>
            <p:nvPr/>
          </p:nvSpPr>
          <p:spPr bwMode="auto">
            <a:xfrm>
              <a:off x="2530"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494" name="Rectangle 292"/>
            <p:cNvSpPr>
              <a:spLocks noChangeArrowheads="1"/>
            </p:cNvSpPr>
            <p:nvPr/>
          </p:nvSpPr>
          <p:spPr bwMode="auto">
            <a:xfrm>
              <a:off x="2642"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495" name="Rectangle 293"/>
            <p:cNvSpPr>
              <a:spLocks noChangeArrowheads="1"/>
            </p:cNvSpPr>
            <p:nvPr/>
          </p:nvSpPr>
          <p:spPr bwMode="auto">
            <a:xfrm>
              <a:off x="2834"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496" name="Rectangle 294"/>
            <p:cNvSpPr>
              <a:spLocks noChangeArrowheads="1"/>
            </p:cNvSpPr>
            <p:nvPr/>
          </p:nvSpPr>
          <p:spPr bwMode="auto">
            <a:xfrm>
              <a:off x="3050"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497" name="Rectangle 278"/>
            <p:cNvSpPr>
              <a:spLocks noChangeArrowheads="1"/>
            </p:cNvSpPr>
            <p:nvPr/>
          </p:nvSpPr>
          <p:spPr bwMode="auto">
            <a:xfrm>
              <a:off x="3026"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98" name="Rectangle 278"/>
            <p:cNvSpPr>
              <a:spLocks noChangeArrowheads="1"/>
            </p:cNvSpPr>
            <p:nvPr/>
          </p:nvSpPr>
          <p:spPr bwMode="auto">
            <a:xfrm>
              <a:off x="2450"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99" name="Rectangle 278"/>
            <p:cNvSpPr>
              <a:spLocks noChangeArrowheads="1"/>
            </p:cNvSpPr>
            <p:nvPr/>
          </p:nvSpPr>
          <p:spPr bwMode="auto">
            <a:xfrm>
              <a:off x="2834"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00" name="Rectangle 278"/>
            <p:cNvSpPr>
              <a:spLocks noChangeArrowheads="1"/>
            </p:cNvSpPr>
            <p:nvPr/>
          </p:nvSpPr>
          <p:spPr bwMode="auto">
            <a:xfrm>
              <a:off x="2642"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501" name="WordArt 622"/>
            <p:cNvSpPr>
              <a:spLocks noChangeArrowheads="1" noChangeShapeType="1" noTextEdit="1"/>
            </p:cNvSpPr>
            <p:nvPr/>
          </p:nvSpPr>
          <p:spPr bwMode="auto">
            <a:xfrm>
              <a:off x="2875" y="268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B</a:t>
              </a:r>
            </a:p>
          </p:txBody>
        </p:sp>
      </p:grpSp>
      <p:grpSp>
        <p:nvGrpSpPr>
          <p:cNvPr id="18441" name="Group 1402"/>
          <p:cNvGrpSpPr>
            <a:grpSpLocks/>
          </p:cNvGrpSpPr>
          <p:nvPr/>
        </p:nvGrpSpPr>
        <p:grpSpPr bwMode="auto">
          <a:xfrm>
            <a:off x="3965575" y="4772025"/>
            <a:ext cx="1216025" cy="942975"/>
            <a:chOff x="2450" y="3198"/>
            <a:chExt cx="766" cy="594"/>
          </a:xfrm>
        </p:grpSpPr>
        <p:sp>
          <p:nvSpPr>
            <p:cNvPr id="18484" name="Rectangle 278"/>
            <p:cNvSpPr>
              <a:spLocks noChangeArrowheads="1"/>
            </p:cNvSpPr>
            <p:nvPr/>
          </p:nvSpPr>
          <p:spPr bwMode="auto">
            <a:xfrm>
              <a:off x="3026" y="3372"/>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85" name="Rectangle 278"/>
            <p:cNvSpPr>
              <a:spLocks noChangeArrowheads="1"/>
            </p:cNvSpPr>
            <p:nvPr/>
          </p:nvSpPr>
          <p:spPr bwMode="auto">
            <a:xfrm>
              <a:off x="2450" y="3372"/>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86" name="Rectangle 278"/>
            <p:cNvSpPr>
              <a:spLocks noChangeArrowheads="1"/>
            </p:cNvSpPr>
            <p:nvPr/>
          </p:nvSpPr>
          <p:spPr bwMode="auto">
            <a:xfrm>
              <a:off x="2834" y="3372"/>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87" name="Rectangle 278"/>
            <p:cNvSpPr>
              <a:spLocks noChangeArrowheads="1"/>
            </p:cNvSpPr>
            <p:nvPr/>
          </p:nvSpPr>
          <p:spPr bwMode="auto">
            <a:xfrm>
              <a:off x="2642" y="3372"/>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88" name="Rectangle 291"/>
            <p:cNvSpPr>
              <a:spLocks noChangeArrowheads="1"/>
            </p:cNvSpPr>
            <p:nvPr/>
          </p:nvSpPr>
          <p:spPr bwMode="auto">
            <a:xfrm>
              <a:off x="2530" y="319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489" name="Rectangle 292"/>
            <p:cNvSpPr>
              <a:spLocks noChangeArrowheads="1"/>
            </p:cNvSpPr>
            <p:nvPr/>
          </p:nvSpPr>
          <p:spPr bwMode="auto">
            <a:xfrm>
              <a:off x="2642" y="319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490" name="Rectangle 293"/>
            <p:cNvSpPr>
              <a:spLocks noChangeArrowheads="1"/>
            </p:cNvSpPr>
            <p:nvPr/>
          </p:nvSpPr>
          <p:spPr bwMode="auto">
            <a:xfrm>
              <a:off x="2834" y="3199"/>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491" name="Rectangle 294"/>
            <p:cNvSpPr>
              <a:spLocks noChangeArrowheads="1"/>
            </p:cNvSpPr>
            <p:nvPr/>
          </p:nvSpPr>
          <p:spPr bwMode="auto">
            <a:xfrm>
              <a:off x="3050" y="3199"/>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492" name="WordArt 622"/>
            <p:cNvSpPr>
              <a:spLocks noChangeArrowheads="1" noChangeShapeType="1" noTextEdit="1"/>
            </p:cNvSpPr>
            <p:nvPr/>
          </p:nvSpPr>
          <p:spPr bwMode="auto">
            <a:xfrm>
              <a:off x="3067" y="3456"/>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B</a:t>
              </a:r>
            </a:p>
          </p:txBody>
        </p:sp>
      </p:grpSp>
      <p:grpSp>
        <p:nvGrpSpPr>
          <p:cNvPr id="18442" name="Group 1404"/>
          <p:cNvGrpSpPr>
            <a:grpSpLocks/>
          </p:cNvGrpSpPr>
          <p:nvPr/>
        </p:nvGrpSpPr>
        <p:grpSpPr bwMode="auto">
          <a:xfrm>
            <a:off x="6251575" y="2362200"/>
            <a:ext cx="1216025" cy="942975"/>
            <a:chOff x="3938" y="1710"/>
            <a:chExt cx="766" cy="594"/>
          </a:xfrm>
        </p:grpSpPr>
        <p:sp>
          <p:nvSpPr>
            <p:cNvPr id="18475" name="Rectangle 278"/>
            <p:cNvSpPr>
              <a:spLocks noChangeArrowheads="1"/>
            </p:cNvSpPr>
            <p:nvPr/>
          </p:nvSpPr>
          <p:spPr bwMode="auto">
            <a:xfrm>
              <a:off x="4514" y="188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76" name="Rectangle 278"/>
            <p:cNvSpPr>
              <a:spLocks noChangeArrowheads="1"/>
            </p:cNvSpPr>
            <p:nvPr/>
          </p:nvSpPr>
          <p:spPr bwMode="auto">
            <a:xfrm>
              <a:off x="3938" y="188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77" name="Rectangle 278"/>
            <p:cNvSpPr>
              <a:spLocks noChangeArrowheads="1"/>
            </p:cNvSpPr>
            <p:nvPr/>
          </p:nvSpPr>
          <p:spPr bwMode="auto">
            <a:xfrm>
              <a:off x="4322" y="188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78" name="Rectangle 278"/>
            <p:cNvSpPr>
              <a:spLocks noChangeArrowheads="1"/>
            </p:cNvSpPr>
            <p:nvPr/>
          </p:nvSpPr>
          <p:spPr bwMode="auto">
            <a:xfrm>
              <a:off x="4130" y="188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79" name="Rectangle 291"/>
            <p:cNvSpPr>
              <a:spLocks noChangeArrowheads="1"/>
            </p:cNvSpPr>
            <p:nvPr/>
          </p:nvSpPr>
          <p:spPr bwMode="auto">
            <a:xfrm>
              <a:off x="4018" y="171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480" name="Rectangle 292"/>
            <p:cNvSpPr>
              <a:spLocks noChangeArrowheads="1"/>
            </p:cNvSpPr>
            <p:nvPr/>
          </p:nvSpPr>
          <p:spPr bwMode="auto">
            <a:xfrm>
              <a:off x="4130" y="17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481" name="Rectangle 293"/>
            <p:cNvSpPr>
              <a:spLocks noChangeArrowheads="1"/>
            </p:cNvSpPr>
            <p:nvPr/>
          </p:nvSpPr>
          <p:spPr bwMode="auto">
            <a:xfrm>
              <a:off x="4322" y="171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482" name="Rectangle 294"/>
            <p:cNvSpPr>
              <a:spLocks noChangeArrowheads="1"/>
            </p:cNvSpPr>
            <p:nvPr/>
          </p:nvSpPr>
          <p:spPr bwMode="auto">
            <a:xfrm>
              <a:off x="4538" y="171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483" name="WordArt 404"/>
            <p:cNvSpPr>
              <a:spLocks noChangeArrowheads="1" noChangeShapeType="1" noTextEdit="1"/>
            </p:cNvSpPr>
            <p:nvPr/>
          </p:nvSpPr>
          <p:spPr bwMode="auto">
            <a:xfrm>
              <a:off x="4176" y="1973"/>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grpSp>
        <p:nvGrpSpPr>
          <p:cNvPr id="18443" name="Group 1405"/>
          <p:cNvGrpSpPr>
            <a:grpSpLocks/>
          </p:cNvGrpSpPr>
          <p:nvPr/>
        </p:nvGrpSpPr>
        <p:grpSpPr bwMode="auto">
          <a:xfrm>
            <a:off x="6251575" y="3552825"/>
            <a:ext cx="1216025" cy="942975"/>
            <a:chOff x="3938" y="2430"/>
            <a:chExt cx="766" cy="594"/>
          </a:xfrm>
        </p:grpSpPr>
        <p:sp>
          <p:nvSpPr>
            <p:cNvPr id="18466" name="Rectangle 278"/>
            <p:cNvSpPr>
              <a:spLocks noChangeArrowheads="1"/>
            </p:cNvSpPr>
            <p:nvPr/>
          </p:nvSpPr>
          <p:spPr bwMode="auto">
            <a:xfrm>
              <a:off x="4514"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67" name="Rectangle 278"/>
            <p:cNvSpPr>
              <a:spLocks noChangeArrowheads="1"/>
            </p:cNvSpPr>
            <p:nvPr/>
          </p:nvSpPr>
          <p:spPr bwMode="auto">
            <a:xfrm>
              <a:off x="3938"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68" name="Rectangle 278"/>
            <p:cNvSpPr>
              <a:spLocks noChangeArrowheads="1"/>
            </p:cNvSpPr>
            <p:nvPr/>
          </p:nvSpPr>
          <p:spPr bwMode="auto">
            <a:xfrm>
              <a:off x="4322"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69" name="Rectangle 278"/>
            <p:cNvSpPr>
              <a:spLocks noChangeArrowheads="1"/>
            </p:cNvSpPr>
            <p:nvPr/>
          </p:nvSpPr>
          <p:spPr bwMode="auto">
            <a:xfrm>
              <a:off x="4130"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70" name="Rectangle 291"/>
            <p:cNvSpPr>
              <a:spLocks noChangeArrowheads="1"/>
            </p:cNvSpPr>
            <p:nvPr/>
          </p:nvSpPr>
          <p:spPr bwMode="auto">
            <a:xfrm>
              <a:off x="4018"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471" name="Rectangle 292"/>
            <p:cNvSpPr>
              <a:spLocks noChangeArrowheads="1"/>
            </p:cNvSpPr>
            <p:nvPr/>
          </p:nvSpPr>
          <p:spPr bwMode="auto">
            <a:xfrm>
              <a:off x="4130"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472" name="Rectangle 293"/>
            <p:cNvSpPr>
              <a:spLocks noChangeArrowheads="1"/>
            </p:cNvSpPr>
            <p:nvPr/>
          </p:nvSpPr>
          <p:spPr bwMode="auto">
            <a:xfrm>
              <a:off x="4322"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473" name="Rectangle 294"/>
            <p:cNvSpPr>
              <a:spLocks noChangeArrowheads="1"/>
            </p:cNvSpPr>
            <p:nvPr/>
          </p:nvSpPr>
          <p:spPr bwMode="auto">
            <a:xfrm>
              <a:off x="4538"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474" name="WordArt 404"/>
            <p:cNvSpPr>
              <a:spLocks noChangeArrowheads="1" noChangeShapeType="1" noTextEdit="1"/>
            </p:cNvSpPr>
            <p:nvPr/>
          </p:nvSpPr>
          <p:spPr bwMode="auto">
            <a:xfrm>
              <a:off x="4368" y="2688"/>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grpSp>
        <p:nvGrpSpPr>
          <p:cNvPr id="18444" name="Group 1406"/>
          <p:cNvGrpSpPr>
            <a:grpSpLocks/>
          </p:cNvGrpSpPr>
          <p:nvPr/>
        </p:nvGrpSpPr>
        <p:grpSpPr bwMode="auto">
          <a:xfrm>
            <a:off x="6251575" y="4772025"/>
            <a:ext cx="1216025" cy="942975"/>
            <a:chOff x="3938" y="3198"/>
            <a:chExt cx="766" cy="594"/>
          </a:xfrm>
        </p:grpSpPr>
        <p:sp>
          <p:nvSpPr>
            <p:cNvPr id="18457" name="Rectangle 278"/>
            <p:cNvSpPr>
              <a:spLocks noChangeArrowheads="1"/>
            </p:cNvSpPr>
            <p:nvPr/>
          </p:nvSpPr>
          <p:spPr bwMode="auto">
            <a:xfrm>
              <a:off x="4514" y="3372"/>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58" name="Rectangle 278"/>
            <p:cNvSpPr>
              <a:spLocks noChangeArrowheads="1"/>
            </p:cNvSpPr>
            <p:nvPr/>
          </p:nvSpPr>
          <p:spPr bwMode="auto">
            <a:xfrm>
              <a:off x="3938" y="3372"/>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59" name="Rectangle 278"/>
            <p:cNvSpPr>
              <a:spLocks noChangeArrowheads="1"/>
            </p:cNvSpPr>
            <p:nvPr/>
          </p:nvSpPr>
          <p:spPr bwMode="auto">
            <a:xfrm>
              <a:off x="4322" y="3372"/>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60" name="Rectangle 278"/>
            <p:cNvSpPr>
              <a:spLocks noChangeArrowheads="1"/>
            </p:cNvSpPr>
            <p:nvPr/>
          </p:nvSpPr>
          <p:spPr bwMode="auto">
            <a:xfrm>
              <a:off x="4130" y="3372"/>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61" name="Rectangle 291"/>
            <p:cNvSpPr>
              <a:spLocks noChangeArrowheads="1"/>
            </p:cNvSpPr>
            <p:nvPr/>
          </p:nvSpPr>
          <p:spPr bwMode="auto">
            <a:xfrm>
              <a:off x="4018" y="319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462" name="Rectangle 292"/>
            <p:cNvSpPr>
              <a:spLocks noChangeArrowheads="1"/>
            </p:cNvSpPr>
            <p:nvPr/>
          </p:nvSpPr>
          <p:spPr bwMode="auto">
            <a:xfrm>
              <a:off x="4130" y="319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463" name="Rectangle 293"/>
            <p:cNvSpPr>
              <a:spLocks noChangeArrowheads="1"/>
            </p:cNvSpPr>
            <p:nvPr/>
          </p:nvSpPr>
          <p:spPr bwMode="auto">
            <a:xfrm>
              <a:off x="4322" y="3199"/>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464" name="Rectangle 294"/>
            <p:cNvSpPr>
              <a:spLocks noChangeArrowheads="1"/>
            </p:cNvSpPr>
            <p:nvPr/>
          </p:nvSpPr>
          <p:spPr bwMode="auto">
            <a:xfrm>
              <a:off x="4538" y="3199"/>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465" name="WordArt 404"/>
            <p:cNvSpPr>
              <a:spLocks noChangeArrowheads="1" noChangeShapeType="1" noTextEdit="1"/>
            </p:cNvSpPr>
            <p:nvPr/>
          </p:nvSpPr>
          <p:spPr bwMode="auto">
            <a:xfrm>
              <a:off x="4560" y="3456"/>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grpSp>
        <p:nvGrpSpPr>
          <p:cNvPr id="18445" name="Group 1403"/>
          <p:cNvGrpSpPr>
            <a:grpSpLocks/>
          </p:cNvGrpSpPr>
          <p:nvPr/>
        </p:nvGrpSpPr>
        <p:grpSpPr bwMode="auto">
          <a:xfrm>
            <a:off x="6251575" y="1143000"/>
            <a:ext cx="1216025" cy="942975"/>
            <a:chOff x="3938" y="942"/>
            <a:chExt cx="766" cy="594"/>
          </a:xfrm>
        </p:grpSpPr>
        <p:sp>
          <p:nvSpPr>
            <p:cNvPr id="18448" name="Rectangle 278"/>
            <p:cNvSpPr>
              <a:spLocks noChangeArrowheads="1"/>
            </p:cNvSpPr>
            <p:nvPr/>
          </p:nvSpPr>
          <p:spPr bwMode="auto">
            <a:xfrm>
              <a:off x="4514" y="1116"/>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49" name="Rectangle 278"/>
            <p:cNvSpPr>
              <a:spLocks noChangeArrowheads="1"/>
            </p:cNvSpPr>
            <p:nvPr/>
          </p:nvSpPr>
          <p:spPr bwMode="auto">
            <a:xfrm>
              <a:off x="3938" y="1116"/>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50" name="Rectangle 278"/>
            <p:cNvSpPr>
              <a:spLocks noChangeArrowheads="1"/>
            </p:cNvSpPr>
            <p:nvPr/>
          </p:nvSpPr>
          <p:spPr bwMode="auto">
            <a:xfrm>
              <a:off x="4322" y="1116"/>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51" name="Rectangle 278"/>
            <p:cNvSpPr>
              <a:spLocks noChangeArrowheads="1"/>
            </p:cNvSpPr>
            <p:nvPr/>
          </p:nvSpPr>
          <p:spPr bwMode="auto">
            <a:xfrm>
              <a:off x="4130" y="1116"/>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8452" name="Rectangle 291"/>
            <p:cNvSpPr>
              <a:spLocks noChangeArrowheads="1"/>
            </p:cNvSpPr>
            <p:nvPr/>
          </p:nvSpPr>
          <p:spPr bwMode="auto">
            <a:xfrm>
              <a:off x="4018"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8453" name="Rectangle 292"/>
            <p:cNvSpPr>
              <a:spLocks noChangeArrowheads="1"/>
            </p:cNvSpPr>
            <p:nvPr/>
          </p:nvSpPr>
          <p:spPr bwMode="auto">
            <a:xfrm>
              <a:off x="4130"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8454" name="Rectangle 293"/>
            <p:cNvSpPr>
              <a:spLocks noChangeArrowheads="1"/>
            </p:cNvSpPr>
            <p:nvPr/>
          </p:nvSpPr>
          <p:spPr bwMode="auto">
            <a:xfrm>
              <a:off x="4322"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8455" name="Rectangle 294"/>
            <p:cNvSpPr>
              <a:spLocks noChangeArrowheads="1"/>
            </p:cNvSpPr>
            <p:nvPr/>
          </p:nvSpPr>
          <p:spPr bwMode="auto">
            <a:xfrm>
              <a:off x="4538"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8456" name="WordArt 404"/>
            <p:cNvSpPr>
              <a:spLocks noChangeArrowheads="1" noChangeShapeType="1" noTextEdit="1"/>
            </p:cNvSpPr>
            <p:nvPr/>
          </p:nvSpPr>
          <p:spPr bwMode="auto">
            <a:xfrm>
              <a:off x="3984" y="1205"/>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sp>
        <p:nvSpPr>
          <p:cNvPr id="125" name="Rectangle 7"/>
          <p:cNvSpPr>
            <a:spLocks noChangeArrowheads="1"/>
          </p:cNvSpPr>
          <p:nvPr/>
        </p:nvSpPr>
        <p:spPr bwMode="auto">
          <a:xfrm>
            <a:off x="152400" y="0"/>
            <a:ext cx="86868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Icons Representing the Classification and Evidence Levels for Recommendations</a:t>
            </a:r>
          </a:p>
        </p:txBody>
      </p:sp>
      <p:cxnSp>
        <p:nvCxnSpPr>
          <p:cNvPr id="18447"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11"/>
          <p:cNvSpPr txBox="1">
            <a:spLocks noChangeArrowheads="1"/>
          </p:cNvSpPr>
          <p:nvPr/>
        </p:nvSpPr>
        <p:spPr bwMode="auto">
          <a:xfrm rot="-5400000">
            <a:off x="-644525" y="3214688"/>
            <a:ext cx="3333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CHD Prevalence</a:t>
            </a:r>
          </a:p>
        </p:txBody>
      </p:sp>
      <p:sp>
        <p:nvSpPr>
          <p:cNvPr id="67588" name="Text Box 13"/>
          <p:cNvSpPr txBox="1">
            <a:spLocks noChangeArrowheads="1"/>
          </p:cNvSpPr>
          <p:nvPr/>
        </p:nvSpPr>
        <p:spPr bwMode="auto">
          <a:xfrm>
            <a:off x="1504950" y="4932363"/>
            <a:ext cx="2036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No MS/No DM</a:t>
            </a:r>
          </a:p>
        </p:txBody>
      </p:sp>
      <p:sp>
        <p:nvSpPr>
          <p:cNvPr id="67589" name="Text Box 14"/>
          <p:cNvSpPr txBox="1">
            <a:spLocks noChangeArrowheads="1"/>
          </p:cNvSpPr>
          <p:nvPr/>
        </p:nvSpPr>
        <p:spPr bwMode="auto">
          <a:xfrm>
            <a:off x="1738313" y="5160963"/>
            <a:ext cx="1722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54%</a:t>
            </a:r>
          </a:p>
        </p:txBody>
      </p:sp>
      <p:sp>
        <p:nvSpPr>
          <p:cNvPr id="67590" name="Text Box 15"/>
          <p:cNvSpPr txBox="1">
            <a:spLocks noChangeArrowheads="1"/>
          </p:cNvSpPr>
          <p:nvPr/>
        </p:nvSpPr>
        <p:spPr bwMode="auto">
          <a:xfrm>
            <a:off x="3186113" y="4932363"/>
            <a:ext cx="1720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MS/No DM</a:t>
            </a:r>
          </a:p>
        </p:txBody>
      </p:sp>
      <p:sp>
        <p:nvSpPr>
          <p:cNvPr id="67591" name="Text Box 16"/>
          <p:cNvSpPr txBox="1">
            <a:spLocks noChangeArrowheads="1"/>
          </p:cNvSpPr>
          <p:nvPr/>
        </p:nvSpPr>
        <p:spPr bwMode="auto">
          <a:xfrm>
            <a:off x="3186113" y="5160963"/>
            <a:ext cx="1720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29%</a:t>
            </a:r>
          </a:p>
        </p:txBody>
      </p:sp>
      <p:sp>
        <p:nvSpPr>
          <p:cNvPr id="67592" name="Text Box 17"/>
          <p:cNvSpPr txBox="1">
            <a:spLocks noChangeArrowheads="1"/>
          </p:cNvSpPr>
          <p:nvPr/>
        </p:nvSpPr>
        <p:spPr bwMode="auto">
          <a:xfrm>
            <a:off x="4633913" y="4932363"/>
            <a:ext cx="1722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DM/No MS</a:t>
            </a:r>
          </a:p>
        </p:txBody>
      </p:sp>
      <p:sp>
        <p:nvSpPr>
          <p:cNvPr id="67593" name="Text Box 18"/>
          <p:cNvSpPr txBox="1">
            <a:spLocks noChangeArrowheads="1"/>
          </p:cNvSpPr>
          <p:nvPr/>
        </p:nvSpPr>
        <p:spPr bwMode="auto">
          <a:xfrm>
            <a:off x="4740275" y="5178425"/>
            <a:ext cx="1722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2%</a:t>
            </a:r>
          </a:p>
        </p:txBody>
      </p:sp>
      <p:sp>
        <p:nvSpPr>
          <p:cNvPr id="67594" name="Text Box 19"/>
          <p:cNvSpPr txBox="1">
            <a:spLocks noChangeArrowheads="1"/>
          </p:cNvSpPr>
          <p:nvPr/>
        </p:nvSpPr>
        <p:spPr bwMode="auto">
          <a:xfrm>
            <a:off x="6157913" y="4932363"/>
            <a:ext cx="1720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DM/MS</a:t>
            </a:r>
          </a:p>
        </p:txBody>
      </p:sp>
      <p:sp>
        <p:nvSpPr>
          <p:cNvPr id="67595" name="Text Box 20"/>
          <p:cNvSpPr txBox="1">
            <a:spLocks noChangeArrowheads="1"/>
          </p:cNvSpPr>
          <p:nvPr/>
        </p:nvSpPr>
        <p:spPr bwMode="auto">
          <a:xfrm>
            <a:off x="6189663" y="5178425"/>
            <a:ext cx="1720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500">
                <a:latin typeface="Franklin Gothic Demi" panose="020B0703020102020204" pitchFamily="34" charset="0"/>
              </a:rPr>
              <a:t>15%</a:t>
            </a:r>
          </a:p>
        </p:txBody>
      </p:sp>
      <p:sp>
        <p:nvSpPr>
          <p:cNvPr id="67596" name="Text Box 21"/>
          <p:cNvSpPr txBox="1">
            <a:spLocks noChangeArrowheads="1"/>
          </p:cNvSpPr>
          <p:nvPr/>
        </p:nvSpPr>
        <p:spPr bwMode="auto">
          <a:xfrm>
            <a:off x="2271713" y="33321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8.7%</a:t>
            </a:r>
          </a:p>
        </p:txBody>
      </p:sp>
      <p:sp>
        <p:nvSpPr>
          <p:cNvPr id="67597" name="Text Box 22"/>
          <p:cNvSpPr txBox="1">
            <a:spLocks noChangeArrowheads="1"/>
          </p:cNvSpPr>
          <p:nvPr/>
        </p:nvSpPr>
        <p:spPr bwMode="auto">
          <a:xfrm>
            <a:off x="3643313" y="2646363"/>
            <a:ext cx="1144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13.9%</a:t>
            </a:r>
          </a:p>
        </p:txBody>
      </p:sp>
      <p:sp>
        <p:nvSpPr>
          <p:cNvPr id="67598" name="Text Box 23"/>
          <p:cNvSpPr txBox="1">
            <a:spLocks noChangeArrowheads="1"/>
          </p:cNvSpPr>
          <p:nvPr/>
        </p:nvSpPr>
        <p:spPr bwMode="auto">
          <a:xfrm>
            <a:off x="5091113" y="3484563"/>
            <a:ext cx="1146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7.5%</a:t>
            </a:r>
          </a:p>
        </p:txBody>
      </p:sp>
      <p:sp>
        <p:nvSpPr>
          <p:cNvPr id="67599" name="Text Box 24"/>
          <p:cNvSpPr txBox="1">
            <a:spLocks noChangeArrowheads="1"/>
          </p:cNvSpPr>
          <p:nvPr/>
        </p:nvSpPr>
        <p:spPr bwMode="auto">
          <a:xfrm>
            <a:off x="6538913" y="2036763"/>
            <a:ext cx="1144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60000"/>
              </a:spcBef>
            </a:pPr>
            <a:r>
              <a:rPr lang="en-US" altLang="pt-BR" sz="1800">
                <a:latin typeface="Franklin Gothic Demi" panose="020B0703020102020204" pitchFamily="34" charset="0"/>
              </a:rPr>
              <a:t>19.2%</a:t>
            </a:r>
          </a:p>
        </p:txBody>
      </p:sp>
      <p:graphicFrame>
        <p:nvGraphicFramePr>
          <p:cNvPr id="67586" name="Object 25">
            <a:hlinkClick r:id="" action="ppaction://ole?verb=0"/>
          </p:cNvPr>
          <p:cNvGraphicFramePr>
            <a:graphicFrameLocks/>
          </p:cNvGraphicFramePr>
          <p:nvPr/>
        </p:nvGraphicFramePr>
        <p:xfrm>
          <a:off x="1204913" y="1524000"/>
          <a:ext cx="6962775" cy="3636963"/>
        </p:xfrm>
        <a:graphic>
          <a:graphicData uri="http://schemas.openxmlformats.org/presentationml/2006/ole">
            <mc:AlternateContent xmlns:mc="http://schemas.openxmlformats.org/markup-compatibility/2006">
              <mc:Choice xmlns:v="urn:schemas-microsoft-com:vml" Requires="v">
                <p:oleObj spid="_x0000_s67608" name="Chart" r:id="rId4" imgW="9172643" imgH="4495710" progId="MSGraph.Chart.8">
                  <p:embed followColorScheme="full"/>
                </p:oleObj>
              </mc:Choice>
              <mc:Fallback>
                <p:oleObj name="Chart" r:id="rId4" imgW="9172643" imgH="4495710" progId="MSGraph.Chart.8">
                  <p:embed followColorScheme="full"/>
                  <p:pic>
                    <p:nvPicPr>
                      <p:cNvPr id="0" name="Objec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913" y="1524000"/>
                        <a:ext cx="6962775"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600" name="Rectangle 29"/>
          <p:cNvSpPr>
            <a:spLocks noChangeArrowheads="1"/>
          </p:cNvSpPr>
          <p:nvPr/>
        </p:nvSpPr>
        <p:spPr bwMode="auto">
          <a:xfrm>
            <a:off x="228600" y="9144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National Health and Nutrition Examination Survey (NHANES)</a:t>
            </a:r>
          </a:p>
        </p:txBody>
      </p:sp>
      <p:sp>
        <p:nvSpPr>
          <p:cNvPr id="67601" name="Text Box 30"/>
          <p:cNvSpPr txBox="1">
            <a:spLocks noChangeArrowheads="1"/>
          </p:cNvSpPr>
          <p:nvPr/>
        </p:nvSpPr>
        <p:spPr bwMode="auto">
          <a:xfrm>
            <a:off x="3795713" y="54657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latin typeface="Franklin Gothic Demi" panose="020B0703020102020204" pitchFamily="34" charset="0"/>
              </a:rPr>
              <a:t>% of Population</a:t>
            </a:r>
          </a:p>
        </p:txBody>
      </p:sp>
      <p:sp>
        <p:nvSpPr>
          <p:cNvPr id="67602" name="Text Box 31"/>
          <p:cNvSpPr txBox="1">
            <a:spLocks noChangeArrowheads="1"/>
          </p:cNvSpPr>
          <p:nvPr/>
        </p:nvSpPr>
        <p:spPr bwMode="auto">
          <a:xfrm>
            <a:off x="303213" y="65103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Source: Alexander CM et al. </a:t>
            </a:r>
            <a:r>
              <a:rPr lang="en-US" altLang="pt-BR" sz="1000" i="1"/>
              <a:t>Diabetes</a:t>
            </a:r>
            <a:r>
              <a:rPr lang="en-US" altLang="pt-BR" sz="1000"/>
              <a:t> 2003;52:1210-1214</a:t>
            </a:r>
            <a:endParaRPr lang="en-US" altLang="pt-BR" sz="1000" i="1"/>
          </a:p>
        </p:txBody>
      </p:sp>
      <p:sp>
        <p:nvSpPr>
          <p:cNvPr id="28691" name="Text Box 32"/>
          <p:cNvSpPr txBox="1">
            <a:spLocks noChangeArrowheads="1"/>
          </p:cNvSpPr>
          <p:nvPr/>
        </p:nvSpPr>
        <p:spPr bwMode="auto">
          <a:xfrm>
            <a:off x="304800" y="6019800"/>
            <a:ext cx="87630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*Among individual </a:t>
            </a:r>
            <a:r>
              <a:rPr lang="en-US" sz="1000" u="sng" dirty="0" smtClean="0">
                <a:latin typeface="+mn-lt"/>
              </a:rPr>
              <a:t>&gt;</a:t>
            </a:r>
            <a:r>
              <a:rPr lang="en-US" sz="1000" dirty="0" smtClean="0">
                <a:latin typeface="+mn-lt"/>
              </a:rPr>
              <a:t>50 years</a:t>
            </a:r>
          </a:p>
        </p:txBody>
      </p:sp>
      <p:sp>
        <p:nvSpPr>
          <p:cNvPr id="28692" name="Text Box 33"/>
          <p:cNvSpPr txBox="1">
            <a:spLocks noChangeArrowheads="1"/>
          </p:cNvSpPr>
          <p:nvPr/>
        </p:nvSpPr>
        <p:spPr bwMode="auto">
          <a:xfrm>
            <a:off x="303213" y="6265863"/>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CHD=Coronary heart disease, DM=Diabetes mellitus, MS=Metabolic syndrome</a:t>
            </a:r>
          </a:p>
        </p:txBody>
      </p:sp>
      <p:cxnSp>
        <p:nvCxnSpPr>
          <p:cNvPr id="67605" name="Straight Connector 4"/>
          <p:cNvCxnSpPr>
            <a:cxnSpLocks noChangeShapeType="1"/>
          </p:cNvCxnSpPr>
          <p:nvPr/>
        </p:nvCxnSpPr>
        <p:spPr bwMode="auto">
          <a:xfrm flipH="1">
            <a:off x="1785938" y="1579563"/>
            <a:ext cx="1587" cy="3352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67606"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6" name="Rectangle 25"/>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Metabolic Syndrome:</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Coronary Heart Disease*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21"/>
          <p:cNvSpPr>
            <a:spLocks noChangeArrowheads="1"/>
          </p:cNvSpPr>
          <p:nvPr/>
        </p:nvSpPr>
        <p:spPr bwMode="auto">
          <a:xfrm>
            <a:off x="4953000" y="5486400"/>
            <a:ext cx="411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spAutoFit/>
          </a:bodyPr>
          <a:lstStyle>
            <a:lvl1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31775"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1775" algn="l"/>
              </a:tabLst>
              <a:defRPr sz="2400">
                <a:solidFill>
                  <a:schemeClr val="tx1"/>
                </a:solidFill>
                <a:latin typeface="Arial" panose="020B0604020202020204" pitchFamily="34" charset="0"/>
                <a:ea typeface="ＭＳ Ｐゴシック" panose="020B0600070205080204" pitchFamily="34" charset="-128"/>
              </a:defRPr>
            </a:lvl9pPr>
          </a:lstStyle>
          <a:p>
            <a:pPr algn="r">
              <a:spcBef>
                <a:spcPct val="20000"/>
              </a:spcBef>
            </a:pPr>
            <a:r>
              <a:rPr lang="en-US" altLang="pt-BR" sz="1000"/>
              <a:t>*Adjusted for age, sex, race or ethnicity, education,   smoking status, non–HDL-C level, recreational and non-recreational activity, white blood cell count, alcohol use, prevalent heart disease, and stroke </a:t>
            </a:r>
          </a:p>
          <a:p>
            <a:pPr algn="r">
              <a:spcBef>
                <a:spcPct val="20000"/>
              </a:spcBef>
            </a:pPr>
            <a:r>
              <a:rPr lang="en-US" altLang="pt-BR" sz="1000" baseline="30000"/>
              <a:t>†</a:t>
            </a:r>
            <a:r>
              <a:rPr lang="en-US" altLang="pt-BR" sz="1000"/>
              <a:t>Similar adjustments except for prevalent stroke</a:t>
            </a:r>
          </a:p>
        </p:txBody>
      </p:sp>
      <p:sp>
        <p:nvSpPr>
          <p:cNvPr id="29699" name="Text Box 122">
            <a:hlinkClick r:id="rId3" action="ppaction://hlinkfile"/>
          </p:cNvPr>
          <p:cNvSpPr txBox="1">
            <a:spLocks noChangeArrowheads="1"/>
          </p:cNvSpPr>
          <p:nvPr/>
        </p:nvSpPr>
        <p:spPr bwMode="auto">
          <a:xfrm>
            <a:off x="4724400" y="6477000"/>
            <a:ext cx="43434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5000"/>
              </a:spcBef>
              <a:defRPr/>
            </a:pPr>
            <a:r>
              <a:rPr lang="en-US" sz="1000" dirty="0" smtClean="0">
                <a:latin typeface="+mn-lt"/>
              </a:rPr>
              <a:t>Source: Ford ES. </a:t>
            </a:r>
            <a:r>
              <a:rPr lang="en-US" sz="1000" i="1" dirty="0" smtClean="0">
                <a:latin typeface="+mn-lt"/>
              </a:rPr>
              <a:t>Atherosclerosis</a:t>
            </a:r>
            <a:r>
              <a:rPr lang="en-US" sz="1000" dirty="0" smtClean="0">
                <a:latin typeface="+mn-lt"/>
              </a:rPr>
              <a:t> 2004;173:309-314</a:t>
            </a:r>
          </a:p>
        </p:txBody>
      </p:sp>
      <p:sp>
        <p:nvSpPr>
          <p:cNvPr id="29700" name="Text Box 125">
            <a:hlinkClick r:id="rId3" action="ppaction://hlinkfile"/>
          </p:cNvPr>
          <p:cNvSpPr txBox="1">
            <a:spLocks noChangeArrowheads="1"/>
          </p:cNvSpPr>
          <p:nvPr/>
        </p:nvSpPr>
        <p:spPr bwMode="auto">
          <a:xfrm>
            <a:off x="4686300" y="6248400"/>
            <a:ext cx="43815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5000"/>
              </a:spcBef>
              <a:defRPr/>
            </a:pPr>
            <a:r>
              <a:rPr lang="en-US" sz="1000" dirty="0" smtClean="0">
                <a:latin typeface="+mn-lt"/>
              </a:rPr>
              <a:t>CHD=Coronary heart disease, CVD=Cardiovascular disease</a:t>
            </a:r>
          </a:p>
        </p:txBody>
      </p:sp>
      <p:sp>
        <p:nvSpPr>
          <p:cNvPr id="69637" name="Rectangle 126"/>
          <p:cNvSpPr>
            <a:spLocks noChangeArrowheads="1"/>
          </p:cNvSpPr>
          <p:nvPr/>
        </p:nvSpPr>
        <p:spPr bwMode="auto">
          <a:xfrm>
            <a:off x="762000" y="4551363"/>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Risk of death is proportional to the number of ATP III criteria met for metabolic syndrome</a:t>
            </a:r>
          </a:p>
        </p:txBody>
      </p:sp>
      <p:sp>
        <p:nvSpPr>
          <p:cNvPr id="69638" name="Freeform 64"/>
          <p:cNvSpPr>
            <a:spLocks/>
          </p:cNvSpPr>
          <p:nvPr/>
        </p:nvSpPr>
        <p:spPr bwMode="auto">
          <a:xfrm>
            <a:off x="1697038" y="1960563"/>
            <a:ext cx="663575" cy="2514600"/>
          </a:xfrm>
          <a:custGeom>
            <a:avLst/>
            <a:gdLst>
              <a:gd name="T0" fmla="*/ 0 w 418"/>
              <a:gd name="T1" fmla="*/ 2147483647 h 1584"/>
              <a:gd name="T2" fmla="*/ 0 w 418"/>
              <a:gd name="T3" fmla="*/ 2147483647 h 1584"/>
              <a:gd name="T4" fmla="*/ 2147483647 w 418"/>
              <a:gd name="T5" fmla="*/ 0 h 1584"/>
              <a:gd name="T6" fmla="*/ 2147483647 w 418"/>
              <a:gd name="T7" fmla="*/ 2147483647 h 1584"/>
              <a:gd name="T8" fmla="*/ 0 w 418"/>
              <a:gd name="T9" fmla="*/ 2147483647 h 1584"/>
              <a:gd name="T10" fmla="*/ 0 60000 65536"/>
              <a:gd name="T11" fmla="*/ 0 60000 65536"/>
              <a:gd name="T12" fmla="*/ 0 60000 65536"/>
              <a:gd name="T13" fmla="*/ 0 60000 65536"/>
              <a:gd name="T14" fmla="*/ 0 60000 65536"/>
              <a:gd name="T15" fmla="*/ 0 w 418"/>
              <a:gd name="T16" fmla="*/ 0 h 1584"/>
              <a:gd name="T17" fmla="*/ 418 w 418"/>
              <a:gd name="T18" fmla="*/ 1584 h 1584"/>
            </a:gdLst>
            <a:ahLst/>
            <a:cxnLst>
              <a:cxn ang="T10">
                <a:pos x="T0" y="T1"/>
              </a:cxn>
              <a:cxn ang="T11">
                <a:pos x="T2" y="T3"/>
              </a:cxn>
              <a:cxn ang="T12">
                <a:pos x="T4" y="T5"/>
              </a:cxn>
              <a:cxn ang="T13">
                <a:pos x="T6" y="T7"/>
              </a:cxn>
              <a:cxn ang="T14">
                <a:pos x="T8" y="T9"/>
              </a:cxn>
            </a:cxnLst>
            <a:rect l="T15" t="T16" r="T17" b="T18"/>
            <a:pathLst>
              <a:path w="418" h="1584">
                <a:moveTo>
                  <a:pt x="0" y="1584"/>
                </a:moveTo>
                <a:lnTo>
                  <a:pt x="0" y="314"/>
                </a:lnTo>
                <a:lnTo>
                  <a:pt x="418" y="0"/>
                </a:lnTo>
                <a:lnTo>
                  <a:pt x="418" y="1270"/>
                </a:lnTo>
                <a:lnTo>
                  <a:pt x="0" y="15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39" name="Rectangle 65"/>
          <p:cNvSpPr>
            <a:spLocks noChangeArrowheads="1"/>
          </p:cNvSpPr>
          <p:nvPr/>
        </p:nvSpPr>
        <p:spPr bwMode="auto">
          <a:xfrm>
            <a:off x="2474913" y="2146300"/>
            <a:ext cx="58308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0" name="Freeform 66"/>
          <p:cNvSpPr>
            <a:spLocks/>
          </p:cNvSpPr>
          <p:nvPr/>
        </p:nvSpPr>
        <p:spPr bwMode="auto">
          <a:xfrm>
            <a:off x="1697038" y="1960563"/>
            <a:ext cx="663575" cy="2514600"/>
          </a:xfrm>
          <a:custGeom>
            <a:avLst/>
            <a:gdLst>
              <a:gd name="T0" fmla="*/ 0 w 418"/>
              <a:gd name="T1" fmla="*/ 2147483647 h 1584"/>
              <a:gd name="T2" fmla="*/ 0 w 418"/>
              <a:gd name="T3" fmla="*/ 2147483647 h 1584"/>
              <a:gd name="T4" fmla="*/ 2147483647 w 418"/>
              <a:gd name="T5" fmla="*/ 0 h 1584"/>
              <a:gd name="T6" fmla="*/ 2147483647 w 418"/>
              <a:gd name="T7" fmla="*/ 2147483647 h 1584"/>
              <a:gd name="T8" fmla="*/ 0 w 418"/>
              <a:gd name="T9" fmla="*/ 2147483647 h 1584"/>
              <a:gd name="T10" fmla="*/ 0 60000 65536"/>
              <a:gd name="T11" fmla="*/ 0 60000 65536"/>
              <a:gd name="T12" fmla="*/ 0 60000 65536"/>
              <a:gd name="T13" fmla="*/ 0 60000 65536"/>
              <a:gd name="T14" fmla="*/ 0 60000 65536"/>
              <a:gd name="T15" fmla="*/ 0 w 418"/>
              <a:gd name="T16" fmla="*/ 0 h 1584"/>
              <a:gd name="T17" fmla="*/ 418 w 418"/>
              <a:gd name="T18" fmla="*/ 1584 h 1584"/>
            </a:gdLst>
            <a:ahLst/>
            <a:cxnLst>
              <a:cxn ang="T10">
                <a:pos x="T0" y="T1"/>
              </a:cxn>
              <a:cxn ang="T11">
                <a:pos x="T2" y="T3"/>
              </a:cxn>
              <a:cxn ang="T12">
                <a:pos x="T4" y="T5"/>
              </a:cxn>
              <a:cxn ang="T13">
                <a:pos x="T6" y="T7"/>
              </a:cxn>
              <a:cxn ang="T14">
                <a:pos x="T8" y="T9"/>
              </a:cxn>
            </a:cxnLst>
            <a:rect l="T15" t="T16" r="T17" b="T18"/>
            <a:pathLst>
              <a:path w="418" h="1584">
                <a:moveTo>
                  <a:pt x="0" y="1584"/>
                </a:moveTo>
                <a:lnTo>
                  <a:pt x="0" y="314"/>
                </a:lnTo>
                <a:lnTo>
                  <a:pt x="418" y="0"/>
                </a:lnTo>
                <a:lnTo>
                  <a:pt x="418" y="1270"/>
                </a:lnTo>
                <a:lnTo>
                  <a:pt x="0" y="158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1" name="Rectangle 67"/>
          <p:cNvSpPr>
            <a:spLocks noChangeArrowheads="1"/>
          </p:cNvSpPr>
          <p:nvPr/>
        </p:nvSpPr>
        <p:spPr bwMode="auto">
          <a:xfrm>
            <a:off x="2474913" y="2146300"/>
            <a:ext cx="58308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2" name="Rectangle 68"/>
          <p:cNvSpPr>
            <a:spLocks noChangeArrowheads="1"/>
          </p:cNvSpPr>
          <p:nvPr/>
        </p:nvSpPr>
        <p:spPr bwMode="black">
          <a:xfrm>
            <a:off x="2492375" y="3289300"/>
            <a:ext cx="384175" cy="500063"/>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3" name="Rectangle 69"/>
          <p:cNvSpPr>
            <a:spLocks noChangeArrowheads="1"/>
          </p:cNvSpPr>
          <p:nvPr/>
        </p:nvSpPr>
        <p:spPr bwMode="black">
          <a:xfrm>
            <a:off x="3462338" y="2867025"/>
            <a:ext cx="393700" cy="922338"/>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4" name="Rectangle 70"/>
          <p:cNvSpPr>
            <a:spLocks noChangeArrowheads="1"/>
          </p:cNvSpPr>
          <p:nvPr/>
        </p:nvSpPr>
        <p:spPr bwMode="black">
          <a:xfrm>
            <a:off x="4430713" y="3059113"/>
            <a:ext cx="393700" cy="730250"/>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5" name="Rectangle 71"/>
          <p:cNvSpPr>
            <a:spLocks noChangeArrowheads="1"/>
          </p:cNvSpPr>
          <p:nvPr/>
        </p:nvSpPr>
        <p:spPr bwMode="black">
          <a:xfrm>
            <a:off x="5402263" y="2840038"/>
            <a:ext cx="393700" cy="950912"/>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6" name="Rectangle 72"/>
          <p:cNvSpPr>
            <a:spLocks noChangeArrowheads="1"/>
          </p:cNvSpPr>
          <p:nvPr/>
        </p:nvSpPr>
        <p:spPr bwMode="black">
          <a:xfrm>
            <a:off x="6369050" y="2782888"/>
            <a:ext cx="395288" cy="1008062"/>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47" name="Rectangle 73"/>
          <p:cNvSpPr>
            <a:spLocks noChangeArrowheads="1"/>
          </p:cNvSpPr>
          <p:nvPr/>
        </p:nvSpPr>
        <p:spPr bwMode="black">
          <a:xfrm>
            <a:off x="7340600" y="2098675"/>
            <a:ext cx="384175" cy="1698625"/>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32785" name="Rectangle 74"/>
          <p:cNvSpPr>
            <a:spLocks noChangeArrowheads="1"/>
          </p:cNvSpPr>
          <p:nvPr/>
        </p:nvSpPr>
        <p:spPr bwMode="auto">
          <a:xfrm>
            <a:off x="2100263" y="3290888"/>
            <a:ext cx="393700" cy="498475"/>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32786" name="Rectangle 75"/>
          <p:cNvSpPr>
            <a:spLocks noChangeArrowheads="1"/>
          </p:cNvSpPr>
          <p:nvPr/>
        </p:nvSpPr>
        <p:spPr bwMode="auto">
          <a:xfrm>
            <a:off x="3070225" y="2925763"/>
            <a:ext cx="393700" cy="863600"/>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32787" name="Rectangle 76"/>
          <p:cNvSpPr>
            <a:spLocks noChangeArrowheads="1"/>
          </p:cNvSpPr>
          <p:nvPr/>
        </p:nvSpPr>
        <p:spPr bwMode="auto">
          <a:xfrm>
            <a:off x="4049713" y="2954338"/>
            <a:ext cx="384175" cy="835025"/>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32788" name="Rectangle 77"/>
          <p:cNvSpPr>
            <a:spLocks noChangeArrowheads="1"/>
          </p:cNvSpPr>
          <p:nvPr/>
        </p:nvSpPr>
        <p:spPr bwMode="auto">
          <a:xfrm>
            <a:off x="5021263" y="2705100"/>
            <a:ext cx="384175" cy="1084263"/>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32789" name="Rectangle 78"/>
          <p:cNvSpPr>
            <a:spLocks noChangeArrowheads="1"/>
          </p:cNvSpPr>
          <p:nvPr/>
        </p:nvSpPr>
        <p:spPr bwMode="auto">
          <a:xfrm>
            <a:off x="5991225" y="2781300"/>
            <a:ext cx="384175" cy="1008063"/>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32790" name="Rectangle 79"/>
          <p:cNvSpPr>
            <a:spLocks noChangeArrowheads="1"/>
          </p:cNvSpPr>
          <p:nvPr/>
        </p:nvSpPr>
        <p:spPr bwMode="auto">
          <a:xfrm>
            <a:off x="6961188" y="1984375"/>
            <a:ext cx="384175" cy="1804988"/>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69654" name="Line 80"/>
          <p:cNvSpPr>
            <a:spLocks noChangeShapeType="1"/>
          </p:cNvSpPr>
          <p:nvPr/>
        </p:nvSpPr>
        <p:spPr bwMode="auto">
          <a:xfrm flipV="1">
            <a:off x="1811338" y="1773238"/>
            <a:ext cx="1587" cy="2016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55" name="Line 81"/>
          <p:cNvSpPr>
            <a:spLocks noChangeShapeType="1"/>
          </p:cNvSpPr>
          <p:nvPr/>
        </p:nvSpPr>
        <p:spPr bwMode="auto">
          <a:xfrm flipH="1">
            <a:off x="1754188" y="3789363"/>
            <a:ext cx="5715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56" name="Line 82"/>
          <p:cNvSpPr>
            <a:spLocks noChangeShapeType="1"/>
          </p:cNvSpPr>
          <p:nvPr/>
        </p:nvSpPr>
        <p:spPr bwMode="auto">
          <a:xfrm flipH="1">
            <a:off x="1754188" y="3290888"/>
            <a:ext cx="5715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57" name="Line 83"/>
          <p:cNvSpPr>
            <a:spLocks noChangeShapeType="1"/>
          </p:cNvSpPr>
          <p:nvPr/>
        </p:nvSpPr>
        <p:spPr bwMode="auto">
          <a:xfrm flipH="1">
            <a:off x="1754188" y="2781300"/>
            <a:ext cx="5715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58" name="Line 84"/>
          <p:cNvSpPr>
            <a:spLocks noChangeShapeType="1"/>
          </p:cNvSpPr>
          <p:nvPr/>
        </p:nvSpPr>
        <p:spPr bwMode="auto">
          <a:xfrm flipH="1">
            <a:off x="1754188" y="2282825"/>
            <a:ext cx="5715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59" name="Line 85"/>
          <p:cNvSpPr>
            <a:spLocks noChangeShapeType="1"/>
          </p:cNvSpPr>
          <p:nvPr/>
        </p:nvSpPr>
        <p:spPr bwMode="auto">
          <a:xfrm flipH="1">
            <a:off x="1754188" y="1773238"/>
            <a:ext cx="5715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60" name="Rectangle 86"/>
          <p:cNvSpPr>
            <a:spLocks noChangeArrowheads="1"/>
          </p:cNvSpPr>
          <p:nvPr/>
        </p:nvSpPr>
        <p:spPr bwMode="auto">
          <a:xfrm>
            <a:off x="1500188" y="36449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0</a:t>
            </a:r>
            <a:endParaRPr lang="en-US" altLang="pt-BR" sz="1800"/>
          </a:p>
        </p:txBody>
      </p:sp>
      <p:sp>
        <p:nvSpPr>
          <p:cNvPr id="69661" name="Rectangle 87"/>
          <p:cNvSpPr>
            <a:spLocks noChangeArrowheads="1"/>
          </p:cNvSpPr>
          <p:nvPr/>
        </p:nvSpPr>
        <p:spPr bwMode="auto">
          <a:xfrm>
            <a:off x="1500188" y="3146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1</a:t>
            </a:r>
            <a:endParaRPr lang="en-US" altLang="pt-BR" sz="1800"/>
          </a:p>
        </p:txBody>
      </p:sp>
      <p:sp>
        <p:nvSpPr>
          <p:cNvPr id="69662" name="Rectangle 88"/>
          <p:cNvSpPr>
            <a:spLocks noChangeArrowheads="1"/>
          </p:cNvSpPr>
          <p:nvPr/>
        </p:nvSpPr>
        <p:spPr bwMode="auto">
          <a:xfrm>
            <a:off x="1500188" y="26368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2</a:t>
            </a:r>
            <a:endParaRPr lang="en-US" altLang="pt-BR" sz="1800"/>
          </a:p>
        </p:txBody>
      </p:sp>
      <p:sp>
        <p:nvSpPr>
          <p:cNvPr id="69663" name="Rectangle 89"/>
          <p:cNvSpPr>
            <a:spLocks noChangeArrowheads="1"/>
          </p:cNvSpPr>
          <p:nvPr/>
        </p:nvSpPr>
        <p:spPr bwMode="auto">
          <a:xfrm>
            <a:off x="1500188" y="21383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3</a:t>
            </a:r>
            <a:endParaRPr lang="en-US" altLang="pt-BR" sz="1800"/>
          </a:p>
        </p:txBody>
      </p:sp>
      <p:sp>
        <p:nvSpPr>
          <p:cNvPr id="69664" name="Rectangle 90"/>
          <p:cNvSpPr>
            <a:spLocks noChangeArrowheads="1"/>
          </p:cNvSpPr>
          <p:nvPr/>
        </p:nvSpPr>
        <p:spPr bwMode="auto">
          <a:xfrm>
            <a:off x="1500188" y="16303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4</a:t>
            </a:r>
            <a:endParaRPr lang="en-US" altLang="pt-BR" sz="1800"/>
          </a:p>
        </p:txBody>
      </p:sp>
      <p:sp>
        <p:nvSpPr>
          <p:cNvPr id="69665" name="Line 91"/>
          <p:cNvSpPr>
            <a:spLocks noChangeShapeType="1"/>
          </p:cNvSpPr>
          <p:nvPr/>
        </p:nvSpPr>
        <p:spPr bwMode="auto">
          <a:xfrm>
            <a:off x="1811338" y="3789363"/>
            <a:ext cx="58324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666" name="Line 92"/>
          <p:cNvSpPr>
            <a:spLocks noChangeShapeType="1"/>
          </p:cNvSpPr>
          <p:nvPr/>
        </p:nvSpPr>
        <p:spPr bwMode="auto">
          <a:xfrm>
            <a:off x="1811338" y="3789363"/>
            <a:ext cx="6122987"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4" name="Rectangle 93"/>
          <p:cNvSpPr>
            <a:spLocks noChangeArrowheads="1"/>
          </p:cNvSpPr>
          <p:nvPr/>
        </p:nvSpPr>
        <p:spPr bwMode="auto">
          <a:xfrm>
            <a:off x="1992313" y="1963738"/>
            <a:ext cx="144462" cy="144462"/>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69668" name="Rectangle 94"/>
          <p:cNvSpPr>
            <a:spLocks noChangeArrowheads="1"/>
          </p:cNvSpPr>
          <p:nvPr/>
        </p:nvSpPr>
        <p:spPr bwMode="auto">
          <a:xfrm>
            <a:off x="2203450" y="1905000"/>
            <a:ext cx="541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a:t>CVD</a:t>
            </a:r>
            <a:r>
              <a:rPr lang="en-US" altLang="pt-BR" sz="1800" baseline="30000"/>
              <a:t>*</a:t>
            </a:r>
          </a:p>
        </p:txBody>
      </p:sp>
      <p:sp>
        <p:nvSpPr>
          <p:cNvPr id="69669" name="Rectangle 101"/>
          <p:cNvSpPr>
            <a:spLocks noChangeArrowheads="1"/>
          </p:cNvSpPr>
          <p:nvPr/>
        </p:nvSpPr>
        <p:spPr bwMode="black">
          <a:xfrm>
            <a:off x="1978025" y="2338388"/>
            <a:ext cx="144463" cy="144462"/>
          </a:xfrm>
          <a:prstGeom prst="rect">
            <a:avLst/>
          </a:prstGeom>
          <a:solidFill>
            <a:srgbClr val="DF293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9670" name="Rectangle 102"/>
          <p:cNvSpPr>
            <a:spLocks noChangeArrowheads="1"/>
          </p:cNvSpPr>
          <p:nvPr/>
        </p:nvSpPr>
        <p:spPr bwMode="auto">
          <a:xfrm>
            <a:off x="2203450" y="2271713"/>
            <a:ext cx="579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a:t>CHD</a:t>
            </a:r>
            <a:r>
              <a:rPr lang="en-US" altLang="pt-BR" sz="1800" baseline="30000"/>
              <a:t>†</a:t>
            </a:r>
          </a:p>
        </p:txBody>
      </p:sp>
      <p:sp>
        <p:nvSpPr>
          <p:cNvPr id="69671" name="Rectangle 109"/>
          <p:cNvSpPr>
            <a:spLocks noChangeArrowheads="1"/>
          </p:cNvSpPr>
          <p:nvPr/>
        </p:nvSpPr>
        <p:spPr bwMode="auto">
          <a:xfrm>
            <a:off x="2378075" y="3886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0</a:t>
            </a:r>
            <a:endParaRPr lang="en-US" altLang="pt-BR" sz="1800"/>
          </a:p>
        </p:txBody>
      </p:sp>
      <p:sp>
        <p:nvSpPr>
          <p:cNvPr id="69672" name="Rectangle 110"/>
          <p:cNvSpPr>
            <a:spLocks noChangeArrowheads="1"/>
          </p:cNvSpPr>
          <p:nvPr/>
        </p:nvSpPr>
        <p:spPr bwMode="auto">
          <a:xfrm>
            <a:off x="3370263" y="3886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1</a:t>
            </a:r>
            <a:endParaRPr lang="en-US" altLang="pt-BR" sz="1800"/>
          </a:p>
        </p:txBody>
      </p:sp>
      <p:sp>
        <p:nvSpPr>
          <p:cNvPr id="69673" name="Rectangle 111"/>
          <p:cNvSpPr>
            <a:spLocks noChangeArrowheads="1"/>
          </p:cNvSpPr>
          <p:nvPr/>
        </p:nvSpPr>
        <p:spPr bwMode="auto">
          <a:xfrm>
            <a:off x="4325938" y="3886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2</a:t>
            </a:r>
            <a:endParaRPr lang="en-US" altLang="pt-BR" sz="1800"/>
          </a:p>
        </p:txBody>
      </p:sp>
      <p:sp>
        <p:nvSpPr>
          <p:cNvPr id="69674" name="Rectangle 112"/>
          <p:cNvSpPr>
            <a:spLocks noChangeArrowheads="1"/>
          </p:cNvSpPr>
          <p:nvPr/>
        </p:nvSpPr>
        <p:spPr bwMode="auto">
          <a:xfrm>
            <a:off x="5291138" y="3886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3</a:t>
            </a:r>
            <a:endParaRPr lang="en-US" altLang="pt-BR" sz="1800"/>
          </a:p>
        </p:txBody>
      </p:sp>
      <p:sp>
        <p:nvSpPr>
          <p:cNvPr id="69675" name="Rectangle 113"/>
          <p:cNvSpPr>
            <a:spLocks noChangeArrowheads="1"/>
          </p:cNvSpPr>
          <p:nvPr/>
        </p:nvSpPr>
        <p:spPr bwMode="auto">
          <a:xfrm>
            <a:off x="6289675" y="3886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4</a:t>
            </a:r>
            <a:endParaRPr lang="en-US" altLang="pt-BR" sz="1800"/>
          </a:p>
        </p:txBody>
      </p:sp>
      <p:sp>
        <p:nvSpPr>
          <p:cNvPr id="69676" name="Rectangle 114"/>
          <p:cNvSpPr>
            <a:spLocks noChangeArrowheads="1"/>
          </p:cNvSpPr>
          <p:nvPr/>
        </p:nvSpPr>
        <p:spPr bwMode="auto">
          <a:xfrm>
            <a:off x="7232650" y="3886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pt-BR" sz="1800" b="1"/>
              <a:t>5</a:t>
            </a:r>
            <a:endParaRPr lang="en-US" altLang="pt-BR" sz="1800"/>
          </a:p>
        </p:txBody>
      </p:sp>
      <p:sp>
        <p:nvSpPr>
          <p:cNvPr id="69677" name="Rectangle 117"/>
          <p:cNvSpPr>
            <a:spLocks noChangeArrowheads="1"/>
          </p:cNvSpPr>
          <p:nvPr/>
        </p:nvSpPr>
        <p:spPr bwMode="auto">
          <a:xfrm rot="-5400000">
            <a:off x="-73025" y="2597150"/>
            <a:ext cx="266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altLang="pt-BR" sz="1800"/>
              <a:t>Mortality hazard ratio</a:t>
            </a:r>
          </a:p>
        </p:txBody>
      </p:sp>
      <p:sp>
        <p:nvSpPr>
          <p:cNvPr id="69678" name="Text Box 119"/>
          <p:cNvSpPr txBox="1">
            <a:spLocks noChangeArrowheads="1"/>
          </p:cNvSpPr>
          <p:nvPr/>
        </p:nvSpPr>
        <p:spPr bwMode="auto">
          <a:xfrm>
            <a:off x="1822450" y="41259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spAutoFit/>
          </a:bodyPr>
          <a:lstStyle>
            <a:lvl1pPr marL="115888" indent="-1158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altLang="pt-BR" sz="1800"/>
              <a:t>Number of Metabolic Syndrome Criteria</a:t>
            </a:r>
          </a:p>
        </p:txBody>
      </p:sp>
      <p:sp>
        <p:nvSpPr>
          <p:cNvPr id="69679" name="Rectangle 29"/>
          <p:cNvSpPr>
            <a:spLocks noChangeArrowheads="1"/>
          </p:cNvSpPr>
          <p:nvPr/>
        </p:nvSpPr>
        <p:spPr bwMode="auto">
          <a:xfrm>
            <a:off x="228600" y="9144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National Health and Nutrition Examination Survey (NHANES)</a:t>
            </a:r>
          </a:p>
        </p:txBody>
      </p:sp>
      <p:cxnSp>
        <p:nvCxnSpPr>
          <p:cNvPr id="69680" name="Straight Connector 4"/>
          <p:cNvCxnSpPr>
            <a:cxnSpLocks noChangeShapeType="1"/>
          </p:cNvCxnSpPr>
          <p:nvPr/>
        </p:nvCxnSpPr>
        <p:spPr bwMode="auto">
          <a:xfrm>
            <a:off x="1803400" y="3781425"/>
            <a:ext cx="61309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6968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52" name="Rectangle 5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Metabolic Syndrome:</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Death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0" y="371475"/>
            <a:ext cx="9144000" cy="1136650"/>
          </a:xfrm>
          <a:prstGeom prst="rect">
            <a:avLst/>
          </a:prstGeom>
          <a:solidFill>
            <a:schemeClr val="accent2"/>
          </a:solidFill>
          <a:ln w="9525">
            <a:solidFill>
              <a:schemeClr val="accent2"/>
            </a:solidFill>
            <a:miter lim="800000"/>
            <a:headEnd/>
            <a:tailEnd/>
          </a:ln>
          <a:effectLst/>
        </p:spPr>
        <p:txBody>
          <a:bodyPr>
            <a:spAutoFit/>
          </a:bodyPr>
          <a:lstStyle/>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Evidence for Current Cardiovascular Disease </a:t>
            </a:r>
          </a:p>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Prevention Guidelines</a:t>
            </a:r>
          </a:p>
        </p:txBody>
      </p:sp>
      <p:sp>
        <p:nvSpPr>
          <p:cNvPr id="2" name="Rectangle 1"/>
          <p:cNvSpPr/>
          <p:nvPr/>
        </p:nvSpPr>
        <p:spPr>
          <a:xfrm>
            <a:off x="2593975" y="2859088"/>
            <a:ext cx="3956050" cy="646112"/>
          </a:xfrm>
          <a:prstGeom prst="rect">
            <a:avLst/>
          </a:prstGeom>
        </p:spPr>
        <p:txBody>
          <a:bodyPr wrap="none">
            <a:spAutoFit/>
          </a:bodyPr>
          <a:lstStyle/>
          <a:p>
            <a:pPr algn="ctr">
              <a:defRPr/>
            </a:pPr>
            <a:r>
              <a:rPr lang="en-US" sz="3600" b="1" dirty="0">
                <a:solidFill>
                  <a:schemeClr val="accent2"/>
                </a:solidFill>
                <a:effectLst>
                  <a:outerShdw blurRad="38100" dist="38100" dir="2700000" algn="tl">
                    <a:srgbClr val="000000">
                      <a:alpha val="43137"/>
                    </a:srgbClr>
                  </a:outerShdw>
                </a:effectLst>
                <a:latin typeface="+mj-lt"/>
                <a:ea typeface="+mn-ea"/>
              </a:rPr>
              <a:t>Diabetes Mellitus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706" name="Object 2"/>
          <p:cNvGraphicFramePr>
            <a:graphicFrameLocks noGrp="1" noChangeAspect="1"/>
          </p:cNvGraphicFramePr>
          <p:nvPr>
            <p:ph type="chart" idx="1"/>
          </p:nvPr>
        </p:nvGraphicFramePr>
        <p:xfrm>
          <a:off x="668338" y="1447800"/>
          <a:ext cx="7866062" cy="4373563"/>
        </p:xfrm>
        <a:graphic>
          <a:graphicData uri="http://schemas.openxmlformats.org/presentationml/2006/ole">
            <mc:AlternateContent xmlns:mc="http://schemas.openxmlformats.org/markup-compatibility/2006">
              <mc:Choice xmlns:v="urn:schemas-microsoft-com:vml" Requires="v">
                <p:oleObj spid="_x0000_s72711" r:id="rId4" imgW="8144962" imgH="4523624" progId="Excel.Chart.8">
                  <p:embed/>
                </p:oleObj>
              </mc:Choice>
              <mc:Fallback>
                <p:oleObj r:id="rId4" imgW="8144962" imgH="4523624" progId="Excel.Char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1447800"/>
                        <a:ext cx="7866062"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2707" name="Rectangle 5"/>
          <p:cNvSpPr>
            <a:spLocks noChangeArrowheads="1"/>
          </p:cNvSpPr>
          <p:nvPr/>
        </p:nvSpPr>
        <p:spPr bwMode="auto">
          <a:xfrm>
            <a:off x="3657600" y="6324600"/>
            <a:ext cx="541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Source: Centers for Disease Control and Prevention, Division of Diabetes Translation  National Diabetes Surveillance System. Available at http://www.cdc.gov/diabetes/statistic</a:t>
            </a:r>
          </a:p>
        </p:txBody>
      </p:sp>
      <p:sp>
        <p:nvSpPr>
          <p:cNvPr id="72708" name="Rectangle 6"/>
          <p:cNvSpPr>
            <a:spLocks noChangeArrowheads="1"/>
          </p:cNvSpPr>
          <p:nvPr/>
        </p:nvSpPr>
        <p:spPr bwMode="auto">
          <a:xfrm>
            <a:off x="533400" y="9144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Percentage and absolute numbers of diabetics in the United States</a:t>
            </a:r>
          </a:p>
        </p:txBody>
      </p:sp>
      <p:cxnSp>
        <p:nvCxnSpPr>
          <p:cNvPr id="72709"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Prevalence in U.S. Adults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88"/>
          <p:cNvSpPr txBox="1">
            <a:spLocks noChangeArrowheads="1"/>
          </p:cNvSpPr>
          <p:nvPr/>
        </p:nvSpPr>
        <p:spPr bwMode="auto">
          <a:xfrm>
            <a:off x="4191000" y="6400800"/>
            <a:ext cx="4824413" cy="307975"/>
          </a:xfrm>
          <a:prstGeom prst="rect">
            <a:avLst/>
          </a:prstGeom>
          <a:noFill/>
          <a:ln>
            <a:noFill/>
          </a:ln>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Source: CDC BRFSS 2006 Data, Available at: http://apps.nccd.cdc.gov/brfss/list.asp?cat=DB&amp;yr=2006&amp;qkey=1363&amp;state=All</a:t>
            </a:r>
          </a:p>
        </p:txBody>
      </p:sp>
      <p:grpSp>
        <p:nvGrpSpPr>
          <p:cNvPr id="74755" name="Group 92"/>
          <p:cNvGrpSpPr>
            <a:grpSpLocks/>
          </p:cNvGrpSpPr>
          <p:nvPr/>
        </p:nvGrpSpPr>
        <p:grpSpPr bwMode="auto">
          <a:xfrm>
            <a:off x="0" y="1143000"/>
            <a:ext cx="8382000" cy="4838700"/>
            <a:chOff x="576" y="1248"/>
            <a:chExt cx="4656" cy="2717"/>
          </a:xfrm>
        </p:grpSpPr>
        <p:sp useBgFill="1">
          <p:nvSpPr>
            <p:cNvPr id="74759" name="Rectangle 3"/>
            <p:cNvSpPr>
              <a:spLocks noChangeArrowheads="1"/>
            </p:cNvSpPr>
            <p:nvPr/>
          </p:nvSpPr>
          <p:spPr bwMode="auto">
            <a:xfrm>
              <a:off x="576" y="1248"/>
              <a:ext cx="4656" cy="24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pt-BR" altLang="pt-BR" sz="2600" b="1">
                <a:solidFill>
                  <a:srgbClr val="FFFF99"/>
                </a:solidFill>
              </a:endParaRPr>
            </a:p>
          </p:txBody>
        </p:sp>
        <p:sp>
          <p:nvSpPr>
            <p:cNvPr id="74760" name="Freeform 4"/>
            <p:cNvSpPr>
              <a:spLocks/>
            </p:cNvSpPr>
            <p:nvPr/>
          </p:nvSpPr>
          <p:spPr bwMode="auto">
            <a:xfrm>
              <a:off x="2818" y="1586"/>
              <a:ext cx="405" cy="269"/>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1" name="Freeform 5"/>
            <p:cNvSpPr>
              <a:spLocks/>
            </p:cNvSpPr>
            <p:nvPr/>
          </p:nvSpPr>
          <p:spPr bwMode="auto">
            <a:xfrm>
              <a:off x="2800" y="1835"/>
              <a:ext cx="429" cy="312"/>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2" name="Freeform 6"/>
            <p:cNvSpPr>
              <a:spLocks/>
            </p:cNvSpPr>
            <p:nvPr/>
          </p:nvSpPr>
          <p:spPr bwMode="auto">
            <a:xfrm>
              <a:off x="2786" y="2084"/>
              <a:ext cx="507" cy="268"/>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3" name="Freeform 7"/>
            <p:cNvSpPr>
              <a:spLocks/>
            </p:cNvSpPr>
            <p:nvPr/>
          </p:nvSpPr>
          <p:spPr bwMode="auto">
            <a:xfrm>
              <a:off x="2886" y="2342"/>
              <a:ext cx="455" cy="259"/>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4" name="Freeform 8"/>
            <p:cNvSpPr>
              <a:spLocks/>
            </p:cNvSpPr>
            <p:nvPr/>
          </p:nvSpPr>
          <p:spPr bwMode="auto">
            <a:xfrm>
              <a:off x="2822" y="2586"/>
              <a:ext cx="529" cy="293"/>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99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5" name="Freeform 9"/>
            <p:cNvSpPr>
              <a:spLocks/>
            </p:cNvSpPr>
            <p:nvPr/>
          </p:nvSpPr>
          <p:spPr bwMode="auto">
            <a:xfrm>
              <a:off x="3220" y="2050"/>
              <a:ext cx="373" cy="26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6" name="Freeform 10"/>
            <p:cNvSpPr>
              <a:spLocks/>
            </p:cNvSpPr>
            <p:nvPr/>
          </p:nvSpPr>
          <p:spPr bwMode="auto">
            <a:xfrm>
              <a:off x="3270" y="2294"/>
              <a:ext cx="409" cy="38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7" name="Freeform 11"/>
            <p:cNvSpPr>
              <a:spLocks/>
            </p:cNvSpPr>
            <p:nvPr/>
          </p:nvSpPr>
          <p:spPr bwMode="auto">
            <a:xfrm>
              <a:off x="3424" y="1762"/>
              <a:ext cx="324" cy="371"/>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33CC33"/>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8" name="Freeform 12"/>
            <p:cNvSpPr>
              <a:spLocks/>
            </p:cNvSpPr>
            <p:nvPr/>
          </p:nvSpPr>
          <p:spPr bwMode="auto">
            <a:xfrm>
              <a:off x="3656" y="2381"/>
              <a:ext cx="453" cy="249"/>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69" name="Freeform 13"/>
            <p:cNvSpPr>
              <a:spLocks/>
            </p:cNvSpPr>
            <p:nvPr/>
          </p:nvSpPr>
          <p:spPr bwMode="auto">
            <a:xfrm>
              <a:off x="3616" y="2567"/>
              <a:ext cx="505" cy="190"/>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99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0" name="Freeform 14"/>
            <p:cNvSpPr>
              <a:spLocks/>
            </p:cNvSpPr>
            <p:nvPr/>
          </p:nvSpPr>
          <p:spPr bwMode="auto">
            <a:xfrm>
              <a:off x="3748" y="2733"/>
              <a:ext cx="237" cy="404"/>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99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1" name="Freeform 15"/>
            <p:cNvSpPr>
              <a:spLocks/>
            </p:cNvSpPr>
            <p:nvPr/>
          </p:nvSpPr>
          <p:spPr bwMode="auto">
            <a:xfrm>
              <a:off x="3899" y="2113"/>
              <a:ext cx="258" cy="307"/>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2" name="Freeform 16"/>
            <p:cNvSpPr>
              <a:spLocks/>
            </p:cNvSpPr>
            <p:nvPr/>
          </p:nvSpPr>
          <p:spPr bwMode="auto">
            <a:xfrm>
              <a:off x="3972" y="2503"/>
              <a:ext cx="542" cy="249"/>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3" name="Freeform 17"/>
            <p:cNvSpPr>
              <a:spLocks/>
            </p:cNvSpPr>
            <p:nvPr/>
          </p:nvSpPr>
          <p:spPr bwMode="auto">
            <a:xfrm>
              <a:off x="3812" y="3040"/>
              <a:ext cx="561" cy="453"/>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4" name="Freeform 18"/>
            <p:cNvSpPr>
              <a:spLocks/>
            </p:cNvSpPr>
            <p:nvPr/>
          </p:nvSpPr>
          <p:spPr bwMode="auto">
            <a:xfrm>
              <a:off x="4062" y="2220"/>
              <a:ext cx="279" cy="293"/>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CC00CC"/>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5" name="Freeform 19"/>
            <p:cNvSpPr>
              <a:spLocks/>
            </p:cNvSpPr>
            <p:nvPr/>
          </p:nvSpPr>
          <p:spPr bwMode="auto">
            <a:xfrm>
              <a:off x="3341" y="2630"/>
              <a:ext cx="307" cy="302"/>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6" name="Freeform 20"/>
            <p:cNvSpPr>
              <a:spLocks/>
            </p:cNvSpPr>
            <p:nvPr/>
          </p:nvSpPr>
          <p:spPr bwMode="auto">
            <a:xfrm>
              <a:off x="1616" y="1938"/>
              <a:ext cx="492" cy="897"/>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7" name="Freeform 21"/>
            <p:cNvSpPr>
              <a:spLocks/>
            </p:cNvSpPr>
            <p:nvPr/>
          </p:nvSpPr>
          <p:spPr bwMode="auto">
            <a:xfrm>
              <a:off x="2385" y="1869"/>
              <a:ext cx="429" cy="381"/>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8" name="Freeform 22"/>
            <p:cNvSpPr>
              <a:spLocks/>
            </p:cNvSpPr>
            <p:nvPr/>
          </p:nvSpPr>
          <p:spPr bwMode="auto">
            <a:xfrm>
              <a:off x="2454" y="2216"/>
              <a:ext cx="451" cy="375"/>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79" name="Freeform 23"/>
            <p:cNvSpPr>
              <a:spLocks/>
            </p:cNvSpPr>
            <p:nvPr/>
          </p:nvSpPr>
          <p:spPr bwMode="auto">
            <a:xfrm>
              <a:off x="2395" y="2542"/>
              <a:ext cx="432" cy="478"/>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0" name="Freeform 24"/>
            <p:cNvSpPr>
              <a:spLocks/>
            </p:cNvSpPr>
            <p:nvPr/>
          </p:nvSpPr>
          <p:spPr bwMode="auto">
            <a:xfrm>
              <a:off x="2559" y="2630"/>
              <a:ext cx="861" cy="898"/>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1" name="Freeform 25"/>
            <p:cNvSpPr>
              <a:spLocks/>
            </p:cNvSpPr>
            <p:nvPr/>
          </p:nvSpPr>
          <p:spPr bwMode="auto">
            <a:xfrm>
              <a:off x="4177" y="1777"/>
              <a:ext cx="464" cy="38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2" name="Freeform 26"/>
            <p:cNvSpPr>
              <a:spLocks/>
            </p:cNvSpPr>
            <p:nvPr/>
          </p:nvSpPr>
          <p:spPr bwMode="auto">
            <a:xfrm>
              <a:off x="4486" y="1752"/>
              <a:ext cx="105" cy="205"/>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nvGrpSpPr>
            <p:cNvPr id="74783" name="Group 27"/>
            <p:cNvGrpSpPr>
              <a:grpSpLocks/>
            </p:cNvGrpSpPr>
            <p:nvPr/>
          </p:nvGrpSpPr>
          <p:grpSpPr bwMode="auto">
            <a:xfrm>
              <a:off x="937" y="2772"/>
              <a:ext cx="1125" cy="876"/>
              <a:chOff x="768" y="2832"/>
              <a:chExt cx="1203" cy="876"/>
            </a:xfrm>
          </p:grpSpPr>
          <p:sp>
            <p:nvSpPr>
              <p:cNvPr id="74830" name="Freeform 28"/>
              <p:cNvSpPr>
                <a:spLocks/>
              </p:cNvSpPr>
              <p:nvPr/>
            </p:nvSpPr>
            <p:spPr bwMode="auto">
              <a:xfrm>
                <a:off x="1056" y="2832"/>
                <a:ext cx="915"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1" name="Freeform 29"/>
              <p:cNvSpPr>
                <a:spLocks/>
              </p:cNvSpPr>
              <p:nvPr/>
            </p:nvSpPr>
            <p:spPr bwMode="auto">
              <a:xfrm>
                <a:off x="1021" y="36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2" name="Freeform 30"/>
              <p:cNvSpPr>
                <a:spLocks/>
              </p:cNvSpPr>
              <p:nvPr/>
            </p:nvSpPr>
            <p:spPr bwMode="auto">
              <a:xfrm>
                <a:off x="978" y="3610"/>
                <a:ext cx="43"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3" name="Freeform 31"/>
              <p:cNvSpPr>
                <a:spLocks/>
              </p:cNvSpPr>
              <p:nvPr/>
            </p:nvSpPr>
            <p:spPr bwMode="auto">
              <a:xfrm>
                <a:off x="934" y="3632"/>
                <a:ext cx="44"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4" name="Freeform 32"/>
              <p:cNvSpPr>
                <a:spLocks/>
              </p:cNvSpPr>
              <p:nvPr/>
            </p:nvSpPr>
            <p:spPr bwMode="auto">
              <a:xfrm>
                <a:off x="934" y="3637"/>
                <a:ext cx="39"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5" name="Freeform 33"/>
              <p:cNvSpPr>
                <a:spLocks/>
              </p:cNvSpPr>
              <p:nvPr/>
            </p:nvSpPr>
            <p:spPr bwMode="auto">
              <a:xfrm>
                <a:off x="909" y="3676"/>
                <a:ext cx="5"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6" name="Freeform 34"/>
              <p:cNvSpPr>
                <a:spLocks/>
              </p:cNvSpPr>
              <p:nvPr/>
            </p:nvSpPr>
            <p:spPr bwMode="auto">
              <a:xfrm>
                <a:off x="909" y="3676"/>
                <a:ext cx="5"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7" name="Freeform 35"/>
              <p:cNvSpPr>
                <a:spLocks/>
              </p:cNvSpPr>
              <p:nvPr/>
            </p:nvSpPr>
            <p:spPr bwMode="auto">
              <a:xfrm>
                <a:off x="870" y="36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8" name="Freeform 36"/>
              <p:cNvSpPr>
                <a:spLocks/>
              </p:cNvSpPr>
              <p:nvPr/>
            </p:nvSpPr>
            <p:spPr bwMode="auto">
              <a:xfrm>
                <a:off x="875" y="3684"/>
                <a:ext cx="14"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39" name="Freeform 37"/>
              <p:cNvSpPr>
                <a:spLocks/>
              </p:cNvSpPr>
              <p:nvPr/>
            </p:nvSpPr>
            <p:spPr bwMode="auto">
              <a:xfrm>
                <a:off x="833" y="3690"/>
                <a:ext cx="19"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40" name="Freeform 38"/>
              <p:cNvSpPr>
                <a:spLocks/>
              </p:cNvSpPr>
              <p:nvPr/>
            </p:nvSpPr>
            <p:spPr bwMode="auto">
              <a:xfrm>
                <a:off x="838" y="36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41" name="Freeform 39"/>
              <p:cNvSpPr>
                <a:spLocks/>
              </p:cNvSpPr>
              <p:nvPr/>
            </p:nvSpPr>
            <p:spPr bwMode="auto">
              <a:xfrm>
                <a:off x="814" y="36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42" name="Freeform 40"/>
              <p:cNvSpPr>
                <a:spLocks/>
              </p:cNvSpPr>
              <p:nvPr/>
            </p:nvSpPr>
            <p:spPr bwMode="auto">
              <a:xfrm>
                <a:off x="814" y="36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43" name="Freeform 41"/>
              <p:cNvSpPr>
                <a:spLocks/>
              </p:cNvSpPr>
              <p:nvPr/>
            </p:nvSpPr>
            <p:spPr bwMode="auto">
              <a:xfrm>
                <a:off x="795" y="3693"/>
                <a:ext cx="15"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44" name="Freeform 42"/>
              <p:cNvSpPr>
                <a:spLocks/>
              </p:cNvSpPr>
              <p:nvPr/>
            </p:nvSpPr>
            <p:spPr bwMode="auto">
              <a:xfrm>
                <a:off x="768" y="3683"/>
                <a:ext cx="19"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74784" name="Freeform 43"/>
            <p:cNvSpPr>
              <a:spLocks/>
            </p:cNvSpPr>
            <p:nvPr/>
          </p:nvSpPr>
          <p:spPr bwMode="auto">
            <a:xfrm>
              <a:off x="2153" y="2084"/>
              <a:ext cx="347" cy="458"/>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chemeClr val="accent2"/>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5" name="Freeform 44"/>
            <p:cNvSpPr>
              <a:spLocks/>
            </p:cNvSpPr>
            <p:nvPr/>
          </p:nvSpPr>
          <p:spPr bwMode="auto">
            <a:xfrm>
              <a:off x="1766" y="1401"/>
              <a:ext cx="409" cy="322"/>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6" name="Freeform 45"/>
            <p:cNvSpPr>
              <a:spLocks/>
            </p:cNvSpPr>
            <p:nvPr/>
          </p:nvSpPr>
          <p:spPr bwMode="auto">
            <a:xfrm>
              <a:off x="1656" y="1606"/>
              <a:ext cx="493" cy="439"/>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7" name="Freeform 46"/>
            <p:cNvSpPr>
              <a:spLocks/>
            </p:cNvSpPr>
            <p:nvPr/>
          </p:nvSpPr>
          <p:spPr bwMode="auto">
            <a:xfrm>
              <a:off x="2058" y="1479"/>
              <a:ext cx="369" cy="634"/>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8" name="Freeform 47"/>
            <p:cNvSpPr>
              <a:spLocks/>
            </p:cNvSpPr>
            <p:nvPr/>
          </p:nvSpPr>
          <p:spPr bwMode="auto">
            <a:xfrm>
              <a:off x="2213" y="1494"/>
              <a:ext cx="628" cy="424"/>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89" name="Freeform 48"/>
            <p:cNvSpPr>
              <a:spLocks/>
            </p:cNvSpPr>
            <p:nvPr/>
          </p:nvSpPr>
          <p:spPr bwMode="auto">
            <a:xfrm>
              <a:off x="1835" y="2001"/>
              <a:ext cx="391" cy="649"/>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0" name="Freeform 49"/>
            <p:cNvSpPr>
              <a:spLocks/>
            </p:cNvSpPr>
            <p:nvPr/>
          </p:nvSpPr>
          <p:spPr bwMode="auto">
            <a:xfrm>
              <a:off x="2039" y="2494"/>
              <a:ext cx="415" cy="517"/>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1" name="Freeform 50"/>
            <p:cNvSpPr>
              <a:spLocks/>
            </p:cNvSpPr>
            <p:nvPr/>
          </p:nvSpPr>
          <p:spPr bwMode="auto">
            <a:xfrm>
              <a:off x="3192" y="1572"/>
              <a:ext cx="405" cy="487"/>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2" name="Freeform 51"/>
            <p:cNvSpPr>
              <a:spLocks/>
            </p:cNvSpPr>
            <p:nvPr/>
          </p:nvSpPr>
          <p:spPr bwMode="auto">
            <a:xfrm>
              <a:off x="3379" y="2928"/>
              <a:ext cx="350" cy="322"/>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3" name="Freeform 52"/>
            <p:cNvSpPr>
              <a:spLocks/>
            </p:cNvSpPr>
            <p:nvPr/>
          </p:nvSpPr>
          <p:spPr bwMode="auto">
            <a:xfrm>
              <a:off x="3520" y="2123"/>
              <a:ext cx="246" cy="463"/>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nvGrpSpPr>
            <p:cNvPr id="74794" name="Group 53"/>
            <p:cNvGrpSpPr>
              <a:grpSpLocks/>
            </p:cNvGrpSpPr>
            <p:nvPr/>
          </p:nvGrpSpPr>
          <p:grpSpPr bwMode="auto">
            <a:xfrm>
              <a:off x="3551" y="1708"/>
              <a:ext cx="465" cy="468"/>
              <a:chOff x="3562" y="1636"/>
              <a:chExt cx="497" cy="468"/>
            </a:xfrm>
          </p:grpSpPr>
          <p:sp>
            <p:nvSpPr>
              <p:cNvPr id="74828" name="Freeform 54"/>
              <p:cNvSpPr>
                <a:spLocks/>
              </p:cNvSpPr>
              <p:nvPr/>
            </p:nvSpPr>
            <p:spPr bwMode="auto">
              <a:xfrm>
                <a:off x="3806" y="1758"/>
                <a:ext cx="253"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9" name="Freeform 55"/>
              <p:cNvSpPr>
                <a:spLocks/>
              </p:cNvSpPr>
              <p:nvPr/>
            </p:nvSpPr>
            <p:spPr bwMode="auto">
              <a:xfrm>
                <a:off x="3562" y="1636"/>
                <a:ext cx="405"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74795" name="Freeform 56"/>
            <p:cNvSpPr>
              <a:spLocks/>
            </p:cNvSpPr>
            <p:nvPr/>
          </p:nvSpPr>
          <p:spPr bwMode="auto">
            <a:xfrm>
              <a:off x="3739" y="2162"/>
              <a:ext cx="183" cy="351"/>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6" name="Freeform 57"/>
            <p:cNvSpPr>
              <a:spLocks/>
            </p:cNvSpPr>
            <p:nvPr/>
          </p:nvSpPr>
          <p:spPr bwMode="auto">
            <a:xfrm>
              <a:off x="3548" y="2747"/>
              <a:ext cx="213" cy="405"/>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99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7" name="Freeform 58"/>
            <p:cNvSpPr>
              <a:spLocks/>
            </p:cNvSpPr>
            <p:nvPr/>
          </p:nvSpPr>
          <p:spPr bwMode="auto">
            <a:xfrm>
              <a:off x="4141" y="2045"/>
              <a:ext cx="359" cy="249"/>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8" name="Freeform 59"/>
            <p:cNvSpPr>
              <a:spLocks/>
            </p:cNvSpPr>
            <p:nvPr/>
          </p:nvSpPr>
          <p:spPr bwMode="auto">
            <a:xfrm>
              <a:off x="4021" y="2294"/>
              <a:ext cx="465" cy="287"/>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799" name="Freeform 60"/>
            <p:cNvSpPr>
              <a:spLocks/>
            </p:cNvSpPr>
            <p:nvPr/>
          </p:nvSpPr>
          <p:spPr bwMode="auto">
            <a:xfrm>
              <a:off x="4053" y="2674"/>
              <a:ext cx="314" cy="258"/>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0" name="Freeform 61"/>
            <p:cNvSpPr>
              <a:spLocks/>
            </p:cNvSpPr>
            <p:nvPr/>
          </p:nvSpPr>
          <p:spPr bwMode="auto">
            <a:xfrm>
              <a:off x="3911" y="2708"/>
              <a:ext cx="334" cy="376"/>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CC00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1" name="Freeform 62"/>
            <p:cNvSpPr>
              <a:spLocks/>
            </p:cNvSpPr>
            <p:nvPr/>
          </p:nvSpPr>
          <p:spPr bwMode="auto">
            <a:xfrm>
              <a:off x="4226" y="2240"/>
              <a:ext cx="283" cy="141"/>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2" name="Freeform 63"/>
            <p:cNvSpPr>
              <a:spLocks/>
            </p:cNvSpPr>
            <p:nvPr/>
          </p:nvSpPr>
          <p:spPr bwMode="auto">
            <a:xfrm>
              <a:off x="4441" y="2225"/>
              <a:ext cx="68" cy="11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3" name="Freeform 64"/>
            <p:cNvSpPr>
              <a:spLocks/>
            </p:cNvSpPr>
            <p:nvPr/>
          </p:nvSpPr>
          <p:spPr bwMode="auto">
            <a:xfrm>
              <a:off x="4459" y="2089"/>
              <a:ext cx="86" cy="205"/>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4" name="Freeform 65"/>
            <p:cNvSpPr>
              <a:spLocks/>
            </p:cNvSpPr>
            <p:nvPr/>
          </p:nvSpPr>
          <p:spPr bwMode="auto">
            <a:xfrm>
              <a:off x="4536" y="1996"/>
              <a:ext cx="105" cy="107"/>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5" name="Freeform 66"/>
            <p:cNvSpPr>
              <a:spLocks/>
            </p:cNvSpPr>
            <p:nvPr/>
          </p:nvSpPr>
          <p:spPr bwMode="auto">
            <a:xfrm>
              <a:off x="4532" y="1913"/>
              <a:ext cx="206" cy="112"/>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6" name="Freeform 67"/>
            <p:cNvSpPr>
              <a:spLocks/>
            </p:cNvSpPr>
            <p:nvPr/>
          </p:nvSpPr>
          <p:spPr bwMode="auto">
            <a:xfrm>
              <a:off x="4628" y="1986"/>
              <a:ext cx="54" cy="64"/>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7" name="Freeform 68"/>
            <p:cNvSpPr>
              <a:spLocks/>
            </p:cNvSpPr>
            <p:nvPr/>
          </p:nvSpPr>
          <p:spPr bwMode="auto">
            <a:xfrm>
              <a:off x="4568" y="1718"/>
              <a:ext cx="96" cy="229"/>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08" name="Freeform 69"/>
            <p:cNvSpPr>
              <a:spLocks/>
            </p:cNvSpPr>
            <p:nvPr/>
          </p:nvSpPr>
          <p:spPr bwMode="auto">
            <a:xfrm>
              <a:off x="4600" y="1513"/>
              <a:ext cx="223" cy="385"/>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CC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nvGrpSpPr>
            <p:cNvPr id="74809" name="Group 70"/>
            <p:cNvGrpSpPr>
              <a:grpSpLocks/>
            </p:cNvGrpSpPr>
            <p:nvPr/>
          </p:nvGrpSpPr>
          <p:grpSpPr bwMode="auto">
            <a:xfrm>
              <a:off x="2059" y="3215"/>
              <a:ext cx="585" cy="400"/>
              <a:chOff x="1991" y="3321"/>
              <a:chExt cx="361" cy="231"/>
            </a:xfrm>
          </p:grpSpPr>
          <p:sp>
            <p:nvSpPr>
              <p:cNvPr id="74820" name="Freeform 71"/>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1" name="Freeform 72"/>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2" name="Freeform 73"/>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3" name="Freeform 74"/>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4" name="Freeform 75"/>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5" name="Freeform 76"/>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6" name="Freeform 77"/>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4827" name="Freeform 78"/>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CC3300"/>
              </a:solidFill>
              <a:ln w="12700">
                <a:solidFill>
                  <a:srgbClr val="000000"/>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74810" name="Rectangle 80"/>
            <p:cNvSpPr>
              <a:spLocks noChangeArrowheads="1"/>
            </p:cNvSpPr>
            <p:nvPr/>
          </p:nvSpPr>
          <p:spPr bwMode="auto">
            <a:xfrm>
              <a:off x="1582" y="3815"/>
              <a:ext cx="145" cy="123"/>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pt-BR" altLang="pt-BR" sz="1400">
                <a:solidFill>
                  <a:srgbClr val="000000"/>
                </a:solidFill>
              </a:endParaRPr>
            </a:p>
          </p:txBody>
        </p:sp>
        <p:sp>
          <p:nvSpPr>
            <p:cNvPr id="74811" name="Text Box 81"/>
            <p:cNvSpPr txBox="1">
              <a:spLocks noChangeArrowheads="1"/>
            </p:cNvSpPr>
            <p:nvPr/>
          </p:nvSpPr>
          <p:spPr bwMode="auto">
            <a:xfrm>
              <a:off x="1748" y="3792"/>
              <a:ext cx="3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solidFill>
                    <a:srgbClr val="000000"/>
                  </a:solidFill>
                  <a:latin typeface="Franklin Gothic Demi" panose="020B0703020102020204" pitchFamily="34" charset="0"/>
                </a:rPr>
                <a:t>4%-6%</a:t>
              </a:r>
            </a:p>
          </p:txBody>
        </p:sp>
        <p:sp>
          <p:nvSpPr>
            <p:cNvPr id="74812" name="Rectangle 82"/>
            <p:cNvSpPr>
              <a:spLocks noChangeArrowheads="1"/>
            </p:cNvSpPr>
            <p:nvPr/>
          </p:nvSpPr>
          <p:spPr bwMode="auto">
            <a:xfrm>
              <a:off x="2217" y="3815"/>
              <a:ext cx="144" cy="123"/>
            </a:xfrm>
            <a:prstGeom prst="rect">
              <a:avLst/>
            </a:prstGeom>
            <a:solidFill>
              <a:srgbClr val="00CC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solidFill>
                    <a:srgbClr val="000000"/>
                  </a:solidFill>
                </a:rPr>
                <a:t> </a:t>
              </a:r>
            </a:p>
          </p:txBody>
        </p:sp>
        <p:sp>
          <p:nvSpPr>
            <p:cNvPr id="74813" name="Text Box 83"/>
            <p:cNvSpPr txBox="1">
              <a:spLocks noChangeArrowheads="1"/>
            </p:cNvSpPr>
            <p:nvPr/>
          </p:nvSpPr>
          <p:spPr bwMode="auto">
            <a:xfrm>
              <a:off x="2411" y="3792"/>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solidFill>
                    <a:srgbClr val="000000"/>
                  </a:solidFill>
                  <a:latin typeface="Franklin Gothic Demi" panose="020B0703020102020204" pitchFamily="34" charset="0"/>
                </a:rPr>
                <a:t>6-8%</a:t>
              </a:r>
            </a:p>
          </p:txBody>
        </p:sp>
        <p:sp>
          <p:nvSpPr>
            <p:cNvPr id="74814" name="Rectangle 84"/>
            <p:cNvSpPr>
              <a:spLocks noChangeArrowheads="1"/>
            </p:cNvSpPr>
            <p:nvPr/>
          </p:nvSpPr>
          <p:spPr bwMode="auto">
            <a:xfrm>
              <a:off x="2809" y="3815"/>
              <a:ext cx="144" cy="123"/>
            </a:xfrm>
            <a:prstGeom prst="rect">
              <a:avLst/>
            </a:prstGeom>
            <a:solidFill>
              <a:srgbClr val="CC33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solidFill>
                    <a:srgbClr val="000000"/>
                  </a:solidFill>
                </a:rPr>
                <a:t> </a:t>
              </a:r>
            </a:p>
          </p:txBody>
        </p:sp>
        <p:sp>
          <p:nvSpPr>
            <p:cNvPr id="74815" name="Text Box 85"/>
            <p:cNvSpPr txBox="1">
              <a:spLocks noChangeArrowheads="1"/>
            </p:cNvSpPr>
            <p:nvPr/>
          </p:nvSpPr>
          <p:spPr bwMode="auto">
            <a:xfrm>
              <a:off x="3029" y="3792"/>
              <a:ext cx="3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solidFill>
                    <a:srgbClr val="000000"/>
                  </a:solidFill>
                  <a:latin typeface="Franklin Gothic Demi" panose="020B0703020102020204" pitchFamily="34" charset="0"/>
                </a:rPr>
                <a:t>8-10%</a:t>
              </a:r>
            </a:p>
          </p:txBody>
        </p:sp>
        <p:sp>
          <p:nvSpPr>
            <p:cNvPr id="74816" name="Rectangle 86"/>
            <p:cNvSpPr>
              <a:spLocks noChangeArrowheads="1"/>
            </p:cNvSpPr>
            <p:nvPr/>
          </p:nvSpPr>
          <p:spPr bwMode="auto">
            <a:xfrm>
              <a:off x="3487" y="3815"/>
              <a:ext cx="144" cy="123"/>
            </a:xfrm>
            <a:prstGeom prst="rect">
              <a:avLst/>
            </a:prstGeom>
            <a:solidFill>
              <a:srgbClr val="FF99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solidFill>
                    <a:srgbClr val="000000"/>
                  </a:solidFill>
                </a:rPr>
                <a:t> </a:t>
              </a:r>
            </a:p>
          </p:txBody>
        </p:sp>
        <p:sp>
          <p:nvSpPr>
            <p:cNvPr id="74817" name="Text Box 87"/>
            <p:cNvSpPr txBox="1">
              <a:spLocks noChangeArrowheads="1"/>
            </p:cNvSpPr>
            <p:nvPr/>
          </p:nvSpPr>
          <p:spPr bwMode="auto">
            <a:xfrm>
              <a:off x="3656" y="3792"/>
              <a:ext cx="4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solidFill>
                    <a:srgbClr val="000000"/>
                  </a:solidFill>
                  <a:latin typeface="Franklin Gothic Demi" panose="020B0703020102020204" pitchFamily="34" charset="0"/>
                </a:rPr>
                <a:t>10-12%</a:t>
              </a:r>
            </a:p>
          </p:txBody>
        </p:sp>
        <p:sp>
          <p:nvSpPr>
            <p:cNvPr id="74818" name="Text Box 90"/>
            <p:cNvSpPr txBox="1">
              <a:spLocks noChangeArrowheads="1"/>
            </p:cNvSpPr>
            <p:nvPr/>
          </p:nvSpPr>
          <p:spPr bwMode="auto">
            <a:xfrm>
              <a:off x="4333" y="3792"/>
              <a:ext cx="3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solidFill>
                    <a:srgbClr val="000000"/>
                  </a:solidFill>
                  <a:latin typeface="Franklin Gothic Demi" panose="020B0703020102020204" pitchFamily="34" charset="0"/>
                  <a:cs typeface="Arial" panose="020B0604020202020204" pitchFamily="34" charset="0"/>
                </a:rPr>
                <a:t>≥12%</a:t>
              </a:r>
            </a:p>
          </p:txBody>
        </p:sp>
        <p:sp>
          <p:nvSpPr>
            <p:cNvPr id="74819" name="Rectangle 91"/>
            <p:cNvSpPr>
              <a:spLocks noChangeArrowheads="1"/>
            </p:cNvSpPr>
            <p:nvPr/>
          </p:nvSpPr>
          <p:spPr bwMode="auto">
            <a:xfrm>
              <a:off x="4164" y="3815"/>
              <a:ext cx="144" cy="123"/>
            </a:xfrm>
            <a:prstGeom prst="rect">
              <a:avLst/>
            </a:prstGeom>
            <a:solidFill>
              <a:srgbClr val="CC00CC"/>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solidFill>
                    <a:srgbClr val="000000"/>
                  </a:solidFill>
                </a:rPr>
                <a:t> </a:t>
              </a:r>
            </a:p>
          </p:txBody>
        </p:sp>
      </p:grpSp>
      <p:sp>
        <p:nvSpPr>
          <p:cNvPr id="74756" name="Rectangle 67"/>
          <p:cNvSpPr>
            <a:spLocks noChangeArrowheads="1"/>
          </p:cNvSpPr>
          <p:nvPr/>
        </p:nvSpPr>
        <p:spPr bwMode="auto">
          <a:xfrm>
            <a:off x="457200" y="838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2006 CDC BRFSS Data</a:t>
            </a:r>
          </a:p>
        </p:txBody>
      </p:sp>
      <p:cxnSp>
        <p:nvCxnSpPr>
          <p:cNvPr id="74757"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5" name="Rectangle 94"/>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State-specific Prevalence in U.S. Adults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Lifetime DM Risk color"/>
          <p:cNvPicPr>
            <a:picLocks noChangeAspect="1" noChangeArrowheads="1"/>
          </p:cNvPicPr>
          <p:nvPr/>
        </p:nvPicPr>
        <p:blipFill>
          <a:blip r:embed="rId3">
            <a:clrChange>
              <a:clrFrom>
                <a:srgbClr val="111076"/>
              </a:clrFrom>
              <a:clrTo>
                <a:srgbClr val="111076">
                  <a:alpha val="0"/>
                </a:srgbClr>
              </a:clrTo>
            </a:clrChange>
            <a:extLst>
              <a:ext uri="{28A0092B-C50C-407E-A947-70E740481C1C}">
                <a14:useLocalDpi xmlns:a14="http://schemas.microsoft.com/office/drawing/2010/main" val="0"/>
              </a:ext>
            </a:extLst>
          </a:blip>
          <a:srcRect l="6522" t="7076" r="5315" b="4448"/>
          <a:stretch>
            <a:fillRect/>
          </a:stretch>
        </p:blipFill>
        <p:spPr bwMode="auto">
          <a:xfrm>
            <a:off x="147638" y="1066800"/>
            <a:ext cx="8848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4643438" y="6477000"/>
            <a:ext cx="4424362" cy="246063"/>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pitchFamily="34" charset="-128"/>
              </a:defRPr>
            </a:lvl1pPr>
            <a:lvl2pPr marL="742950" indent="-285750" eaLnBrk="0" hangingPunct="0">
              <a:defRPr sz="1600">
                <a:solidFill>
                  <a:schemeClr val="tx2"/>
                </a:solidFill>
                <a:latin typeface="Franklin Gothic Demi" pitchFamily="34" charset="0"/>
                <a:ea typeface="ＭＳ Ｐゴシック" pitchFamily="34" charset="-128"/>
              </a:defRPr>
            </a:lvl2pPr>
            <a:lvl3pPr marL="1143000" indent="-228600" eaLnBrk="0" hangingPunct="0">
              <a:defRPr sz="1600">
                <a:solidFill>
                  <a:schemeClr val="tx2"/>
                </a:solidFill>
                <a:latin typeface="Franklin Gothic Demi" pitchFamily="34" charset="0"/>
                <a:ea typeface="ＭＳ Ｐゴシック" pitchFamily="34" charset="-128"/>
              </a:defRPr>
            </a:lvl3pPr>
            <a:lvl4pPr marL="1600200" indent="-228600" eaLnBrk="0" hangingPunct="0">
              <a:defRPr sz="1600">
                <a:solidFill>
                  <a:schemeClr val="tx2"/>
                </a:solidFill>
                <a:latin typeface="Franklin Gothic Demi" pitchFamily="34" charset="0"/>
                <a:ea typeface="ＭＳ Ｐゴシック" pitchFamily="34" charset="-128"/>
              </a:defRPr>
            </a:lvl4pPr>
            <a:lvl5pPr marL="2057400" indent="-228600" eaLnBrk="0" hangingPunct="0">
              <a:defRPr sz="1600">
                <a:solidFill>
                  <a:schemeClr val="tx2"/>
                </a:solidFill>
                <a:latin typeface="Franklin Gothic Demi" pitchFamily="34" charset="0"/>
                <a:ea typeface="ＭＳ Ｐゴシック" pitchFamily="34"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pitchFamily="34"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pitchFamily="34"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pitchFamily="34"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pitchFamily="34" charset="-128"/>
              </a:defRPr>
            </a:lvl9pPr>
          </a:lstStyle>
          <a:p>
            <a:pPr algn="r" eaLnBrk="1" hangingPunct="1">
              <a:spcBef>
                <a:spcPct val="20000"/>
              </a:spcBef>
              <a:buClr>
                <a:srgbClr val="FF9966"/>
              </a:buClr>
              <a:defRPr/>
            </a:pPr>
            <a:r>
              <a:rPr lang="en-US" sz="1000" dirty="0" smtClean="0">
                <a:solidFill>
                  <a:schemeClr val="tx1"/>
                </a:solidFill>
                <a:latin typeface="+mn-lt"/>
              </a:rPr>
              <a:t>Source: Narayan et al. </a:t>
            </a:r>
            <a:r>
              <a:rPr lang="en-US" sz="1000" i="1" dirty="0" smtClean="0">
                <a:solidFill>
                  <a:schemeClr val="tx1"/>
                </a:solidFill>
                <a:latin typeface="+mn-lt"/>
              </a:rPr>
              <a:t>JAMA</a:t>
            </a:r>
            <a:r>
              <a:rPr lang="en-US" sz="1000" dirty="0" smtClean="0">
                <a:solidFill>
                  <a:schemeClr val="tx1"/>
                </a:solidFill>
                <a:latin typeface="+mn-lt"/>
              </a:rPr>
              <a:t> 2003;290:1884-1890</a:t>
            </a:r>
          </a:p>
        </p:txBody>
      </p:sp>
      <p:cxnSp>
        <p:nvCxnSpPr>
          <p:cNvPr id="76804"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Lifetime Risk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419600" y="5561013"/>
            <a:ext cx="4648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000"/>
              <a:t>AGE=Advanced glycation end products, CRP=C-reactive protein, CHD=Coronary heart disease HDL=High-density lipoprotein, HTN=Hypertension, IL-6=Interleukin-6, LDL=Low-density lipoprotein, PAI-1=Plasminogen activator inhibitor-1, SAA=Serum amyloid A protein, TF=Tissue factor, TG=Triglycerides, tPA=Tissue plasminogen activator</a:t>
            </a:r>
          </a:p>
        </p:txBody>
      </p:sp>
      <p:sp>
        <p:nvSpPr>
          <p:cNvPr id="78851" name="Text Box 3"/>
          <p:cNvSpPr txBox="1">
            <a:spLocks noChangeArrowheads="1"/>
          </p:cNvSpPr>
          <p:nvPr/>
        </p:nvSpPr>
        <p:spPr bwMode="auto">
          <a:xfrm>
            <a:off x="3122613" y="3657600"/>
            <a:ext cx="290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Subclinical Atherosclerosis</a:t>
            </a:r>
          </a:p>
        </p:txBody>
      </p:sp>
      <p:sp>
        <p:nvSpPr>
          <p:cNvPr id="78852" name="Text Box 4"/>
          <p:cNvSpPr txBox="1">
            <a:spLocks noChangeArrowheads="1"/>
          </p:cNvSpPr>
          <p:nvPr/>
        </p:nvSpPr>
        <p:spPr bwMode="auto">
          <a:xfrm>
            <a:off x="2989263" y="4613275"/>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solidFill>
                  <a:schemeClr val="tx2"/>
                </a:solidFill>
                <a:latin typeface="Franklin Gothic Demi" panose="020B0703020102020204" pitchFamily="34" charset="0"/>
              </a:rPr>
              <a:t>Atherosclerotic Clinical Events </a:t>
            </a:r>
          </a:p>
        </p:txBody>
      </p:sp>
      <p:sp>
        <p:nvSpPr>
          <p:cNvPr id="78853" name="Text Box 5"/>
          <p:cNvSpPr txBox="1">
            <a:spLocks noChangeArrowheads="1"/>
          </p:cNvSpPr>
          <p:nvPr/>
        </p:nvSpPr>
        <p:spPr bwMode="auto">
          <a:xfrm>
            <a:off x="2470150" y="11430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Hyperglycemia</a:t>
            </a:r>
          </a:p>
        </p:txBody>
      </p:sp>
      <p:sp>
        <p:nvSpPr>
          <p:cNvPr id="78854" name="Line 6"/>
          <p:cNvSpPr>
            <a:spLocks noChangeShapeType="1"/>
          </p:cNvSpPr>
          <p:nvPr/>
        </p:nvSpPr>
        <p:spPr bwMode="auto">
          <a:xfrm>
            <a:off x="3676650" y="1497013"/>
            <a:ext cx="550863" cy="2141537"/>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pt-BR"/>
          </a:p>
        </p:txBody>
      </p:sp>
      <p:sp>
        <p:nvSpPr>
          <p:cNvPr id="78855" name="Text Box 7"/>
          <p:cNvSpPr txBox="1">
            <a:spLocks noChangeArrowheads="1"/>
          </p:cNvSpPr>
          <p:nvPr/>
        </p:nvSpPr>
        <p:spPr bwMode="auto">
          <a:xfrm>
            <a:off x="2532063" y="1489075"/>
            <a:ext cx="11604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latin typeface="Franklin Gothic Demi" panose="020B0703020102020204" pitchFamily="34" charset="0"/>
                <a:sym typeface="Symbol" panose="05050102010706020507" pitchFamily="18" charset="2"/>
              </a:rPr>
              <a:t> </a:t>
            </a:r>
            <a:r>
              <a:rPr lang="en-US" altLang="pt-BR" sz="1400">
                <a:latin typeface="Franklin Gothic Demi" panose="020B0703020102020204" pitchFamily="34" charset="0"/>
              </a:rPr>
              <a:t>AGE</a:t>
            </a:r>
          </a:p>
          <a:p>
            <a:r>
              <a:rPr lang="en-US" altLang="pt-BR" sz="1400">
                <a:latin typeface="Franklin Gothic Demi" panose="020B0703020102020204" pitchFamily="34" charset="0"/>
                <a:sym typeface="Symbol" panose="05050102010706020507" pitchFamily="18" charset="2"/>
              </a:rPr>
              <a:t></a:t>
            </a:r>
            <a:r>
              <a:rPr lang="en-US" altLang="pt-BR" sz="1400">
                <a:latin typeface="Franklin Gothic Demi" panose="020B0703020102020204" pitchFamily="34" charset="0"/>
              </a:rPr>
              <a:t> Oxidative  </a:t>
            </a:r>
            <a:br>
              <a:rPr lang="en-US" altLang="pt-BR" sz="1400">
                <a:latin typeface="Franklin Gothic Demi" panose="020B0703020102020204" pitchFamily="34" charset="0"/>
              </a:rPr>
            </a:br>
            <a:r>
              <a:rPr lang="en-US" altLang="pt-BR" sz="1400">
                <a:latin typeface="Franklin Gothic Demi" panose="020B0703020102020204" pitchFamily="34" charset="0"/>
              </a:rPr>
              <a:t>stress</a:t>
            </a:r>
          </a:p>
        </p:txBody>
      </p:sp>
      <p:sp>
        <p:nvSpPr>
          <p:cNvPr id="78856" name="Text Box 8"/>
          <p:cNvSpPr txBox="1">
            <a:spLocks noChangeArrowheads="1"/>
          </p:cNvSpPr>
          <p:nvPr/>
        </p:nvSpPr>
        <p:spPr bwMode="auto">
          <a:xfrm>
            <a:off x="779463" y="1946275"/>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Inflammation</a:t>
            </a:r>
          </a:p>
        </p:txBody>
      </p:sp>
      <p:sp>
        <p:nvSpPr>
          <p:cNvPr id="78857" name="Line 9"/>
          <p:cNvSpPr>
            <a:spLocks noChangeShapeType="1"/>
          </p:cNvSpPr>
          <p:nvPr/>
        </p:nvSpPr>
        <p:spPr bwMode="auto">
          <a:xfrm>
            <a:off x="2047875" y="2319338"/>
            <a:ext cx="1379538" cy="1319212"/>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pt-BR"/>
          </a:p>
        </p:txBody>
      </p:sp>
      <p:sp>
        <p:nvSpPr>
          <p:cNvPr id="78858" name="Text Box 10"/>
          <p:cNvSpPr txBox="1">
            <a:spLocks noChangeArrowheads="1"/>
          </p:cNvSpPr>
          <p:nvPr/>
        </p:nvSpPr>
        <p:spPr bwMode="auto">
          <a:xfrm>
            <a:off x="1312863" y="2251075"/>
            <a:ext cx="6778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latin typeface="Franklin Gothic Demi" panose="020B0703020102020204" pitchFamily="34" charset="0"/>
                <a:sym typeface="Symbol" panose="05050102010706020507" pitchFamily="18" charset="2"/>
              </a:rPr>
              <a:t> </a:t>
            </a:r>
            <a:r>
              <a:rPr lang="en-US" altLang="pt-BR" sz="1400">
                <a:latin typeface="Franklin Gothic Demi" panose="020B0703020102020204" pitchFamily="34" charset="0"/>
              </a:rPr>
              <a:t>IL-6</a:t>
            </a:r>
          </a:p>
          <a:p>
            <a:r>
              <a:rPr lang="en-US" altLang="pt-BR" sz="1400">
                <a:latin typeface="Franklin Gothic Demi" panose="020B0703020102020204" pitchFamily="34" charset="0"/>
                <a:sym typeface="Symbol" panose="05050102010706020507" pitchFamily="18" charset="2"/>
              </a:rPr>
              <a:t></a:t>
            </a:r>
            <a:r>
              <a:rPr lang="en-US" altLang="pt-BR" sz="1400">
                <a:latin typeface="Franklin Gothic Demi" panose="020B0703020102020204" pitchFamily="34" charset="0"/>
              </a:rPr>
              <a:t> CRP</a:t>
            </a:r>
          </a:p>
          <a:p>
            <a:r>
              <a:rPr lang="en-US" altLang="pt-BR" sz="1400">
                <a:latin typeface="Franklin Gothic Demi" panose="020B0703020102020204" pitchFamily="34" charset="0"/>
                <a:sym typeface="Symbol" panose="05050102010706020507" pitchFamily="18" charset="2"/>
              </a:rPr>
              <a:t> SAA</a:t>
            </a:r>
          </a:p>
        </p:txBody>
      </p:sp>
      <p:sp>
        <p:nvSpPr>
          <p:cNvPr id="78859" name="Text Box 11"/>
          <p:cNvSpPr txBox="1">
            <a:spLocks noChangeArrowheads="1"/>
          </p:cNvSpPr>
          <p:nvPr/>
        </p:nvSpPr>
        <p:spPr bwMode="auto">
          <a:xfrm>
            <a:off x="265113" y="28321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Infection</a:t>
            </a:r>
          </a:p>
        </p:txBody>
      </p:sp>
      <p:sp>
        <p:nvSpPr>
          <p:cNvPr id="78860" name="Line 12"/>
          <p:cNvSpPr>
            <a:spLocks noChangeShapeType="1"/>
          </p:cNvSpPr>
          <p:nvPr/>
        </p:nvSpPr>
        <p:spPr bwMode="auto">
          <a:xfrm>
            <a:off x="1139825" y="3249613"/>
            <a:ext cx="1566863" cy="525462"/>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pt-BR"/>
          </a:p>
        </p:txBody>
      </p:sp>
      <p:sp>
        <p:nvSpPr>
          <p:cNvPr id="78861" name="Text Box 13"/>
          <p:cNvSpPr txBox="1">
            <a:spLocks noChangeArrowheads="1"/>
          </p:cNvSpPr>
          <p:nvPr/>
        </p:nvSpPr>
        <p:spPr bwMode="auto">
          <a:xfrm>
            <a:off x="246063" y="3165475"/>
            <a:ext cx="16875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latin typeface="Franklin Gothic Demi" panose="020B0703020102020204" pitchFamily="34" charset="0"/>
                <a:sym typeface="Symbol" panose="05050102010706020507" pitchFamily="18" charset="2"/>
              </a:rPr>
              <a:t> </a:t>
            </a:r>
            <a:r>
              <a:rPr lang="en-US" altLang="pt-BR" sz="1400">
                <a:latin typeface="Franklin Gothic Demi" panose="020B0703020102020204" pitchFamily="34" charset="0"/>
              </a:rPr>
              <a:t>Defense</a:t>
            </a:r>
            <a:br>
              <a:rPr lang="en-US" altLang="pt-BR" sz="1400">
                <a:latin typeface="Franklin Gothic Demi" panose="020B0703020102020204" pitchFamily="34" charset="0"/>
              </a:rPr>
            </a:br>
            <a:r>
              <a:rPr lang="en-US" altLang="pt-BR" sz="1400">
                <a:latin typeface="Franklin Gothic Demi" panose="020B0703020102020204" pitchFamily="34" charset="0"/>
              </a:rPr>
              <a:t>mechanisms</a:t>
            </a:r>
          </a:p>
          <a:p>
            <a:r>
              <a:rPr lang="en-US" altLang="pt-BR" sz="1400">
                <a:latin typeface="Franklin Gothic Demi" panose="020B0703020102020204" pitchFamily="34" charset="0"/>
                <a:sym typeface="Symbol" panose="05050102010706020507" pitchFamily="18" charset="2"/>
              </a:rPr>
              <a:t></a:t>
            </a:r>
            <a:r>
              <a:rPr lang="en-US" altLang="pt-BR" sz="1400">
                <a:latin typeface="Franklin Gothic Demi" panose="020B0703020102020204" pitchFamily="34" charset="0"/>
              </a:rPr>
              <a:t> Pathogen burden</a:t>
            </a:r>
          </a:p>
        </p:txBody>
      </p:sp>
      <p:grpSp>
        <p:nvGrpSpPr>
          <p:cNvPr id="78862" name="Group 14"/>
          <p:cNvGrpSpPr>
            <a:grpSpLocks/>
          </p:cNvGrpSpPr>
          <p:nvPr/>
        </p:nvGrpSpPr>
        <p:grpSpPr bwMode="auto">
          <a:xfrm>
            <a:off x="4886325" y="1143000"/>
            <a:ext cx="2370138" cy="2495550"/>
            <a:chOff x="3033" y="1032"/>
            <a:chExt cx="1432" cy="1572"/>
          </a:xfrm>
        </p:grpSpPr>
        <p:sp>
          <p:nvSpPr>
            <p:cNvPr id="78878" name="Text Box 15"/>
            <p:cNvSpPr txBox="1">
              <a:spLocks noChangeArrowheads="1"/>
            </p:cNvSpPr>
            <p:nvPr/>
          </p:nvSpPr>
          <p:spPr bwMode="auto">
            <a:xfrm>
              <a:off x="3228" y="1032"/>
              <a:ext cx="1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Insulin Resistance</a:t>
              </a:r>
            </a:p>
          </p:txBody>
        </p:sp>
        <p:sp>
          <p:nvSpPr>
            <p:cNvPr id="78879" name="Line 16"/>
            <p:cNvSpPr>
              <a:spLocks noChangeShapeType="1"/>
            </p:cNvSpPr>
            <p:nvPr/>
          </p:nvSpPr>
          <p:spPr bwMode="auto">
            <a:xfrm flipH="1">
              <a:off x="3033" y="1308"/>
              <a:ext cx="397" cy="1296"/>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pt-BR"/>
            </a:p>
          </p:txBody>
        </p:sp>
        <p:sp>
          <p:nvSpPr>
            <p:cNvPr id="78880" name="Text Box 17"/>
            <p:cNvSpPr txBox="1">
              <a:spLocks noChangeArrowheads="1"/>
            </p:cNvSpPr>
            <p:nvPr/>
          </p:nvSpPr>
          <p:spPr bwMode="auto">
            <a:xfrm>
              <a:off x="3419" y="1250"/>
              <a:ext cx="67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latin typeface="Franklin Gothic Demi" panose="020B0703020102020204" pitchFamily="34" charset="0"/>
                  <a:sym typeface="Symbol" panose="05050102010706020507" pitchFamily="18" charset="2"/>
                </a:rPr>
                <a:t>HTN </a:t>
              </a:r>
              <a:br>
                <a:rPr lang="en-US" altLang="pt-BR" sz="1400">
                  <a:latin typeface="Franklin Gothic Demi" panose="020B0703020102020204" pitchFamily="34" charset="0"/>
                  <a:sym typeface="Symbol" panose="05050102010706020507" pitchFamily="18" charset="2"/>
                </a:rPr>
              </a:br>
              <a:r>
                <a:rPr lang="en-US" altLang="pt-BR" sz="1400">
                  <a:latin typeface="Franklin Gothic Demi" panose="020B0703020102020204" pitchFamily="34" charset="0"/>
                  <a:sym typeface="Symbol" panose="05050102010706020507" pitchFamily="18" charset="2"/>
                </a:rPr>
                <a:t>Endothelial </a:t>
              </a:r>
              <a:br>
                <a:rPr lang="en-US" altLang="pt-BR" sz="1400">
                  <a:latin typeface="Franklin Gothic Demi" panose="020B0703020102020204" pitchFamily="34" charset="0"/>
                  <a:sym typeface="Symbol" panose="05050102010706020507" pitchFamily="18" charset="2"/>
                </a:rPr>
              </a:br>
              <a:r>
                <a:rPr lang="en-US" altLang="pt-BR" sz="1400">
                  <a:latin typeface="Franklin Gothic Demi" panose="020B0703020102020204" pitchFamily="34" charset="0"/>
                  <a:sym typeface="Symbol" panose="05050102010706020507" pitchFamily="18" charset="2"/>
                </a:rPr>
                <a:t>dysfunction</a:t>
              </a:r>
              <a:endParaRPr lang="en-US" altLang="pt-BR" sz="1400">
                <a:latin typeface="Franklin Gothic Demi" panose="020B0703020102020204" pitchFamily="34" charset="0"/>
              </a:endParaRPr>
            </a:p>
          </p:txBody>
        </p:sp>
      </p:grpSp>
      <p:grpSp>
        <p:nvGrpSpPr>
          <p:cNvPr id="78863" name="Group 18"/>
          <p:cNvGrpSpPr>
            <a:grpSpLocks/>
          </p:cNvGrpSpPr>
          <p:nvPr/>
        </p:nvGrpSpPr>
        <p:grpSpPr bwMode="auto">
          <a:xfrm>
            <a:off x="5691188" y="1946275"/>
            <a:ext cx="2632075" cy="1692275"/>
            <a:chOff x="3440" y="1538"/>
            <a:chExt cx="1588" cy="1066"/>
          </a:xfrm>
        </p:grpSpPr>
        <p:sp>
          <p:nvSpPr>
            <p:cNvPr id="78875" name="Text Box 19"/>
            <p:cNvSpPr txBox="1">
              <a:spLocks noChangeArrowheads="1"/>
            </p:cNvSpPr>
            <p:nvPr/>
          </p:nvSpPr>
          <p:spPr bwMode="auto">
            <a:xfrm>
              <a:off x="4136" y="1538"/>
              <a:ext cx="8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Dyslipidemia</a:t>
              </a:r>
            </a:p>
          </p:txBody>
        </p:sp>
        <p:sp>
          <p:nvSpPr>
            <p:cNvPr id="78876" name="Line 20"/>
            <p:cNvSpPr>
              <a:spLocks noChangeShapeType="1"/>
            </p:cNvSpPr>
            <p:nvPr/>
          </p:nvSpPr>
          <p:spPr bwMode="auto">
            <a:xfrm flipH="1">
              <a:off x="3440" y="1773"/>
              <a:ext cx="833" cy="831"/>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pt-BR"/>
            </a:p>
          </p:txBody>
        </p:sp>
        <p:sp>
          <p:nvSpPr>
            <p:cNvPr id="78877" name="Text Box 21"/>
            <p:cNvSpPr txBox="1">
              <a:spLocks noChangeArrowheads="1"/>
            </p:cNvSpPr>
            <p:nvPr/>
          </p:nvSpPr>
          <p:spPr bwMode="auto">
            <a:xfrm>
              <a:off x="4168" y="1826"/>
              <a:ext cx="40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latin typeface="Franklin Gothic Demi" panose="020B0703020102020204" pitchFamily="34" charset="0"/>
                  <a:sym typeface="Symbol" panose="05050102010706020507" pitchFamily="18" charset="2"/>
                </a:rPr>
                <a:t> </a:t>
              </a:r>
              <a:r>
                <a:rPr lang="en-US" altLang="pt-BR" sz="1400">
                  <a:latin typeface="Franklin Gothic Demi" panose="020B0703020102020204" pitchFamily="34" charset="0"/>
                </a:rPr>
                <a:t>LDL</a:t>
              </a:r>
            </a:p>
            <a:p>
              <a:r>
                <a:rPr lang="en-US" altLang="pt-BR" sz="1400">
                  <a:latin typeface="Franklin Gothic Demi" panose="020B0703020102020204" pitchFamily="34" charset="0"/>
                  <a:sym typeface="Symbol" panose="05050102010706020507" pitchFamily="18" charset="2"/>
                </a:rPr>
                <a:t></a:t>
              </a:r>
              <a:r>
                <a:rPr lang="en-US" altLang="pt-BR" sz="1400">
                  <a:latin typeface="Franklin Gothic Demi" panose="020B0703020102020204" pitchFamily="34" charset="0"/>
                </a:rPr>
                <a:t> TG</a:t>
              </a:r>
            </a:p>
            <a:p>
              <a:r>
                <a:rPr lang="en-US" altLang="pt-BR" sz="1400">
                  <a:latin typeface="Franklin Gothic Demi" panose="020B0703020102020204" pitchFamily="34" charset="0"/>
                  <a:sym typeface="Symbol" panose="05050102010706020507" pitchFamily="18" charset="2"/>
                </a:rPr>
                <a:t> HDL</a:t>
              </a:r>
            </a:p>
          </p:txBody>
        </p:sp>
      </p:grpSp>
      <p:grpSp>
        <p:nvGrpSpPr>
          <p:cNvPr id="78864" name="Group 22"/>
          <p:cNvGrpSpPr>
            <a:grpSpLocks/>
          </p:cNvGrpSpPr>
          <p:nvPr/>
        </p:nvGrpSpPr>
        <p:grpSpPr bwMode="auto">
          <a:xfrm>
            <a:off x="6264275" y="2936875"/>
            <a:ext cx="2727325" cy="1119188"/>
            <a:chOff x="3876" y="2170"/>
            <a:chExt cx="1646" cy="705"/>
          </a:xfrm>
        </p:grpSpPr>
        <p:sp>
          <p:nvSpPr>
            <p:cNvPr id="78872" name="Text Box 23"/>
            <p:cNvSpPr txBox="1">
              <a:spLocks noChangeArrowheads="1"/>
            </p:cNvSpPr>
            <p:nvPr/>
          </p:nvSpPr>
          <p:spPr bwMode="auto">
            <a:xfrm>
              <a:off x="4711" y="2170"/>
              <a:ext cx="8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Thrombosis</a:t>
              </a:r>
            </a:p>
          </p:txBody>
        </p:sp>
        <p:sp>
          <p:nvSpPr>
            <p:cNvPr id="78873" name="Line 24"/>
            <p:cNvSpPr>
              <a:spLocks noChangeShapeType="1"/>
            </p:cNvSpPr>
            <p:nvPr/>
          </p:nvSpPr>
          <p:spPr bwMode="auto">
            <a:xfrm flipH="1">
              <a:off x="3876" y="2395"/>
              <a:ext cx="947" cy="331"/>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pt-BR"/>
            </a:p>
          </p:txBody>
        </p:sp>
        <p:sp>
          <p:nvSpPr>
            <p:cNvPr id="78874" name="Text Box 25"/>
            <p:cNvSpPr txBox="1">
              <a:spLocks noChangeArrowheads="1"/>
            </p:cNvSpPr>
            <p:nvPr/>
          </p:nvSpPr>
          <p:spPr bwMode="auto">
            <a:xfrm>
              <a:off x="4710" y="2410"/>
              <a:ext cx="45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120650" indent="-12065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latin typeface="Franklin Gothic Demi" panose="020B0703020102020204" pitchFamily="34" charset="0"/>
                  <a:sym typeface="Symbol" panose="05050102010706020507" pitchFamily="18" charset="2"/>
                </a:rPr>
                <a:t> </a:t>
              </a:r>
              <a:r>
                <a:rPr lang="en-US" altLang="pt-BR" sz="1400">
                  <a:latin typeface="Franklin Gothic Demi" panose="020B0703020102020204" pitchFamily="34" charset="0"/>
                </a:rPr>
                <a:t>PAI-1</a:t>
              </a:r>
            </a:p>
            <a:p>
              <a:r>
                <a:rPr lang="en-US" altLang="pt-BR" sz="1400">
                  <a:latin typeface="Franklin Gothic Demi" panose="020B0703020102020204" pitchFamily="34" charset="0"/>
                  <a:sym typeface="Symbol" panose="05050102010706020507" pitchFamily="18" charset="2"/>
                </a:rPr>
                <a:t></a:t>
              </a:r>
              <a:r>
                <a:rPr lang="en-US" altLang="pt-BR" sz="1400">
                  <a:latin typeface="Franklin Gothic Demi" panose="020B0703020102020204" pitchFamily="34" charset="0"/>
                </a:rPr>
                <a:t> TF</a:t>
              </a:r>
            </a:p>
            <a:p>
              <a:r>
                <a:rPr lang="en-US" altLang="pt-BR" sz="1400">
                  <a:latin typeface="Franklin Gothic Demi" panose="020B0703020102020204" pitchFamily="34" charset="0"/>
                  <a:sym typeface="Symbol" panose="05050102010706020507" pitchFamily="18" charset="2"/>
                </a:rPr>
                <a:t> tPA</a:t>
              </a:r>
            </a:p>
          </p:txBody>
        </p:sp>
      </p:grpSp>
      <p:grpSp>
        <p:nvGrpSpPr>
          <p:cNvPr id="78865" name="Group 26"/>
          <p:cNvGrpSpPr>
            <a:grpSpLocks/>
          </p:cNvGrpSpPr>
          <p:nvPr/>
        </p:nvGrpSpPr>
        <p:grpSpPr bwMode="auto">
          <a:xfrm>
            <a:off x="3073400" y="4111625"/>
            <a:ext cx="3041650" cy="425450"/>
            <a:chOff x="1859" y="2902"/>
            <a:chExt cx="1776" cy="268"/>
          </a:xfrm>
        </p:grpSpPr>
        <p:sp>
          <p:nvSpPr>
            <p:cNvPr id="78869" name="Text Box 27"/>
            <p:cNvSpPr txBox="1">
              <a:spLocks noChangeArrowheads="1"/>
            </p:cNvSpPr>
            <p:nvPr/>
          </p:nvSpPr>
          <p:spPr bwMode="auto">
            <a:xfrm>
              <a:off x="2235" y="2978"/>
              <a:ext cx="10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latin typeface="Franklin Gothic Demi" panose="020B0703020102020204" pitchFamily="34" charset="0"/>
                </a:rPr>
                <a:t>Disease Progression</a:t>
              </a:r>
            </a:p>
          </p:txBody>
        </p:sp>
        <p:sp>
          <p:nvSpPr>
            <p:cNvPr id="78870" name="AutoShape 28"/>
            <p:cNvSpPr>
              <a:spLocks noChangeArrowheads="1"/>
            </p:cNvSpPr>
            <p:nvPr/>
          </p:nvSpPr>
          <p:spPr bwMode="auto">
            <a:xfrm>
              <a:off x="1859" y="2902"/>
              <a:ext cx="115" cy="242"/>
            </a:xfrm>
            <a:prstGeom prst="downArrow">
              <a:avLst>
                <a:gd name="adj1" fmla="val 50000"/>
                <a:gd name="adj2" fmla="val 52609"/>
              </a:avLst>
            </a:prstGeom>
            <a:solidFill>
              <a:schemeClr val="hlink"/>
            </a:solidFill>
            <a:ln w="12700">
              <a:solidFill>
                <a:schemeClr val="hlink"/>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78871" name="AutoShape 29"/>
            <p:cNvSpPr>
              <a:spLocks noChangeArrowheads="1"/>
            </p:cNvSpPr>
            <p:nvPr/>
          </p:nvSpPr>
          <p:spPr bwMode="auto">
            <a:xfrm>
              <a:off x="3520" y="2902"/>
              <a:ext cx="115" cy="242"/>
            </a:xfrm>
            <a:prstGeom prst="downArrow">
              <a:avLst>
                <a:gd name="adj1" fmla="val 50000"/>
                <a:gd name="adj2" fmla="val 52609"/>
              </a:avLst>
            </a:prstGeom>
            <a:solidFill>
              <a:schemeClr val="hlink"/>
            </a:solidFill>
            <a:ln w="12700">
              <a:solidFill>
                <a:schemeClr val="hlink"/>
              </a:solidFill>
              <a:miter lim="800000"/>
              <a:headEnd/>
              <a:tailEnd/>
            </a:ln>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sp>
        <p:nvSpPr>
          <p:cNvPr id="78866" name="Text Box 30"/>
          <p:cNvSpPr txBox="1">
            <a:spLocks noChangeArrowheads="1"/>
          </p:cNvSpPr>
          <p:nvPr/>
        </p:nvSpPr>
        <p:spPr bwMode="auto">
          <a:xfrm>
            <a:off x="381000" y="6459538"/>
            <a:ext cx="868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pt-BR" sz="1000"/>
              <a:t>Source: Biondi-Zoccai GGL et al. </a:t>
            </a:r>
            <a:r>
              <a:rPr lang="en-US" altLang="pt-BR" sz="1000" i="1"/>
              <a:t>JACC</a:t>
            </a:r>
            <a:r>
              <a:rPr lang="en-US" altLang="pt-BR" sz="1000"/>
              <a:t> 2003;41:1071-1077</a:t>
            </a:r>
          </a:p>
        </p:txBody>
      </p:sp>
      <p:cxnSp>
        <p:nvCxnSpPr>
          <p:cNvPr id="78867"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4" name="Rectangle 33"/>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Mechanisms by which 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Leads to Coronary Heart Disease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6"/>
          <p:cNvSpPr>
            <a:spLocks noChangeArrowheads="1"/>
          </p:cNvSpPr>
          <p:nvPr/>
        </p:nvSpPr>
        <p:spPr bwMode="auto">
          <a:xfrm>
            <a:off x="1847850" y="1949450"/>
            <a:ext cx="1463675" cy="26939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899" name="Rectangle 107"/>
          <p:cNvSpPr>
            <a:spLocks noChangeArrowheads="1"/>
          </p:cNvSpPr>
          <p:nvPr/>
        </p:nvSpPr>
        <p:spPr bwMode="auto">
          <a:xfrm>
            <a:off x="5205413" y="3435350"/>
            <a:ext cx="1463675" cy="12080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38916" name="Rectangle 108"/>
          <p:cNvSpPr>
            <a:spLocks noChangeArrowheads="1"/>
          </p:cNvSpPr>
          <p:nvPr/>
        </p:nvSpPr>
        <p:spPr bwMode="auto">
          <a:xfrm>
            <a:off x="3311525" y="3519488"/>
            <a:ext cx="1450975" cy="1123950"/>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38917" name="Rectangle 109"/>
          <p:cNvSpPr>
            <a:spLocks noChangeArrowheads="1"/>
          </p:cNvSpPr>
          <p:nvPr/>
        </p:nvSpPr>
        <p:spPr bwMode="auto">
          <a:xfrm>
            <a:off x="6669088" y="4432300"/>
            <a:ext cx="1450975" cy="211138"/>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80902" name="Text Box 110"/>
          <p:cNvSpPr txBox="1">
            <a:spLocks noChangeArrowheads="1"/>
          </p:cNvSpPr>
          <p:nvPr/>
        </p:nvSpPr>
        <p:spPr bwMode="auto">
          <a:xfrm>
            <a:off x="381000" y="6477000"/>
            <a:ext cx="868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42000"/>
              </a:spcBef>
            </a:pPr>
            <a:r>
              <a:rPr lang="en-US" altLang="pt-BR" sz="1000">
                <a:cs typeface="Arial" panose="020B0604020202020204" pitchFamily="34" charset="0"/>
              </a:rPr>
              <a:t>Source: Haffner SM et al. </a:t>
            </a:r>
            <a:r>
              <a:rPr lang="en-US" altLang="pt-BR" sz="1000" i="1">
                <a:cs typeface="Arial" panose="020B0604020202020204" pitchFamily="34" charset="0"/>
              </a:rPr>
              <a:t>NEJM</a:t>
            </a:r>
            <a:r>
              <a:rPr lang="en-US" altLang="pt-BR" sz="1000">
                <a:cs typeface="Arial" panose="020B0604020202020204" pitchFamily="34" charset="0"/>
              </a:rPr>
              <a:t> 1998;339:229–234</a:t>
            </a:r>
          </a:p>
        </p:txBody>
      </p:sp>
      <p:sp>
        <p:nvSpPr>
          <p:cNvPr id="80903" name="Rectangle 111"/>
          <p:cNvSpPr>
            <a:spLocks noChangeArrowheads="1"/>
          </p:cNvSpPr>
          <p:nvPr/>
        </p:nvSpPr>
        <p:spPr bwMode="auto">
          <a:xfrm>
            <a:off x="228600" y="510540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Clr>
                <a:schemeClr val="tx2"/>
              </a:buClr>
            </a:pPr>
            <a:r>
              <a:rPr lang="en-US" altLang="pt-BR" sz="2000">
                <a:solidFill>
                  <a:srgbClr val="3333FF"/>
                </a:solidFill>
                <a:cs typeface="Times New Roman" panose="02020603050405020304" pitchFamily="18" charset="0"/>
              </a:rPr>
              <a:t>Patients with DM but no CHD experience a similar rate of MI as patients without DM but with CHD</a:t>
            </a:r>
          </a:p>
        </p:txBody>
      </p:sp>
      <p:sp>
        <p:nvSpPr>
          <p:cNvPr id="80904" name="Text Box 112"/>
          <p:cNvSpPr txBox="1">
            <a:spLocks noChangeArrowheads="1"/>
          </p:cNvSpPr>
          <p:nvPr/>
        </p:nvSpPr>
        <p:spPr bwMode="auto">
          <a:xfrm rot="-5400000">
            <a:off x="-784225" y="2932113"/>
            <a:ext cx="3335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800">
                <a:latin typeface="Franklin Gothic Demi" panose="020B0703020102020204" pitchFamily="34" charset="0"/>
              </a:rPr>
              <a:t>Events*/100 person-years</a:t>
            </a:r>
          </a:p>
        </p:txBody>
      </p:sp>
      <p:sp>
        <p:nvSpPr>
          <p:cNvPr id="80905" name="Text Box 113"/>
          <p:cNvSpPr txBox="1">
            <a:spLocks noChangeArrowheads="1"/>
          </p:cNvSpPr>
          <p:nvPr/>
        </p:nvSpPr>
        <p:spPr bwMode="auto">
          <a:xfrm flipH="1">
            <a:off x="2822575" y="4765675"/>
            <a:ext cx="984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800">
                <a:latin typeface="Franklin Gothic Demi" panose="020B0703020102020204" pitchFamily="34" charset="0"/>
              </a:rPr>
              <a:t>Prior CHD</a:t>
            </a:r>
          </a:p>
        </p:txBody>
      </p:sp>
      <p:sp>
        <p:nvSpPr>
          <p:cNvPr id="80906" name="Text Box 114"/>
          <p:cNvSpPr txBox="1">
            <a:spLocks noChangeArrowheads="1"/>
          </p:cNvSpPr>
          <p:nvPr/>
        </p:nvSpPr>
        <p:spPr bwMode="auto">
          <a:xfrm flipH="1">
            <a:off x="2286000" y="1720850"/>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800"/>
              </a:lnSpc>
            </a:pPr>
            <a:r>
              <a:rPr lang="en-US" altLang="pt-BR" sz="1800">
                <a:latin typeface="Franklin Gothic Demi" panose="020B0703020102020204" pitchFamily="34" charset="0"/>
                <a:cs typeface="Arial" panose="020B0604020202020204" pitchFamily="34" charset="0"/>
              </a:rPr>
              <a:t>45</a:t>
            </a:r>
          </a:p>
        </p:txBody>
      </p:sp>
      <p:sp>
        <p:nvSpPr>
          <p:cNvPr id="38923" name="Freeform 115"/>
          <p:cNvSpPr>
            <a:spLocks/>
          </p:cNvSpPr>
          <p:nvPr/>
        </p:nvSpPr>
        <p:spPr bwMode="auto">
          <a:xfrm flipH="1" flipV="1">
            <a:off x="6958013" y="2270125"/>
            <a:ext cx="136525" cy="136525"/>
          </a:xfrm>
          <a:custGeom>
            <a:avLst/>
            <a:gdLst>
              <a:gd name="T0" fmla="*/ 0 w 99"/>
              <a:gd name="T1" fmla="*/ 2147483647 h 197"/>
              <a:gd name="T2" fmla="*/ 2147483647 w 99"/>
              <a:gd name="T3" fmla="*/ 2147483647 h 197"/>
              <a:gd name="T4" fmla="*/ 2147483647 w 99"/>
              <a:gd name="T5" fmla="*/ 0 h 197"/>
              <a:gd name="T6" fmla="*/ 0 w 99"/>
              <a:gd name="T7" fmla="*/ 0 h 197"/>
              <a:gd name="T8" fmla="*/ 0 w 99"/>
              <a:gd name="T9" fmla="*/ 2147483647 h 197"/>
              <a:gd name="T10" fmla="*/ 0 w 99"/>
              <a:gd name="T11" fmla="*/ 2147483647 h 197"/>
              <a:gd name="T12" fmla="*/ 0 60000 65536"/>
              <a:gd name="T13" fmla="*/ 0 60000 65536"/>
              <a:gd name="T14" fmla="*/ 0 60000 65536"/>
              <a:gd name="T15" fmla="*/ 0 60000 65536"/>
              <a:gd name="T16" fmla="*/ 0 60000 65536"/>
              <a:gd name="T17" fmla="*/ 0 60000 65536"/>
              <a:gd name="T18" fmla="*/ 0 w 99"/>
              <a:gd name="T19" fmla="*/ 0 h 197"/>
              <a:gd name="T20" fmla="*/ 99 w 99"/>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99" h="197">
                <a:moveTo>
                  <a:pt x="0" y="197"/>
                </a:moveTo>
                <a:lnTo>
                  <a:pt x="99" y="197"/>
                </a:lnTo>
                <a:lnTo>
                  <a:pt x="99" y="0"/>
                </a:lnTo>
                <a:lnTo>
                  <a:pt x="0" y="0"/>
                </a:lnTo>
                <a:lnTo>
                  <a:pt x="0" y="197"/>
                </a:lnTo>
                <a:close/>
              </a:path>
            </a:pathLst>
          </a:custGeom>
          <a:solidFill>
            <a:schemeClr val="accent1">
              <a:lumMod val="50000"/>
            </a:schemeClr>
          </a:solidFill>
          <a:ln>
            <a:noFill/>
          </a:ln>
        </p:spPr>
        <p:txBody>
          <a:bodyPr rot="10800000"/>
          <a:lstStyle/>
          <a:p>
            <a:pPr>
              <a:defRPr/>
            </a:pPr>
            <a:endParaRPr lang="en-US">
              <a:latin typeface="Arial" charset="0"/>
              <a:ea typeface="+mn-ea"/>
            </a:endParaRPr>
          </a:p>
        </p:txBody>
      </p:sp>
      <p:sp>
        <p:nvSpPr>
          <p:cNvPr id="80908" name="Freeform 116"/>
          <p:cNvSpPr>
            <a:spLocks/>
          </p:cNvSpPr>
          <p:nvPr/>
        </p:nvSpPr>
        <p:spPr bwMode="auto">
          <a:xfrm flipH="1" flipV="1">
            <a:off x="6958013" y="1987550"/>
            <a:ext cx="136525" cy="136525"/>
          </a:xfrm>
          <a:custGeom>
            <a:avLst/>
            <a:gdLst>
              <a:gd name="T0" fmla="*/ 0 w 99"/>
              <a:gd name="T1" fmla="*/ 2147483647 h 207"/>
              <a:gd name="T2" fmla="*/ 2147483647 w 99"/>
              <a:gd name="T3" fmla="*/ 2147483647 h 207"/>
              <a:gd name="T4" fmla="*/ 2147483647 w 99"/>
              <a:gd name="T5" fmla="*/ 0 h 207"/>
              <a:gd name="T6" fmla="*/ 0 w 99"/>
              <a:gd name="T7" fmla="*/ 0 h 207"/>
              <a:gd name="T8" fmla="*/ 0 w 99"/>
              <a:gd name="T9" fmla="*/ 2147483647 h 207"/>
              <a:gd name="T10" fmla="*/ 0 w 99"/>
              <a:gd name="T11" fmla="*/ 2147483647 h 207"/>
              <a:gd name="T12" fmla="*/ 0 60000 65536"/>
              <a:gd name="T13" fmla="*/ 0 60000 65536"/>
              <a:gd name="T14" fmla="*/ 0 60000 65536"/>
              <a:gd name="T15" fmla="*/ 0 60000 65536"/>
              <a:gd name="T16" fmla="*/ 0 60000 65536"/>
              <a:gd name="T17" fmla="*/ 0 60000 65536"/>
              <a:gd name="T18" fmla="*/ 0 w 99"/>
              <a:gd name="T19" fmla="*/ 0 h 207"/>
              <a:gd name="T20" fmla="*/ 99 w 99"/>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99" h="207">
                <a:moveTo>
                  <a:pt x="0" y="207"/>
                </a:moveTo>
                <a:lnTo>
                  <a:pt x="99" y="207"/>
                </a:lnTo>
                <a:lnTo>
                  <a:pt x="99" y="0"/>
                </a:lnTo>
                <a:lnTo>
                  <a:pt x="0" y="0"/>
                </a:lnTo>
                <a:lnTo>
                  <a:pt x="0" y="207"/>
                </a:lnTo>
                <a:close/>
              </a:path>
            </a:pathLst>
          </a:cu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09" name="Text Box 117"/>
          <p:cNvSpPr txBox="1">
            <a:spLocks noChangeArrowheads="1"/>
          </p:cNvSpPr>
          <p:nvPr/>
        </p:nvSpPr>
        <p:spPr bwMode="auto">
          <a:xfrm>
            <a:off x="7186613" y="1758950"/>
            <a:ext cx="914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3400"/>
              </a:lnSpc>
            </a:pPr>
            <a:r>
              <a:rPr lang="en-US" altLang="pt-BR" sz="1800">
                <a:latin typeface="Franklin Gothic Demi" panose="020B0703020102020204" pitchFamily="34" charset="0"/>
                <a:cs typeface="Arial" panose="020B0604020202020204" pitchFamily="34" charset="0"/>
              </a:rPr>
              <a:t>DM</a:t>
            </a:r>
          </a:p>
          <a:p>
            <a:pPr eaLnBrk="1" hangingPunct="1">
              <a:lnSpc>
                <a:spcPts val="1700"/>
              </a:lnSpc>
              <a:spcAft>
                <a:spcPts val="600"/>
              </a:spcAft>
            </a:pPr>
            <a:r>
              <a:rPr lang="en-US" altLang="pt-BR" sz="1800">
                <a:latin typeface="Franklin Gothic Demi" panose="020B0703020102020204" pitchFamily="34" charset="0"/>
                <a:cs typeface="Arial" panose="020B0604020202020204" pitchFamily="34" charset="0"/>
              </a:rPr>
              <a:t>No DM</a:t>
            </a:r>
          </a:p>
        </p:txBody>
      </p:sp>
      <p:sp>
        <p:nvSpPr>
          <p:cNvPr id="80910" name="Text Box 118"/>
          <p:cNvSpPr txBox="1">
            <a:spLocks noChangeArrowheads="1"/>
          </p:cNvSpPr>
          <p:nvPr/>
        </p:nvSpPr>
        <p:spPr bwMode="auto">
          <a:xfrm flipH="1">
            <a:off x="6022975" y="4765675"/>
            <a:ext cx="12985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800">
                <a:latin typeface="Franklin Gothic Demi" panose="020B0703020102020204" pitchFamily="34" charset="0"/>
              </a:rPr>
              <a:t>No prior CHD</a:t>
            </a:r>
          </a:p>
        </p:txBody>
      </p:sp>
      <p:sp>
        <p:nvSpPr>
          <p:cNvPr id="80911" name="Rectangle 119"/>
          <p:cNvSpPr>
            <a:spLocks noChangeArrowheads="1"/>
          </p:cNvSpPr>
          <p:nvPr/>
        </p:nvSpPr>
        <p:spPr bwMode="auto">
          <a:xfrm>
            <a:off x="1531938" y="4022725"/>
            <a:ext cx="119062" cy="19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2" name="Rectangle 120"/>
          <p:cNvSpPr>
            <a:spLocks noChangeArrowheads="1"/>
          </p:cNvSpPr>
          <p:nvPr/>
        </p:nvSpPr>
        <p:spPr bwMode="auto">
          <a:xfrm>
            <a:off x="1531938" y="3427413"/>
            <a:ext cx="119062" cy="19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3" name="Rectangle 121"/>
          <p:cNvSpPr>
            <a:spLocks noChangeArrowheads="1"/>
          </p:cNvSpPr>
          <p:nvPr/>
        </p:nvSpPr>
        <p:spPr bwMode="auto">
          <a:xfrm>
            <a:off x="1531938" y="2830513"/>
            <a:ext cx="119062" cy="19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4" name="Rectangle 122"/>
          <p:cNvSpPr>
            <a:spLocks noChangeArrowheads="1"/>
          </p:cNvSpPr>
          <p:nvPr/>
        </p:nvSpPr>
        <p:spPr bwMode="auto">
          <a:xfrm>
            <a:off x="1531938" y="2235200"/>
            <a:ext cx="119062" cy="19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5" name="Rectangle 123"/>
          <p:cNvSpPr>
            <a:spLocks noChangeArrowheads="1"/>
          </p:cNvSpPr>
          <p:nvPr/>
        </p:nvSpPr>
        <p:spPr bwMode="auto">
          <a:xfrm rot="5400000">
            <a:off x="142081" y="3131344"/>
            <a:ext cx="2998788" cy="19050"/>
          </a:xfrm>
          <a:prstGeom prst="rect">
            <a:avLst/>
          </a:prstGeom>
          <a:solidFill>
            <a:schemeClr val="tx1"/>
          </a:solidFill>
          <a:ln w="9525">
            <a:solidFill>
              <a:schemeClr val="tx1"/>
            </a:solidFill>
            <a:miter lim="800000"/>
            <a:headEnd/>
            <a:tailEnd/>
          </a:ln>
        </p:spPr>
        <p:txBody>
          <a:bodyPr rot="10800000" vert="eaVert"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6" name="Rectangle 124"/>
          <p:cNvSpPr>
            <a:spLocks noChangeArrowheads="1"/>
          </p:cNvSpPr>
          <p:nvPr/>
        </p:nvSpPr>
        <p:spPr bwMode="auto">
          <a:xfrm>
            <a:off x="1522413" y="4641850"/>
            <a:ext cx="6856412" cy="19050"/>
          </a:xfrm>
          <a:prstGeom prst="rect">
            <a:avLst/>
          </a:prstGeom>
          <a:solidFill>
            <a:schemeClr val="tx1"/>
          </a:solidFill>
          <a:ln w="9525">
            <a:solidFill>
              <a:srgbClr val="0000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7" name="Rectangle 125"/>
          <p:cNvSpPr>
            <a:spLocks noChangeArrowheads="1"/>
          </p:cNvSpPr>
          <p:nvPr/>
        </p:nvSpPr>
        <p:spPr bwMode="auto">
          <a:xfrm>
            <a:off x="1531938" y="1639888"/>
            <a:ext cx="119062" cy="19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80918" name="Text Box 126"/>
          <p:cNvSpPr txBox="1">
            <a:spLocks noChangeArrowheads="1"/>
          </p:cNvSpPr>
          <p:nvPr/>
        </p:nvSpPr>
        <p:spPr bwMode="auto">
          <a:xfrm>
            <a:off x="1171575" y="150177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50</a:t>
            </a:r>
          </a:p>
        </p:txBody>
      </p:sp>
      <p:sp>
        <p:nvSpPr>
          <p:cNvPr id="80919" name="Text Box 127"/>
          <p:cNvSpPr txBox="1">
            <a:spLocks noChangeArrowheads="1"/>
          </p:cNvSpPr>
          <p:nvPr/>
        </p:nvSpPr>
        <p:spPr bwMode="auto">
          <a:xfrm>
            <a:off x="1171575" y="21224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40</a:t>
            </a:r>
          </a:p>
        </p:txBody>
      </p:sp>
      <p:sp>
        <p:nvSpPr>
          <p:cNvPr id="80920" name="Text Box 128"/>
          <p:cNvSpPr txBox="1">
            <a:spLocks noChangeArrowheads="1"/>
          </p:cNvSpPr>
          <p:nvPr/>
        </p:nvSpPr>
        <p:spPr bwMode="auto">
          <a:xfrm>
            <a:off x="1171575" y="2709863"/>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30</a:t>
            </a:r>
          </a:p>
        </p:txBody>
      </p:sp>
      <p:sp>
        <p:nvSpPr>
          <p:cNvPr id="80921" name="Text Box 129"/>
          <p:cNvSpPr txBox="1">
            <a:spLocks noChangeArrowheads="1"/>
          </p:cNvSpPr>
          <p:nvPr/>
        </p:nvSpPr>
        <p:spPr bwMode="auto">
          <a:xfrm>
            <a:off x="1171575" y="32988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20</a:t>
            </a:r>
          </a:p>
        </p:txBody>
      </p:sp>
      <p:sp>
        <p:nvSpPr>
          <p:cNvPr id="80922" name="Text Box 130"/>
          <p:cNvSpPr txBox="1">
            <a:spLocks noChangeArrowheads="1"/>
          </p:cNvSpPr>
          <p:nvPr/>
        </p:nvSpPr>
        <p:spPr bwMode="auto">
          <a:xfrm>
            <a:off x="1173163" y="3886200"/>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10</a:t>
            </a:r>
          </a:p>
        </p:txBody>
      </p:sp>
      <p:sp>
        <p:nvSpPr>
          <p:cNvPr id="80923" name="Text Box 131"/>
          <p:cNvSpPr txBox="1">
            <a:spLocks noChangeArrowheads="1"/>
          </p:cNvSpPr>
          <p:nvPr/>
        </p:nvSpPr>
        <p:spPr bwMode="auto">
          <a:xfrm>
            <a:off x="1306513" y="4475163"/>
            <a:ext cx="134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0</a:t>
            </a:r>
          </a:p>
        </p:txBody>
      </p:sp>
      <p:sp>
        <p:nvSpPr>
          <p:cNvPr id="80924" name="Text Box 132"/>
          <p:cNvSpPr txBox="1">
            <a:spLocks noChangeArrowheads="1"/>
          </p:cNvSpPr>
          <p:nvPr/>
        </p:nvSpPr>
        <p:spPr bwMode="auto">
          <a:xfrm flipH="1">
            <a:off x="3733800" y="3244850"/>
            <a:ext cx="5937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800">
                <a:latin typeface="Franklin Gothic Demi" panose="020B0703020102020204" pitchFamily="34" charset="0"/>
                <a:cs typeface="Arial" panose="020B0604020202020204" pitchFamily="34" charset="0"/>
              </a:rPr>
              <a:t>19</a:t>
            </a:r>
          </a:p>
        </p:txBody>
      </p:sp>
      <p:sp>
        <p:nvSpPr>
          <p:cNvPr id="80925" name="Text Box 133"/>
          <p:cNvSpPr txBox="1">
            <a:spLocks noChangeArrowheads="1"/>
          </p:cNvSpPr>
          <p:nvPr/>
        </p:nvSpPr>
        <p:spPr bwMode="auto">
          <a:xfrm flipH="1">
            <a:off x="5716588" y="3168650"/>
            <a:ext cx="4746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800">
                <a:latin typeface="Franklin Gothic Demi" panose="020B0703020102020204" pitchFamily="34" charset="0"/>
                <a:cs typeface="Arial" panose="020B0604020202020204" pitchFamily="34" charset="0"/>
              </a:rPr>
              <a:t>20</a:t>
            </a:r>
          </a:p>
        </p:txBody>
      </p:sp>
      <p:sp>
        <p:nvSpPr>
          <p:cNvPr id="80926" name="Text Box 134"/>
          <p:cNvSpPr txBox="1">
            <a:spLocks noChangeArrowheads="1"/>
          </p:cNvSpPr>
          <p:nvPr/>
        </p:nvSpPr>
        <p:spPr bwMode="auto">
          <a:xfrm flipH="1">
            <a:off x="7239000" y="4159250"/>
            <a:ext cx="35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800"/>
              </a:lnSpc>
            </a:pPr>
            <a:r>
              <a:rPr lang="en-US" altLang="pt-BR" sz="1800">
                <a:latin typeface="Franklin Gothic Demi" panose="020B0703020102020204" pitchFamily="34" charset="0"/>
                <a:cs typeface="Arial" panose="020B0604020202020204" pitchFamily="34" charset="0"/>
              </a:rPr>
              <a:t>3.5</a:t>
            </a:r>
          </a:p>
        </p:txBody>
      </p:sp>
      <p:sp>
        <p:nvSpPr>
          <p:cNvPr id="38943" name="Text Box 142"/>
          <p:cNvSpPr txBox="1">
            <a:spLocks noChangeArrowheads="1"/>
          </p:cNvSpPr>
          <p:nvPr/>
        </p:nvSpPr>
        <p:spPr bwMode="auto">
          <a:xfrm>
            <a:off x="7685088" y="6019800"/>
            <a:ext cx="1382712" cy="246063"/>
          </a:xfrm>
          <a:prstGeom prst="rect">
            <a:avLst/>
          </a:prstGeom>
          <a:noFill/>
          <a:ln>
            <a:noFill/>
          </a:ln>
          <a:extLst/>
        </p:spPr>
        <p:txBody>
          <a:bodyPr wrap="none"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42000"/>
              </a:spcBef>
              <a:defRPr/>
            </a:pPr>
            <a:r>
              <a:rPr lang="en-US" sz="1000" dirty="0" smtClean="0">
                <a:latin typeface="+mn-lt"/>
                <a:ea typeface="ＭＳ Ｐゴシック" charset="-128"/>
                <a:cs typeface="Arial" charset="0"/>
              </a:rPr>
              <a:t>*Fatal or non-fatal MI</a:t>
            </a:r>
          </a:p>
        </p:txBody>
      </p:sp>
      <p:sp>
        <p:nvSpPr>
          <p:cNvPr id="35872" name="Text Box 143"/>
          <p:cNvSpPr txBox="1">
            <a:spLocks noChangeArrowheads="1"/>
          </p:cNvSpPr>
          <p:nvPr/>
        </p:nvSpPr>
        <p:spPr bwMode="auto">
          <a:xfrm>
            <a:off x="4038600" y="6248400"/>
            <a:ext cx="5029200" cy="246063"/>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42000"/>
              </a:spcBef>
              <a:defRPr/>
            </a:pPr>
            <a:r>
              <a:rPr lang="en-US" sz="1000" dirty="0" smtClean="0">
                <a:latin typeface="+mn-lt"/>
                <a:cs typeface="Arial" charset="0"/>
              </a:rPr>
              <a:t>CHD=Coronary heart disease, DM=Diabetes mellitus, MI=Myocardial infarction</a:t>
            </a:r>
          </a:p>
        </p:txBody>
      </p:sp>
      <p:sp>
        <p:nvSpPr>
          <p:cNvPr id="80929" name="Rectangle 4"/>
          <p:cNvSpPr>
            <a:spLocks noChangeArrowheads="1"/>
          </p:cNvSpPr>
          <p:nvPr/>
        </p:nvSpPr>
        <p:spPr bwMode="auto">
          <a:xfrm>
            <a:off x="1295400" y="909638"/>
            <a:ext cx="662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East-West Study</a:t>
            </a:r>
          </a:p>
        </p:txBody>
      </p:sp>
      <p:cxnSp>
        <p:nvCxnSpPr>
          <p:cNvPr id="80930"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7" name="Rectangle 3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Myocardial Infarction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16100"/>
            <a:ext cx="58864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39" name="Text Box 7"/>
          <p:cNvSpPr txBox="1">
            <a:spLocks noChangeArrowheads="1"/>
          </p:cNvSpPr>
          <p:nvPr/>
        </p:nvSpPr>
        <p:spPr bwMode="auto">
          <a:xfrm>
            <a:off x="5994400" y="6459538"/>
            <a:ext cx="3073400" cy="246062"/>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ea typeface="ＭＳ Ｐゴシック" charset="-128"/>
              </a:rPr>
              <a:t>Source: Lee CD et al. </a:t>
            </a:r>
            <a:r>
              <a:rPr lang="en-US" sz="1000" i="1" dirty="0" smtClean="0">
                <a:latin typeface="+mn-lt"/>
                <a:ea typeface="ＭＳ Ｐゴシック" charset="-128"/>
              </a:rPr>
              <a:t>Circulation </a:t>
            </a:r>
            <a:r>
              <a:rPr lang="en-US" sz="1000" dirty="0" smtClean="0">
                <a:latin typeface="+mn-lt"/>
                <a:ea typeface="ＭＳ Ｐゴシック" charset="-128"/>
              </a:rPr>
              <a:t>2004;109:855-60</a:t>
            </a:r>
          </a:p>
        </p:txBody>
      </p:sp>
      <p:sp>
        <p:nvSpPr>
          <p:cNvPr id="39942" name="Text Box 63"/>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CHD=Coronary heart disease, DM=Diabetes mellitus, MI=Myocardial infarction</a:t>
            </a:r>
          </a:p>
        </p:txBody>
      </p:sp>
      <p:sp>
        <p:nvSpPr>
          <p:cNvPr id="82949" name="Rectangle 25"/>
          <p:cNvSpPr>
            <a:spLocks noChangeArrowheads="1"/>
          </p:cNvSpPr>
          <p:nvPr/>
        </p:nvSpPr>
        <p:spPr bwMode="auto">
          <a:xfrm>
            <a:off x="152400" y="914400"/>
            <a:ext cx="8763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Prospective observational study of 13,790 patients to assess the risk of CHD events among those with and without a history of DM and/or MI</a:t>
            </a:r>
          </a:p>
          <a:p>
            <a:pPr algn="ctr" eaLnBrk="1" hangingPunct="1">
              <a:lnSpc>
                <a:spcPct val="85000"/>
              </a:lnSpc>
              <a:spcBef>
                <a:spcPct val="20000"/>
              </a:spcBef>
            </a:pPr>
            <a:endParaRPr lang="en-US" altLang="pt-BR" sz="1800"/>
          </a:p>
          <a:p>
            <a:pPr algn="ctr" eaLnBrk="1" hangingPunct="1">
              <a:lnSpc>
                <a:spcPct val="85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60000"/>
              </a:lnSpc>
              <a:spcBef>
                <a:spcPct val="20000"/>
              </a:spcBef>
              <a:spcAft>
                <a:spcPts val="1800"/>
              </a:spcAft>
            </a:pPr>
            <a:endParaRPr lang="en-US" altLang="pt-BR" sz="1800"/>
          </a:p>
          <a:p>
            <a:pPr algn="ctr" eaLnBrk="1" hangingPunct="1">
              <a:lnSpc>
                <a:spcPct val="60000"/>
              </a:lnSpc>
              <a:spcBef>
                <a:spcPct val="20000"/>
              </a:spcBef>
            </a:pPr>
            <a:endParaRPr lang="en-US" altLang="pt-BR" sz="1800"/>
          </a:p>
          <a:p>
            <a:pPr algn="ctr" eaLnBrk="1" hangingPunct="1">
              <a:lnSpc>
                <a:spcPct val="170000"/>
              </a:lnSpc>
              <a:spcBef>
                <a:spcPct val="20000"/>
              </a:spcBef>
              <a:spcAft>
                <a:spcPts val="600"/>
              </a:spcAft>
            </a:pPr>
            <a:endParaRPr lang="en-US" altLang="pt-BR" sz="1800"/>
          </a:p>
          <a:p>
            <a:pPr algn="ctr" eaLnBrk="1" hangingPunct="1">
              <a:spcAft>
                <a:spcPts val="600"/>
              </a:spcAft>
            </a:pPr>
            <a:endParaRPr lang="en-US" altLang="pt-BR" sz="2000"/>
          </a:p>
          <a:p>
            <a:pPr algn="ctr" eaLnBrk="1" hangingPunct="1">
              <a:spcBef>
                <a:spcPct val="20000"/>
              </a:spcBef>
            </a:pPr>
            <a:r>
              <a:rPr lang="en-US" altLang="pt-BR" sz="2000">
                <a:solidFill>
                  <a:srgbClr val="3333FF"/>
                </a:solidFill>
              </a:rPr>
              <a:t> Diabetics with prior MI have the highest CHD risk</a:t>
            </a:r>
          </a:p>
        </p:txBody>
      </p:sp>
      <p:cxnSp>
        <p:nvCxnSpPr>
          <p:cNvPr id="82950"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CHD Risk Following a Myocardial Infarction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spect="1"/>
          </p:cNvPicPr>
          <p:nvPr/>
        </p:nvPicPr>
        <p:blipFill>
          <a:blip r:embed="rId3">
            <a:extLst>
              <a:ext uri="{28A0092B-C50C-407E-A947-70E740481C1C}">
                <a14:useLocalDpi xmlns:a14="http://schemas.microsoft.com/office/drawing/2010/main" val="0"/>
              </a:ext>
            </a:extLst>
          </a:blip>
          <a:srcRect r="48691"/>
          <a:stretch>
            <a:fillRect/>
          </a:stretch>
        </p:blipFill>
        <p:spPr bwMode="auto">
          <a:xfrm>
            <a:off x="1447800" y="1533525"/>
            <a:ext cx="64008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0"/>
          <p:cNvSpPr txBox="1">
            <a:spLocks noChangeArrowheads="1"/>
          </p:cNvSpPr>
          <p:nvPr/>
        </p:nvSpPr>
        <p:spPr bwMode="auto">
          <a:xfrm>
            <a:off x="304800" y="64595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Source: Emerging Risk Factors Collaboration. </a:t>
            </a:r>
            <a:r>
              <a:rPr lang="en-US" sz="1000" i="1" dirty="0" smtClean="0">
                <a:latin typeface="+mn-lt"/>
                <a:sym typeface="Wingdings" pitchFamily="2" charset="2"/>
              </a:rPr>
              <a:t>Lancet</a:t>
            </a:r>
            <a:r>
              <a:rPr lang="en-US" sz="1000" dirty="0" smtClean="0">
                <a:latin typeface="+mn-lt"/>
                <a:sym typeface="Wingdings" pitchFamily="2" charset="2"/>
              </a:rPr>
              <a:t> 2010;375:2215-2222</a:t>
            </a:r>
          </a:p>
        </p:txBody>
      </p:sp>
      <p:sp useBgFill="1">
        <p:nvSpPr>
          <p:cNvPr id="6" name="Rectangle 5"/>
          <p:cNvSpPr/>
          <p:nvPr/>
        </p:nvSpPr>
        <p:spPr>
          <a:xfrm>
            <a:off x="1066800" y="1447800"/>
            <a:ext cx="8631238" cy="3254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3" name="Rectangle 25"/>
          <p:cNvSpPr>
            <a:spLocks noChangeArrowheads="1"/>
          </p:cNvSpPr>
          <p:nvPr/>
        </p:nvSpPr>
        <p:spPr bwMode="auto">
          <a:xfrm>
            <a:off x="228600" y="914400"/>
            <a:ext cx="8686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Meta-analysis of 102 clinical trials evaluating the risk of coronary heart disease events based on fasting blood glucose concentration</a:t>
            </a:r>
          </a:p>
        </p:txBody>
      </p:sp>
      <p:sp>
        <p:nvSpPr>
          <p:cNvPr id="83974" name="Rectangle 1"/>
          <p:cNvSpPr>
            <a:spLocks noChangeArrowheads="1"/>
          </p:cNvSpPr>
          <p:nvPr/>
        </p:nvSpPr>
        <p:spPr bwMode="auto">
          <a:xfrm>
            <a:off x="228600" y="54864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1800" b="1">
                <a:solidFill>
                  <a:srgbClr val="3333FF"/>
                </a:solidFill>
              </a:rPr>
              <a:t> </a:t>
            </a:r>
            <a:r>
              <a:rPr lang="en-US" altLang="pt-BR" sz="2000">
                <a:solidFill>
                  <a:srgbClr val="3333FF"/>
                </a:solidFill>
              </a:rPr>
              <a:t>A non-linear relationship exists between fasting blood glucose and CV risk</a:t>
            </a:r>
          </a:p>
        </p:txBody>
      </p:sp>
      <p:cxnSp>
        <p:nvCxnSpPr>
          <p:cNvPr id="83975"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Cardiovascular Events</a:t>
            </a:r>
          </a:p>
        </p:txBody>
      </p:sp>
      <p:sp>
        <p:nvSpPr>
          <p:cNvPr id="11" name="Text Box 63"/>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CV=Cardiovascular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0" y="371475"/>
            <a:ext cx="9144000" cy="1136650"/>
          </a:xfrm>
          <a:prstGeom prst="rect">
            <a:avLst/>
          </a:prstGeom>
          <a:solidFill>
            <a:schemeClr val="accent2"/>
          </a:solidFill>
          <a:ln w="9525">
            <a:solidFill>
              <a:schemeClr val="accent2"/>
            </a:solidFill>
            <a:miter lim="800000"/>
            <a:headEnd/>
            <a:tailEnd/>
          </a:ln>
          <a:effectLst/>
        </p:spPr>
        <p:txBody>
          <a:bodyPr>
            <a:spAutoFit/>
          </a:bodyPr>
          <a:lstStyle/>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Evidence for Current Cardiovascular Disease </a:t>
            </a:r>
          </a:p>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Prevention Guidelines</a:t>
            </a:r>
          </a:p>
        </p:txBody>
      </p:sp>
      <p:sp>
        <p:nvSpPr>
          <p:cNvPr id="2" name="Rectangle 1"/>
          <p:cNvSpPr/>
          <p:nvPr/>
        </p:nvSpPr>
        <p:spPr>
          <a:xfrm>
            <a:off x="1350963" y="2644775"/>
            <a:ext cx="6442075" cy="1262063"/>
          </a:xfrm>
          <a:prstGeom prst="rect">
            <a:avLst/>
          </a:prstGeom>
        </p:spPr>
        <p:txBody>
          <a:bodyPr wrap="none">
            <a:spAutoFit/>
          </a:bodyPr>
          <a:lstStyle/>
          <a:p>
            <a:pPr algn="ctr">
              <a:defRPr/>
            </a:pPr>
            <a:r>
              <a:rPr lang="en-US" sz="3800" b="1">
                <a:solidFill>
                  <a:schemeClr val="accent2"/>
                </a:solidFill>
                <a:effectLst>
                  <a:outerShdw blurRad="38100" dist="38100" dir="2700000" algn="tl">
                    <a:srgbClr val="DDDDDD"/>
                  </a:outerShdw>
                </a:effectLst>
                <a:latin typeface="Arial" charset="0"/>
                <a:ea typeface="+mn-ea"/>
              </a:rPr>
              <a:t>Diabetes Mellitus Evidence </a:t>
            </a:r>
          </a:p>
          <a:p>
            <a:pPr algn="ctr">
              <a:defRPr/>
            </a:pPr>
            <a:r>
              <a:rPr lang="en-US" sz="3800" b="1">
                <a:solidFill>
                  <a:schemeClr val="accent2"/>
                </a:solidFill>
                <a:effectLst>
                  <a:outerShdw blurRad="38100" dist="38100" dir="2700000" algn="tl">
                    <a:srgbClr val="DDDDDD"/>
                  </a:outerShdw>
                </a:effectLst>
                <a:latin typeface="Arial" charset="0"/>
                <a:ea typeface="+mn-ea"/>
              </a:rPr>
              <a:t>and Guidelines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3"/>
          <p:cNvGraphicFramePr>
            <a:graphicFrameLocks noGrp="1" noChangeAspect="1"/>
          </p:cNvGraphicFramePr>
          <p:nvPr>
            <p:ph type="chart" idx="1"/>
          </p:nvPr>
        </p:nvGraphicFramePr>
        <p:xfrm>
          <a:off x="228600" y="1295400"/>
          <a:ext cx="8534400" cy="4645025"/>
        </p:xfrm>
        <a:graphic>
          <a:graphicData uri="http://schemas.openxmlformats.org/presentationml/2006/ole">
            <mc:AlternateContent xmlns:mc="http://schemas.openxmlformats.org/markup-compatibility/2006">
              <mc:Choice xmlns:v="urn:schemas-microsoft-com:vml" Requires="v">
                <p:oleObj spid="_x0000_s86044" r:id="rId4" imgW="8533695" imgH="4638673" progId="Excel.Chart.8">
                  <p:embed/>
                </p:oleObj>
              </mc:Choice>
              <mc:Fallback>
                <p:oleObj r:id="rId4" imgW="8533695" imgH="4638673"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85344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7" name="Text Box 4"/>
          <p:cNvSpPr txBox="1">
            <a:spLocks noChangeArrowheads="1"/>
          </p:cNvSpPr>
          <p:nvPr/>
        </p:nvSpPr>
        <p:spPr bwMode="auto">
          <a:xfrm>
            <a:off x="4038600" y="6046788"/>
            <a:ext cx="5029200" cy="2016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65000"/>
              </a:lnSpc>
              <a:spcBef>
                <a:spcPct val="50000"/>
              </a:spcBef>
              <a:defRPr/>
            </a:pPr>
            <a:r>
              <a:rPr lang="en-US" sz="1000" dirty="0" smtClean="0">
                <a:latin typeface="+mn-lt"/>
              </a:rPr>
              <a:t>*p&lt;.05 compared to none, **</a:t>
            </a:r>
            <a:r>
              <a:rPr lang="en-US" sz="1000" dirty="0" err="1" smtClean="0">
                <a:latin typeface="+mn-lt"/>
              </a:rPr>
              <a:t>p</a:t>
            </a:r>
            <a:r>
              <a:rPr lang="en-US" sz="1000" dirty="0" smtClean="0">
                <a:latin typeface="+mn-lt"/>
              </a:rPr>
              <a:t>&lt;.01 compared to none, ***p&lt;.0001 compared to none</a:t>
            </a:r>
          </a:p>
        </p:txBody>
      </p:sp>
      <p:sp>
        <p:nvSpPr>
          <p:cNvPr id="86020" name="Text Box 5"/>
          <p:cNvSpPr txBox="1">
            <a:spLocks noChangeArrowheads="1"/>
          </p:cNvSpPr>
          <p:nvPr/>
        </p:nvSpPr>
        <p:spPr bwMode="auto">
          <a:xfrm>
            <a:off x="1524000" y="4648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1" name="Text Box 6"/>
          <p:cNvSpPr txBox="1">
            <a:spLocks noChangeArrowheads="1"/>
          </p:cNvSpPr>
          <p:nvPr/>
        </p:nvSpPr>
        <p:spPr bwMode="auto">
          <a:xfrm>
            <a:off x="1371600" y="4114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2" name="Text Box 7"/>
          <p:cNvSpPr txBox="1">
            <a:spLocks noChangeArrowheads="1"/>
          </p:cNvSpPr>
          <p:nvPr/>
        </p:nvSpPr>
        <p:spPr bwMode="auto">
          <a:xfrm>
            <a:off x="2286000" y="3657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3" name="Text Box 8"/>
          <p:cNvSpPr txBox="1">
            <a:spLocks noChangeArrowheads="1"/>
          </p:cNvSpPr>
          <p:nvPr/>
        </p:nvSpPr>
        <p:spPr bwMode="auto">
          <a:xfrm>
            <a:off x="2971800" y="2057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4" name="Text Box 9"/>
          <p:cNvSpPr txBox="1">
            <a:spLocks noChangeArrowheads="1"/>
          </p:cNvSpPr>
          <p:nvPr/>
        </p:nvSpPr>
        <p:spPr bwMode="auto">
          <a:xfrm>
            <a:off x="4724400" y="4267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5" name="Text Box 10"/>
          <p:cNvSpPr txBox="1">
            <a:spLocks noChangeArrowheads="1"/>
          </p:cNvSpPr>
          <p:nvPr/>
        </p:nvSpPr>
        <p:spPr bwMode="auto">
          <a:xfrm>
            <a:off x="5181600" y="4343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6" name="Text Box 11"/>
          <p:cNvSpPr txBox="1">
            <a:spLocks noChangeArrowheads="1"/>
          </p:cNvSpPr>
          <p:nvPr/>
        </p:nvSpPr>
        <p:spPr bwMode="auto">
          <a:xfrm>
            <a:off x="5638800" y="3657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86027" name="Text Box 12"/>
          <p:cNvSpPr txBox="1">
            <a:spLocks noChangeArrowheads="1"/>
          </p:cNvSpPr>
          <p:nvPr/>
        </p:nvSpPr>
        <p:spPr bwMode="auto">
          <a:xfrm>
            <a:off x="4419600" y="48006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800">
                <a:latin typeface="Franklin Gothic Demi" panose="020B0703020102020204" pitchFamily="34" charset="0"/>
              </a:rPr>
              <a:t> </a:t>
            </a:r>
          </a:p>
        </p:txBody>
      </p:sp>
      <p:sp>
        <p:nvSpPr>
          <p:cNvPr id="41996" name="Text Box 13"/>
          <p:cNvSpPr txBox="1">
            <a:spLocks noChangeArrowheads="1"/>
          </p:cNvSpPr>
          <p:nvPr/>
        </p:nvSpPr>
        <p:spPr bwMode="auto">
          <a:xfrm>
            <a:off x="1447800" y="4191000"/>
            <a:ext cx="381000" cy="3048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400" dirty="0" smtClean="0">
                <a:latin typeface="+mn-lt"/>
                <a:ea typeface="ＭＳ Ｐゴシック" charset="-128"/>
              </a:rPr>
              <a:t>*</a:t>
            </a:r>
          </a:p>
        </p:txBody>
      </p:sp>
      <p:sp>
        <p:nvSpPr>
          <p:cNvPr id="41997" name="Text Box 14"/>
          <p:cNvSpPr txBox="1">
            <a:spLocks noChangeArrowheads="1"/>
          </p:cNvSpPr>
          <p:nvPr/>
        </p:nvSpPr>
        <p:spPr bwMode="auto">
          <a:xfrm>
            <a:off x="1752600" y="3429000"/>
            <a:ext cx="4572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1998" name="Text Box 15"/>
          <p:cNvSpPr txBox="1">
            <a:spLocks noChangeArrowheads="1"/>
          </p:cNvSpPr>
          <p:nvPr/>
        </p:nvSpPr>
        <p:spPr bwMode="auto">
          <a:xfrm>
            <a:off x="2057400" y="2740025"/>
            <a:ext cx="473075"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1999" name="Text Box 16"/>
          <p:cNvSpPr txBox="1">
            <a:spLocks noChangeArrowheads="1"/>
          </p:cNvSpPr>
          <p:nvPr/>
        </p:nvSpPr>
        <p:spPr bwMode="auto">
          <a:xfrm>
            <a:off x="2438400" y="1524000"/>
            <a:ext cx="5334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0" name="Text Box 17"/>
          <p:cNvSpPr txBox="1">
            <a:spLocks noChangeArrowheads="1"/>
          </p:cNvSpPr>
          <p:nvPr/>
        </p:nvSpPr>
        <p:spPr bwMode="auto">
          <a:xfrm>
            <a:off x="3429000" y="4191000"/>
            <a:ext cx="4572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1" name="Text Box 18"/>
          <p:cNvSpPr txBox="1">
            <a:spLocks noChangeArrowheads="1"/>
          </p:cNvSpPr>
          <p:nvPr/>
        </p:nvSpPr>
        <p:spPr bwMode="auto">
          <a:xfrm>
            <a:off x="3657600" y="3733800"/>
            <a:ext cx="4572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2" name="Text Box 19"/>
          <p:cNvSpPr txBox="1">
            <a:spLocks noChangeArrowheads="1"/>
          </p:cNvSpPr>
          <p:nvPr/>
        </p:nvSpPr>
        <p:spPr bwMode="auto">
          <a:xfrm>
            <a:off x="3962400" y="3352800"/>
            <a:ext cx="4572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3" name="Text Box 20"/>
          <p:cNvSpPr txBox="1">
            <a:spLocks noChangeArrowheads="1"/>
          </p:cNvSpPr>
          <p:nvPr/>
        </p:nvSpPr>
        <p:spPr bwMode="auto">
          <a:xfrm>
            <a:off x="4343400" y="2133600"/>
            <a:ext cx="6858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4" name="Text Box 21"/>
          <p:cNvSpPr txBox="1">
            <a:spLocks noChangeArrowheads="1"/>
          </p:cNvSpPr>
          <p:nvPr/>
        </p:nvSpPr>
        <p:spPr bwMode="auto">
          <a:xfrm>
            <a:off x="5638800" y="3962400"/>
            <a:ext cx="5334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5" name="Text Box 22"/>
          <p:cNvSpPr txBox="1">
            <a:spLocks noChangeArrowheads="1"/>
          </p:cNvSpPr>
          <p:nvPr/>
        </p:nvSpPr>
        <p:spPr bwMode="auto">
          <a:xfrm>
            <a:off x="5867400" y="3962400"/>
            <a:ext cx="609600" cy="3079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42006" name="Text Box 23"/>
          <p:cNvSpPr txBox="1">
            <a:spLocks noChangeArrowheads="1"/>
          </p:cNvSpPr>
          <p:nvPr/>
        </p:nvSpPr>
        <p:spPr bwMode="auto">
          <a:xfrm>
            <a:off x="6172200" y="3505200"/>
            <a:ext cx="533400" cy="3063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ea typeface="ＭＳ Ｐゴシック" charset="-128"/>
              </a:rPr>
              <a:t>***</a:t>
            </a:r>
          </a:p>
        </p:txBody>
      </p:sp>
      <p:sp>
        <p:nvSpPr>
          <p:cNvPr id="86039" name="Text Box 24"/>
          <p:cNvSpPr txBox="1">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Malik S et al. </a:t>
            </a:r>
            <a:r>
              <a:rPr lang="en-US" altLang="pt-BR" sz="1000" i="1"/>
              <a:t>Circulation</a:t>
            </a:r>
            <a:r>
              <a:rPr lang="en-US" altLang="pt-BR" sz="1000"/>
              <a:t> 2004;110:1245-1250</a:t>
            </a:r>
            <a:endParaRPr lang="en-US" altLang="pt-BR" sz="1000" b="1"/>
          </a:p>
        </p:txBody>
      </p:sp>
      <p:sp>
        <p:nvSpPr>
          <p:cNvPr id="86040" name="Rectangle 47"/>
          <p:cNvSpPr>
            <a:spLocks noChangeArrowheads="1"/>
          </p:cNvSpPr>
          <p:nvPr/>
        </p:nvSpPr>
        <p:spPr bwMode="auto">
          <a:xfrm>
            <a:off x="228600" y="914400"/>
            <a:ext cx="868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U.S. adults aged 30-74 years</a:t>
            </a:r>
          </a:p>
        </p:txBody>
      </p:sp>
      <p:cxnSp>
        <p:nvCxnSpPr>
          <p:cNvPr id="8604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8" name="Rectangle 2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Cardiovascular Events and Death</a:t>
            </a:r>
          </a:p>
        </p:txBody>
      </p:sp>
      <p:sp>
        <p:nvSpPr>
          <p:cNvPr id="29" name="Text Box 63"/>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CHD=Coronary heart disease, CVD=Cardiovascular disease, </a:t>
            </a:r>
            <a:r>
              <a:rPr lang="en-US" sz="1000" dirty="0" err="1" smtClean="0">
                <a:latin typeface="+mn-lt"/>
              </a:rPr>
              <a:t>MetS</a:t>
            </a:r>
            <a:r>
              <a:rPr lang="en-US" sz="1000" dirty="0" smtClean="0">
                <a:latin typeface="+mn-lt"/>
              </a:rPr>
              <a:t>=Metabolic syndrome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752600"/>
            <a:ext cx="7450137"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0"/>
          <p:cNvSpPr txBox="1">
            <a:spLocks noChangeArrowheads="1"/>
          </p:cNvSpPr>
          <p:nvPr/>
        </p:nvSpPr>
        <p:spPr bwMode="auto">
          <a:xfrm>
            <a:off x="304800" y="64595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ea typeface="ＭＳ Ｐゴシック" charset="-128"/>
                <a:cs typeface="ＭＳ Ｐゴシック" charset="-128"/>
              </a:rPr>
              <a:t>Source: </a:t>
            </a:r>
            <a:r>
              <a:rPr lang="en-US" sz="1000" dirty="0" smtClean="0">
                <a:latin typeface="+mn-lt"/>
                <a:sym typeface="Wingdings" pitchFamily="2" charset="2"/>
              </a:rPr>
              <a:t>Emerging Risk Factors Collaboration. </a:t>
            </a:r>
            <a:r>
              <a:rPr lang="en-US" sz="1000" i="1" dirty="0" smtClean="0">
                <a:latin typeface="+mn-lt"/>
                <a:sym typeface="Wingdings" pitchFamily="2" charset="2"/>
              </a:rPr>
              <a:t>Lancet </a:t>
            </a:r>
            <a:r>
              <a:rPr lang="en-US" sz="1000" dirty="0" smtClean="0">
                <a:latin typeface="+mn-lt"/>
                <a:sym typeface="Wingdings" pitchFamily="2" charset="2"/>
              </a:rPr>
              <a:t>2010;375:2215-2222</a:t>
            </a:r>
          </a:p>
        </p:txBody>
      </p:sp>
      <p:sp>
        <p:nvSpPr>
          <p:cNvPr id="88068" name="Rectangle 25"/>
          <p:cNvSpPr>
            <a:spLocks noChangeArrowheads="1"/>
          </p:cNvSpPr>
          <p:nvPr/>
        </p:nvSpPr>
        <p:spPr bwMode="auto">
          <a:xfrm>
            <a:off x="2286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Meta-analysis of 102 clinical trials evaluating the risk of cardiovascular events due to diabetes mellitus</a:t>
            </a:r>
          </a:p>
          <a:p>
            <a:pPr algn="ctr" eaLnBrk="1" hangingPunct="1">
              <a:spcBef>
                <a:spcPct val="20000"/>
              </a:spcBef>
            </a:pPr>
            <a:r>
              <a:rPr lang="en-US" altLang="pt-BR" sz="2000"/>
              <a:t> </a:t>
            </a:r>
          </a:p>
        </p:txBody>
      </p:sp>
      <p:sp>
        <p:nvSpPr>
          <p:cNvPr id="88069" name="Rectangle 1"/>
          <p:cNvSpPr>
            <a:spLocks noChangeArrowheads="1"/>
          </p:cNvSpPr>
          <p:nvPr/>
        </p:nvSpPr>
        <p:spPr bwMode="auto">
          <a:xfrm>
            <a:off x="652463" y="54356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solidFill>
                  <a:srgbClr val="3333FF"/>
                </a:solidFill>
              </a:rPr>
              <a:t>Diabetes mellitus significantly increases the risk of adverse CV events</a:t>
            </a:r>
          </a:p>
        </p:txBody>
      </p:sp>
      <p:sp>
        <p:nvSpPr>
          <p:cNvPr id="8" name="Text Box 63"/>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CV=Cardiovascular</a:t>
            </a:r>
          </a:p>
        </p:txBody>
      </p:sp>
      <p:cxnSp>
        <p:nvCxnSpPr>
          <p:cNvPr id="8807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Cardiovascular Events and Death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79675"/>
            <a:ext cx="39624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4"/>
          <p:cNvSpPr>
            <a:spLocks noChangeArrowheads="1"/>
          </p:cNvSpPr>
          <p:nvPr/>
        </p:nvSpPr>
        <p:spPr bwMode="auto">
          <a:xfrm>
            <a:off x="1143000" y="922338"/>
            <a:ext cx="6934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Reduction of Atherothrombosis for Continued Health (REACH) Registry</a:t>
            </a:r>
          </a:p>
        </p:txBody>
      </p:sp>
      <p:sp>
        <p:nvSpPr>
          <p:cNvPr id="44037" name="Text Box 60"/>
          <p:cNvSpPr txBox="1">
            <a:spLocks noChangeArrowheads="1"/>
          </p:cNvSpPr>
          <p:nvPr/>
        </p:nvSpPr>
        <p:spPr bwMode="auto">
          <a:xfrm>
            <a:off x="228600" y="6459538"/>
            <a:ext cx="88392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Source: </a:t>
            </a:r>
            <a:r>
              <a:rPr lang="en-US" sz="1000" dirty="0" err="1" smtClean="0">
                <a:latin typeface="+mn-lt"/>
                <a:sym typeface="Wingdings" pitchFamily="2" charset="2"/>
              </a:rPr>
              <a:t>Krempf</a:t>
            </a:r>
            <a:r>
              <a:rPr lang="en-US" sz="1000" dirty="0" smtClean="0">
                <a:latin typeface="+mn-lt"/>
                <a:sym typeface="Wingdings" pitchFamily="2" charset="2"/>
              </a:rPr>
              <a:t> M et al</a:t>
            </a:r>
            <a:r>
              <a:rPr lang="en-US" sz="1000" i="1" dirty="0" smtClean="0">
                <a:latin typeface="+mn-lt"/>
                <a:sym typeface="Wingdings" pitchFamily="2" charset="2"/>
              </a:rPr>
              <a:t>. Am J </a:t>
            </a:r>
            <a:r>
              <a:rPr lang="en-US" sz="1000" i="1" dirty="0" err="1" smtClean="0">
                <a:latin typeface="+mn-lt"/>
                <a:sym typeface="Wingdings" pitchFamily="2" charset="2"/>
              </a:rPr>
              <a:t>Cardiol</a:t>
            </a:r>
            <a:r>
              <a:rPr lang="en-US" sz="1000" i="1" dirty="0" smtClean="0">
                <a:latin typeface="+mn-lt"/>
                <a:sym typeface="Wingdings" pitchFamily="2" charset="2"/>
              </a:rPr>
              <a:t> </a:t>
            </a:r>
            <a:r>
              <a:rPr lang="en-US" sz="1000" dirty="0" smtClean="0">
                <a:latin typeface="+mn-lt"/>
                <a:sym typeface="Wingdings" pitchFamily="2" charset="2"/>
              </a:rPr>
              <a:t>2010;105:667-671 </a:t>
            </a:r>
          </a:p>
        </p:txBody>
      </p:sp>
      <p:sp>
        <p:nvSpPr>
          <p:cNvPr id="44038" name="Text Box 65"/>
          <p:cNvSpPr txBox="1">
            <a:spLocks noChangeArrowheads="1"/>
          </p:cNvSpPr>
          <p:nvPr/>
        </p:nvSpPr>
        <p:spPr bwMode="auto">
          <a:xfrm>
            <a:off x="3886200" y="6230938"/>
            <a:ext cx="5181600" cy="246062"/>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42000"/>
              </a:spcBef>
              <a:defRPr/>
            </a:pPr>
            <a:r>
              <a:rPr lang="en-US" sz="1000" dirty="0" smtClean="0">
                <a:latin typeface="+mn-lt"/>
                <a:cs typeface="Arial" charset="0"/>
              </a:rPr>
              <a:t>CV=Cardiovascular, DM=Diabetes mellitus, EAD=Established </a:t>
            </a:r>
            <a:r>
              <a:rPr lang="en-US" sz="1000" dirty="0" err="1" smtClean="0">
                <a:latin typeface="+mn-lt"/>
                <a:cs typeface="Arial" charset="0"/>
              </a:rPr>
              <a:t>atherothrombotic</a:t>
            </a:r>
            <a:r>
              <a:rPr lang="en-US" sz="1000" dirty="0" smtClean="0">
                <a:latin typeface="+mn-lt"/>
                <a:cs typeface="Arial" charset="0"/>
              </a:rPr>
              <a:t> disease</a:t>
            </a:r>
          </a:p>
        </p:txBody>
      </p:sp>
      <p:sp>
        <p:nvSpPr>
          <p:cNvPr id="89094" name="Rectangle 29"/>
          <p:cNvSpPr>
            <a:spLocks noChangeArrowheads="1"/>
          </p:cNvSpPr>
          <p:nvPr/>
        </p:nvSpPr>
        <p:spPr bwMode="auto">
          <a:xfrm>
            <a:off x="0" y="16764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Prospective registry of patients with or without DM along with CV risk factors   or established atherothrombotic disease </a:t>
            </a:r>
          </a:p>
          <a:p>
            <a:pPr algn="ctr" eaLnBrk="1" hangingPunct="1">
              <a:lnSpc>
                <a:spcPct val="85000"/>
              </a:lnSpc>
              <a:spcBef>
                <a:spcPct val="20000"/>
              </a:spcBef>
            </a:pPr>
            <a:endParaRPr lang="en-US" altLang="pt-BR" sz="1800"/>
          </a:p>
          <a:p>
            <a:pPr algn="ctr" eaLnBrk="1" hangingPunct="1">
              <a:lnSpc>
                <a:spcPct val="80000"/>
              </a:lnSpc>
              <a:spcBef>
                <a:spcPct val="20000"/>
              </a:spcBef>
            </a:pPr>
            <a:endParaRPr lang="en-US" altLang="pt-BR" sz="1800"/>
          </a:p>
          <a:p>
            <a:pPr algn="ctr" eaLnBrk="1" hangingPunct="1">
              <a:lnSpc>
                <a:spcPct val="115000"/>
              </a:lnSpc>
              <a:spcBef>
                <a:spcPct val="20000"/>
              </a:spcBef>
            </a:pPr>
            <a:endParaRPr lang="en-US" altLang="pt-BR" sz="1800"/>
          </a:p>
          <a:p>
            <a:pPr algn="ctr" eaLnBrk="1" hangingPunct="1">
              <a:lnSpc>
                <a:spcPct val="70000"/>
              </a:lnSpc>
              <a:spcBef>
                <a:spcPct val="20000"/>
              </a:spcBef>
            </a:pPr>
            <a:endParaRPr lang="en-US" altLang="pt-BR" sz="1800"/>
          </a:p>
          <a:p>
            <a:pPr algn="ctr" eaLnBrk="1" hangingPunct="1">
              <a:lnSpc>
                <a:spcPct val="3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75000"/>
              </a:lnSpc>
              <a:spcBef>
                <a:spcPct val="20000"/>
              </a:spcBef>
            </a:pPr>
            <a:endParaRPr lang="en-US" altLang="pt-BR" sz="1800"/>
          </a:p>
          <a:p>
            <a:pPr algn="ctr" eaLnBrk="1" hangingPunct="1">
              <a:lnSpc>
                <a:spcPct val="65000"/>
              </a:lnSpc>
              <a:spcBef>
                <a:spcPct val="20000"/>
              </a:spcBef>
            </a:pPr>
            <a:endParaRPr lang="en-US" altLang="pt-BR" sz="1800"/>
          </a:p>
          <a:p>
            <a:pPr algn="ctr" eaLnBrk="1" hangingPunct="1">
              <a:lnSpc>
                <a:spcPct val="65000"/>
              </a:lnSpc>
              <a:spcBef>
                <a:spcPct val="20000"/>
              </a:spcBef>
            </a:pPr>
            <a:r>
              <a:rPr lang="en-US" altLang="pt-BR" sz="1800"/>
              <a:t> </a:t>
            </a:r>
          </a:p>
          <a:p>
            <a:pPr algn="ctr" eaLnBrk="1" hangingPunct="1">
              <a:lnSpc>
                <a:spcPct val="65000"/>
              </a:lnSpc>
              <a:spcBef>
                <a:spcPct val="20000"/>
              </a:spcBef>
            </a:pPr>
            <a:endParaRPr lang="en-US" altLang="pt-BR" sz="1800"/>
          </a:p>
          <a:p>
            <a:pPr algn="ctr" eaLnBrk="1" hangingPunct="1">
              <a:lnSpc>
                <a:spcPct val="65000"/>
              </a:lnSpc>
              <a:spcBef>
                <a:spcPct val="20000"/>
              </a:spcBef>
            </a:pPr>
            <a:endParaRPr lang="en-US" altLang="pt-BR" sz="1800"/>
          </a:p>
          <a:p>
            <a:pPr algn="ctr" eaLnBrk="1" hangingPunct="1">
              <a:lnSpc>
                <a:spcPct val="45000"/>
              </a:lnSpc>
              <a:spcBef>
                <a:spcPct val="20000"/>
              </a:spcBef>
            </a:pPr>
            <a:endParaRPr lang="en-US" altLang="pt-BR" sz="1800"/>
          </a:p>
          <a:p>
            <a:pPr algn="ctr" eaLnBrk="1" hangingPunct="1">
              <a:lnSpc>
                <a:spcPct val="30000"/>
              </a:lnSpc>
              <a:spcBef>
                <a:spcPct val="20000"/>
              </a:spcBef>
              <a:spcAft>
                <a:spcPts val="600"/>
              </a:spcAft>
            </a:pPr>
            <a:endParaRPr lang="en-US" altLang="pt-BR" sz="1800"/>
          </a:p>
          <a:p>
            <a:pPr algn="ctr" eaLnBrk="1" hangingPunct="1">
              <a:spcBef>
                <a:spcPct val="20000"/>
              </a:spcBef>
            </a:pPr>
            <a:r>
              <a:rPr lang="en-US" altLang="pt-BR" sz="2000">
                <a:solidFill>
                  <a:srgbClr val="3333FF"/>
                </a:solidFill>
              </a:rPr>
              <a:t>Patients with DM face increased CV risk related to the number of affected sites</a:t>
            </a:r>
          </a:p>
        </p:txBody>
      </p:sp>
      <p:sp>
        <p:nvSpPr>
          <p:cNvPr id="44040" name="Text Box 65"/>
          <p:cNvSpPr txBox="1">
            <a:spLocks noChangeArrowheads="1"/>
          </p:cNvSpPr>
          <p:nvPr/>
        </p:nvSpPr>
        <p:spPr bwMode="auto">
          <a:xfrm>
            <a:off x="304800" y="6002338"/>
            <a:ext cx="8763000" cy="246062"/>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42000"/>
              </a:spcBef>
              <a:defRPr/>
            </a:pPr>
            <a:r>
              <a:rPr lang="en-US" sz="1000" dirty="0" smtClean="0">
                <a:latin typeface="+mn-lt"/>
                <a:cs typeface="Arial" charset="0"/>
              </a:rPr>
              <a:t>*Composite of CV death, myocardial infarction, and stroke</a:t>
            </a:r>
          </a:p>
        </p:txBody>
      </p:sp>
      <p:sp>
        <p:nvSpPr>
          <p:cNvPr id="89096" name="Text Box 9"/>
          <p:cNvSpPr txBox="1">
            <a:spLocks noChangeArrowheads="1"/>
          </p:cNvSpPr>
          <p:nvPr/>
        </p:nvSpPr>
        <p:spPr bwMode="auto">
          <a:xfrm>
            <a:off x="2514600" y="3265488"/>
            <a:ext cx="3302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solidFill>
                  <a:schemeClr val="bg2"/>
                </a:solidFill>
                <a:latin typeface="Franklin Gothic Demi" panose="020B0703020102020204" pitchFamily="34" charset="0"/>
              </a:rPr>
              <a:t>*</a:t>
            </a:r>
          </a:p>
        </p:txBody>
      </p:sp>
      <p:cxnSp>
        <p:nvCxnSpPr>
          <p:cNvPr id="89097"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Cardiovascular Events and Death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flipH="1">
            <a:off x="1987550" y="3019425"/>
            <a:ext cx="127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39" name="Line 3"/>
          <p:cNvSpPr>
            <a:spLocks noChangeShapeType="1"/>
          </p:cNvSpPr>
          <p:nvPr/>
        </p:nvSpPr>
        <p:spPr bwMode="auto">
          <a:xfrm>
            <a:off x="2000250" y="4521200"/>
            <a:ext cx="54419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0" name="Line 4"/>
          <p:cNvSpPr>
            <a:spLocks noChangeShapeType="1"/>
          </p:cNvSpPr>
          <p:nvPr/>
        </p:nvSpPr>
        <p:spPr bwMode="auto">
          <a:xfrm>
            <a:off x="2133600" y="1624013"/>
            <a:ext cx="0" cy="26495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1" name="Line 5"/>
          <p:cNvSpPr>
            <a:spLocks noChangeShapeType="1"/>
          </p:cNvSpPr>
          <p:nvPr/>
        </p:nvSpPr>
        <p:spPr bwMode="auto">
          <a:xfrm>
            <a:off x="2787650" y="4518025"/>
            <a:ext cx="0" cy="1793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2" name="Line 6"/>
          <p:cNvSpPr>
            <a:spLocks noChangeShapeType="1"/>
          </p:cNvSpPr>
          <p:nvPr/>
        </p:nvSpPr>
        <p:spPr bwMode="auto">
          <a:xfrm>
            <a:off x="3460750" y="4522788"/>
            <a:ext cx="0" cy="161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3" name="Line 7"/>
          <p:cNvSpPr>
            <a:spLocks noChangeShapeType="1"/>
          </p:cNvSpPr>
          <p:nvPr/>
        </p:nvSpPr>
        <p:spPr bwMode="auto">
          <a:xfrm>
            <a:off x="4127500" y="4529138"/>
            <a:ext cx="0" cy="179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4" name="Line 8"/>
          <p:cNvSpPr>
            <a:spLocks noChangeShapeType="1"/>
          </p:cNvSpPr>
          <p:nvPr/>
        </p:nvSpPr>
        <p:spPr bwMode="auto">
          <a:xfrm>
            <a:off x="4794250" y="4524375"/>
            <a:ext cx="0" cy="166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5" name="Line 9"/>
          <p:cNvSpPr>
            <a:spLocks noChangeShapeType="1"/>
          </p:cNvSpPr>
          <p:nvPr/>
        </p:nvSpPr>
        <p:spPr bwMode="auto">
          <a:xfrm>
            <a:off x="5461000" y="4524375"/>
            <a:ext cx="0" cy="173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6" name="Line 10"/>
          <p:cNvSpPr>
            <a:spLocks noChangeShapeType="1"/>
          </p:cNvSpPr>
          <p:nvPr/>
        </p:nvSpPr>
        <p:spPr bwMode="auto">
          <a:xfrm>
            <a:off x="6127750" y="4522788"/>
            <a:ext cx="0" cy="161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7" name="Line 11"/>
          <p:cNvSpPr>
            <a:spLocks noChangeShapeType="1"/>
          </p:cNvSpPr>
          <p:nvPr/>
        </p:nvSpPr>
        <p:spPr bwMode="auto">
          <a:xfrm>
            <a:off x="6794500" y="4529138"/>
            <a:ext cx="0" cy="173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8" name="Line 12"/>
          <p:cNvSpPr>
            <a:spLocks noChangeShapeType="1"/>
          </p:cNvSpPr>
          <p:nvPr/>
        </p:nvSpPr>
        <p:spPr bwMode="auto">
          <a:xfrm>
            <a:off x="7454900" y="4529138"/>
            <a:ext cx="0" cy="173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49" name="Line 13"/>
          <p:cNvSpPr>
            <a:spLocks noChangeShapeType="1"/>
          </p:cNvSpPr>
          <p:nvPr/>
        </p:nvSpPr>
        <p:spPr bwMode="auto">
          <a:xfrm flipH="1">
            <a:off x="1987550" y="3727450"/>
            <a:ext cx="127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50" name="Line 14"/>
          <p:cNvSpPr>
            <a:spLocks noChangeShapeType="1"/>
          </p:cNvSpPr>
          <p:nvPr/>
        </p:nvSpPr>
        <p:spPr bwMode="auto">
          <a:xfrm flipH="1">
            <a:off x="1987550" y="2317750"/>
            <a:ext cx="127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51" name="Freeform 15"/>
          <p:cNvSpPr>
            <a:spLocks/>
          </p:cNvSpPr>
          <p:nvPr/>
        </p:nvSpPr>
        <p:spPr bwMode="auto">
          <a:xfrm>
            <a:off x="2119313" y="1614488"/>
            <a:ext cx="5359400" cy="1803400"/>
          </a:xfrm>
          <a:custGeom>
            <a:avLst/>
            <a:gdLst>
              <a:gd name="T0" fmla="*/ 0 w 3376"/>
              <a:gd name="T1" fmla="*/ 0 h 1136"/>
              <a:gd name="T2" fmla="*/ 2147483647 w 3376"/>
              <a:gd name="T3" fmla="*/ 0 h 1136"/>
              <a:gd name="T4" fmla="*/ 2147483647 w 3376"/>
              <a:gd name="T5" fmla="*/ 2147483647 h 1136"/>
              <a:gd name="T6" fmla="*/ 2147483647 w 3376"/>
              <a:gd name="T7" fmla="*/ 2147483647 h 1136"/>
              <a:gd name="T8" fmla="*/ 2147483647 w 3376"/>
              <a:gd name="T9" fmla="*/ 2147483647 h 1136"/>
              <a:gd name="T10" fmla="*/ 2147483647 w 3376"/>
              <a:gd name="T11" fmla="*/ 2147483647 h 1136"/>
              <a:gd name="T12" fmla="*/ 2147483647 w 3376"/>
              <a:gd name="T13" fmla="*/ 2147483647 h 1136"/>
              <a:gd name="T14" fmla="*/ 2147483647 w 3376"/>
              <a:gd name="T15" fmla="*/ 2147483647 h 1136"/>
              <a:gd name="T16" fmla="*/ 2147483647 w 3376"/>
              <a:gd name="T17" fmla="*/ 2147483647 h 1136"/>
              <a:gd name="T18" fmla="*/ 2147483647 w 3376"/>
              <a:gd name="T19" fmla="*/ 2147483647 h 1136"/>
              <a:gd name="T20" fmla="*/ 2147483647 w 3376"/>
              <a:gd name="T21" fmla="*/ 2147483647 h 1136"/>
              <a:gd name="T22" fmla="*/ 2147483647 w 3376"/>
              <a:gd name="T23" fmla="*/ 2147483647 h 1136"/>
              <a:gd name="T24" fmla="*/ 2147483647 w 3376"/>
              <a:gd name="T25" fmla="*/ 2147483647 h 1136"/>
              <a:gd name="T26" fmla="*/ 2147483647 w 3376"/>
              <a:gd name="T27" fmla="*/ 2147483647 h 1136"/>
              <a:gd name="T28" fmla="*/ 2147483647 w 3376"/>
              <a:gd name="T29" fmla="*/ 2147483647 h 1136"/>
              <a:gd name="T30" fmla="*/ 2147483647 w 3376"/>
              <a:gd name="T31" fmla="*/ 2147483647 h 1136"/>
              <a:gd name="T32" fmla="*/ 2147483647 w 3376"/>
              <a:gd name="T33" fmla="*/ 2147483647 h 1136"/>
              <a:gd name="T34" fmla="*/ 2147483647 w 3376"/>
              <a:gd name="T35" fmla="*/ 2147483647 h 1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76"/>
              <a:gd name="T55" fmla="*/ 0 h 1136"/>
              <a:gd name="T56" fmla="*/ 3376 w 3376"/>
              <a:gd name="T57" fmla="*/ 1136 h 1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76" h="1136">
                <a:moveTo>
                  <a:pt x="0" y="0"/>
                </a:moveTo>
                <a:lnTo>
                  <a:pt x="220" y="0"/>
                </a:lnTo>
                <a:lnTo>
                  <a:pt x="220" y="100"/>
                </a:lnTo>
                <a:lnTo>
                  <a:pt x="632" y="100"/>
                </a:lnTo>
                <a:lnTo>
                  <a:pt x="632" y="132"/>
                </a:lnTo>
                <a:lnTo>
                  <a:pt x="1048" y="132"/>
                </a:lnTo>
                <a:lnTo>
                  <a:pt x="1048" y="168"/>
                </a:lnTo>
                <a:lnTo>
                  <a:pt x="1476" y="168"/>
                </a:lnTo>
                <a:lnTo>
                  <a:pt x="1476" y="248"/>
                </a:lnTo>
                <a:lnTo>
                  <a:pt x="1900" y="248"/>
                </a:lnTo>
                <a:lnTo>
                  <a:pt x="1900" y="436"/>
                </a:lnTo>
                <a:lnTo>
                  <a:pt x="2316" y="436"/>
                </a:lnTo>
                <a:lnTo>
                  <a:pt x="2316" y="556"/>
                </a:lnTo>
                <a:lnTo>
                  <a:pt x="2744" y="556"/>
                </a:lnTo>
                <a:lnTo>
                  <a:pt x="2744" y="720"/>
                </a:lnTo>
                <a:lnTo>
                  <a:pt x="3164" y="720"/>
                </a:lnTo>
                <a:lnTo>
                  <a:pt x="3164" y="1136"/>
                </a:lnTo>
                <a:lnTo>
                  <a:pt x="3376" y="1136"/>
                </a:lnTo>
              </a:path>
            </a:pathLst>
          </a:cu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91152" name="Freeform 16"/>
          <p:cNvSpPr>
            <a:spLocks/>
          </p:cNvSpPr>
          <p:nvPr/>
        </p:nvSpPr>
        <p:spPr bwMode="auto">
          <a:xfrm>
            <a:off x="2124075" y="1616075"/>
            <a:ext cx="5345113" cy="568325"/>
          </a:xfrm>
          <a:custGeom>
            <a:avLst/>
            <a:gdLst>
              <a:gd name="T0" fmla="*/ 0 w 3367"/>
              <a:gd name="T1" fmla="*/ 0 h 358"/>
              <a:gd name="T2" fmla="*/ 2147483647 w 3367"/>
              <a:gd name="T3" fmla="*/ 0 h 358"/>
              <a:gd name="T4" fmla="*/ 2147483647 w 3367"/>
              <a:gd name="T5" fmla="*/ 2147483647 h 358"/>
              <a:gd name="T6" fmla="*/ 2147483647 w 3367"/>
              <a:gd name="T7" fmla="*/ 2147483647 h 358"/>
              <a:gd name="T8" fmla="*/ 2147483647 w 3367"/>
              <a:gd name="T9" fmla="*/ 2147483647 h 358"/>
              <a:gd name="T10" fmla="*/ 2147483647 w 3367"/>
              <a:gd name="T11" fmla="*/ 2147483647 h 358"/>
              <a:gd name="T12" fmla="*/ 2147483647 w 3367"/>
              <a:gd name="T13" fmla="*/ 2147483647 h 358"/>
              <a:gd name="T14" fmla="*/ 2147483647 w 3367"/>
              <a:gd name="T15" fmla="*/ 2147483647 h 358"/>
              <a:gd name="T16" fmla="*/ 2147483647 w 3367"/>
              <a:gd name="T17" fmla="*/ 2147483647 h 358"/>
              <a:gd name="T18" fmla="*/ 2147483647 w 3367"/>
              <a:gd name="T19" fmla="*/ 2147483647 h 358"/>
              <a:gd name="T20" fmla="*/ 2147483647 w 3367"/>
              <a:gd name="T21" fmla="*/ 2147483647 h 358"/>
              <a:gd name="T22" fmla="*/ 2147483647 w 3367"/>
              <a:gd name="T23" fmla="*/ 2147483647 h 3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7"/>
              <a:gd name="T37" fmla="*/ 0 h 358"/>
              <a:gd name="T38" fmla="*/ 3367 w 3367"/>
              <a:gd name="T39" fmla="*/ 358 h 3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7" h="358">
                <a:moveTo>
                  <a:pt x="0" y="0"/>
                </a:moveTo>
                <a:lnTo>
                  <a:pt x="215" y="0"/>
                </a:lnTo>
                <a:lnTo>
                  <a:pt x="215" y="59"/>
                </a:lnTo>
                <a:lnTo>
                  <a:pt x="629" y="59"/>
                </a:lnTo>
                <a:lnTo>
                  <a:pt x="629" y="107"/>
                </a:lnTo>
                <a:lnTo>
                  <a:pt x="1047" y="107"/>
                </a:lnTo>
                <a:lnTo>
                  <a:pt x="1047" y="156"/>
                </a:lnTo>
                <a:lnTo>
                  <a:pt x="1478" y="156"/>
                </a:lnTo>
                <a:lnTo>
                  <a:pt x="1478" y="264"/>
                </a:lnTo>
                <a:lnTo>
                  <a:pt x="2737" y="264"/>
                </a:lnTo>
                <a:lnTo>
                  <a:pt x="2737" y="358"/>
                </a:lnTo>
                <a:lnTo>
                  <a:pt x="3367" y="358"/>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91153" name="Freeform 17"/>
          <p:cNvSpPr>
            <a:spLocks/>
          </p:cNvSpPr>
          <p:nvPr/>
        </p:nvSpPr>
        <p:spPr bwMode="auto">
          <a:xfrm>
            <a:off x="2124075" y="1609725"/>
            <a:ext cx="5200650" cy="396875"/>
          </a:xfrm>
          <a:custGeom>
            <a:avLst/>
            <a:gdLst>
              <a:gd name="T0" fmla="*/ 0 w 3276"/>
              <a:gd name="T1" fmla="*/ 0 h 250"/>
              <a:gd name="T2" fmla="*/ 2147483647 w 3276"/>
              <a:gd name="T3" fmla="*/ 0 h 250"/>
              <a:gd name="T4" fmla="*/ 2147483647 w 3276"/>
              <a:gd name="T5" fmla="*/ 2147483647 h 250"/>
              <a:gd name="T6" fmla="*/ 2147483647 w 3276"/>
              <a:gd name="T7" fmla="*/ 2147483647 h 250"/>
              <a:gd name="T8" fmla="*/ 2147483647 w 3276"/>
              <a:gd name="T9" fmla="*/ 2147483647 h 250"/>
              <a:gd name="T10" fmla="*/ 2147483647 w 3276"/>
              <a:gd name="T11" fmla="*/ 2147483647 h 250"/>
              <a:gd name="T12" fmla="*/ 2147483647 w 3276"/>
              <a:gd name="T13" fmla="*/ 2147483647 h 250"/>
              <a:gd name="T14" fmla="*/ 2147483647 w 3276"/>
              <a:gd name="T15" fmla="*/ 2147483647 h 250"/>
              <a:gd name="T16" fmla="*/ 2147483647 w 3276"/>
              <a:gd name="T17" fmla="*/ 2147483647 h 250"/>
              <a:gd name="T18" fmla="*/ 2147483647 w 3276"/>
              <a:gd name="T19" fmla="*/ 2147483647 h 250"/>
              <a:gd name="T20" fmla="*/ 2147483647 w 3276"/>
              <a:gd name="T21" fmla="*/ 2147483647 h 250"/>
              <a:gd name="T22" fmla="*/ 2147483647 w 3276"/>
              <a:gd name="T23" fmla="*/ 2147483647 h 250"/>
              <a:gd name="T24" fmla="*/ 2147483647 w 3276"/>
              <a:gd name="T25" fmla="*/ 2147483647 h 250"/>
              <a:gd name="T26" fmla="*/ 2147483647 w 3276"/>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76"/>
              <a:gd name="T43" fmla="*/ 0 h 250"/>
              <a:gd name="T44" fmla="*/ 3276 w 3276"/>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76" h="250">
                <a:moveTo>
                  <a:pt x="0" y="0"/>
                </a:moveTo>
                <a:lnTo>
                  <a:pt x="212" y="0"/>
                </a:lnTo>
                <a:lnTo>
                  <a:pt x="212" y="45"/>
                </a:lnTo>
                <a:lnTo>
                  <a:pt x="629" y="45"/>
                </a:lnTo>
                <a:lnTo>
                  <a:pt x="629" y="101"/>
                </a:lnTo>
                <a:lnTo>
                  <a:pt x="1047" y="101"/>
                </a:lnTo>
                <a:lnTo>
                  <a:pt x="1047" y="150"/>
                </a:lnTo>
                <a:lnTo>
                  <a:pt x="1475" y="150"/>
                </a:lnTo>
                <a:lnTo>
                  <a:pt x="1475" y="177"/>
                </a:lnTo>
                <a:lnTo>
                  <a:pt x="1892" y="177"/>
                </a:lnTo>
                <a:lnTo>
                  <a:pt x="1892" y="209"/>
                </a:lnTo>
                <a:lnTo>
                  <a:pt x="2313" y="209"/>
                </a:lnTo>
                <a:lnTo>
                  <a:pt x="2313" y="250"/>
                </a:lnTo>
                <a:lnTo>
                  <a:pt x="3276" y="250"/>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nvGrpSpPr>
          <p:cNvPr id="91154" name="Group 18"/>
          <p:cNvGrpSpPr>
            <a:grpSpLocks/>
          </p:cNvGrpSpPr>
          <p:nvPr/>
        </p:nvGrpSpPr>
        <p:grpSpPr bwMode="auto">
          <a:xfrm>
            <a:off x="2128838" y="1614488"/>
            <a:ext cx="5257800" cy="41275"/>
            <a:chOff x="1718" y="1196"/>
            <a:chExt cx="3312" cy="26"/>
          </a:xfrm>
        </p:grpSpPr>
        <p:sp>
          <p:nvSpPr>
            <p:cNvPr id="91201" name="Freeform 19"/>
            <p:cNvSpPr>
              <a:spLocks/>
            </p:cNvSpPr>
            <p:nvPr/>
          </p:nvSpPr>
          <p:spPr bwMode="auto">
            <a:xfrm>
              <a:off x="1718" y="1196"/>
              <a:ext cx="2022" cy="16"/>
            </a:xfrm>
            <a:custGeom>
              <a:avLst/>
              <a:gdLst>
                <a:gd name="T0" fmla="*/ 0 w 2022"/>
                <a:gd name="T1" fmla="*/ 0 h 16"/>
                <a:gd name="T2" fmla="*/ 212 w 2022"/>
                <a:gd name="T3" fmla="*/ 0 h 16"/>
                <a:gd name="T4" fmla="*/ 212 w 2022"/>
                <a:gd name="T5" fmla="*/ 14 h 16"/>
                <a:gd name="T6" fmla="*/ 624 w 2022"/>
                <a:gd name="T7" fmla="*/ 14 h 16"/>
                <a:gd name="T8" fmla="*/ 1042 w 2022"/>
                <a:gd name="T9" fmla="*/ 14 h 16"/>
                <a:gd name="T10" fmla="*/ 1886 w 2022"/>
                <a:gd name="T11" fmla="*/ 16 h 16"/>
                <a:gd name="T12" fmla="*/ 2022 w 2022"/>
                <a:gd name="T13" fmla="*/ 16 h 16"/>
                <a:gd name="T14" fmla="*/ 0 60000 65536"/>
                <a:gd name="T15" fmla="*/ 0 60000 65536"/>
                <a:gd name="T16" fmla="*/ 0 60000 65536"/>
                <a:gd name="T17" fmla="*/ 0 60000 65536"/>
                <a:gd name="T18" fmla="*/ 0 60000 65536"/>
                <a:gd name="T19" fmla="*/ 0 60000 65536"/>
                <a:gd name="T20" fmla="*/ 0 60000 65536"/>
                <a:gd name="T21" fmla="*/ 0 w 2022"/>
                <a:gd name="T22" fmla="*/ 0 h 16"/>
                <a:gd name="T23" fmla="*/ 2022 w 202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2" h="16">
                  <a:moveTo>
                    <a:pt x="0" y="0"/>
                  </a:moveTo>
                  <a:lnTo>
                    <a:pt x="212" y="0"/>
                  </a:lnTo>
                  <a:lnTo>
                    <a:pt x="212" y="14"/>
                  </a:lnTo>
                  <a:lnTo>
                    <a:pt x="624" y="14"/>
                  </a:lnTo>
                  <a:lnTo>
                    <a:pt x="1042" y="14"/>
                  </a:lnTo>
                  <a:lnTo>
                    <a:pt x="1886" y="16"/>
                  </a:lnTo>
                  <a:lnTo>
                    <a:pt x="2022" y="16"/>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91202" name="Freeform 20"/>
            <p:cNvSpPr>
              <a:spLocks/>
            </p:cNvSpPr>
            <p:nvPr/>
          </p:nvSpPr>
          <p:spPr bwMode="auto">
            <a:xfrm>
              <a:off x="3742" y="1214"/>
              <a:ext cx="1288" cy="8"/>
            </a:xfrm>
            <a:custGeom>
              <a:avLst/>
              <a:gdLst>
                <a:gd name="T0" fmla="*/ 0 w 1288"/>
                <a:gd name="T1" fmla="*/ 0 h 8"/>
                <a:gd name="T2" fmla="*/ 278 w 1288"/>
                <a:gd name="T3" fmla="*/ 0 h 8"/>
                <a:gd name="T4" fmla="*/ 1120 w 1288"/>
                <a:gd name="T5" fmla="*/ 4 h 8"/>
                <a:gd name="T6" fmla="*/ 1288 w 1288"/>
                <a:gd name="T7" fmla="*/ 8 h 8"/>
                <a:gd name="T8" fmla="*/ 0 60000 65536"/>
                <a:gd name="T9" fmla="*/ 0 60000 65536"/>
                <a:gd name="T10" fmla="*/ 0 60000 65536"/>
                <a:gd name="T11" fmla="*/ 0 60000 65536"/>
                <a:gd name="T12" fmla="*/ 0 w 1288"/>
                <a:gd name="T13" fmla="*/ 0 h 8"/>
                <a:gd name="T14" fmla="*/ 1288 w 1288"/>
                <a:gd name="T15" fmla="*/ 8 h 8"/>
              </a:gdLst>
              <a:ahLst/>
              <a:cxnLst>
                <a:cxn ang="T8">
                  <a:pos x="T0" y="T1"/>
                </a:cxn>
                <a:cxn ang="T9">
                  <a:pos x="T2" y="T3"/>
                </a:cxn>
                <a:cxn ang="T10">
                  <a:pos x="T4" y="T5"/>
                </a:cxn>
                <a:cxn ang="T11">
                  <a:pos x="T6" y="T7"/>
                </a:cxn>
              </a:cxnLst>
              <a:rect l="T12" t="T13" r="T14" b="T15"/>
              <a:pathLst>
                <a:path w="1288" h="8">
                  <a:moveTo>
                    <a:pt x="0" y="0"/>
                  </a:moveTo>
                  <a:lnTo>
                    <a:pt x="278" y="0"/>
                  </a:lnTo>
                  <a:lnTo>
                    <a:pt x="1120" y="4"/>
                  </a:lnTo>
                  <a:lnTo>
                    <a:pt x="1288" y="8"/>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grpSp>
      <p:grpSp>
        <p:nvGrpSpPr>
          <p:cNvPr id="91155" name="Group 21"/>
          <p:cNvGrpSpPr>
            <a:grpSpLocks/>
          </p:cNvGrpSpPr>
          <p:nvPr/>
        </p:nvGrpSpPr>
        <p:grpSpPr bwMode="auto">
          <a:xfrm>
            <a:off x="7412038" y="2822575"/>
            <a:ext cx="127000" cy="1327150"/>
            <a:chOff x="5044" y="1960"/>
            <a:chExt cx="80" cy="836"/>
          </a:xfrm>
        </p:grpSpPr>
        <p:sp>
          <p:nvSpPr>
            <p:cNvPr id="91198" name="Line 22"/>
            <p:cNvSpPr>
              <a:spLocks noChangeShapeType="1"/>
            </p:cNvSpPr>
            <p:nvPr/>
          </p:nvSpPr>
          <p:spPr bwMode="auto">
            <a:xfrm>
              <a:off x="5084" y="1960"/>
              <a:ext cx="0" cy="8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99" name="Line 23"/>
            <p:cNvSpPr>
              <a:spLocks noChangeShapeType="1"/>
            </p:cNvSpPr>
            <p:nvPr/>
          </p:nvSpPr>
          <p:spPr bwMode="auto">
            <a:xfrm>
              <a:off x="5044" y="1964"/>
              <a:ext cx="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200" name="Line 24"/>
            <p:cNvSpPr>
              <a:spLocks noChangeShapeType="1"/>
            </p:cNvSpPr>
            <p:nvPr/>
          </p:nvSpPr>
          <p:spPr bwMode="auto">
            <a:xfrm>
              <a:off x="5044" y="2796"/>
              <a:ext cx="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91156" name="Group 25"/>
          <p:cNvGrpSpPr>
            <a:grpSpLocks/>
          </p:cNvGrpSpPr>
          <p:nvPr/>
        </p:nvGrpSpPr>
        <p:grpSpPr bwMode="auto">
          <a:xfrm>
            <a:off x="7408863" y="1849438"/>
            <a:ext cx="127000" cy="762000"/>
            <a:chOff x="5044" y="1344"/>
            <a:chExt cx="80" cy="480"/>
          </a:xfrm>
        </p:grpSpPr>
        <p:sp>
          <p:nvSpPr>
            <p:cNvPr id="91195" name="Line 26"/>
            <p:cNvSpPr>
              <a:spLocks noChangeShapeType="1"/>
            </p:cNvSpPr>
            <p:nvPr/>
          </p:nvSpPr>
          <p:spPr bwMode="auto">
            <a:xfrm>
              <a:off x="5084" y="1348"/>
              <a:ext cx="0" cy="4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96" name="Line 27"/>
            <p:cNvSpPr>
              <a:spLocks noChangeShapeType="1"/>
            </p:cNvSpPr>
            <p:nvPr/>
          </p:nvSpPr>
          <p:spPr bwMode="auto">
            <a:xfrm>
              <a:off x="5044" y="1344"/>
              <a:ext cx="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97" name="Line 28"/>
            <p:cNvSpPr>
              <a:spLocks noChangeShapeType="1"/>
            </p:cNvSpPr>
            <p:nvPr/>
          </p:nvSpPr>
          <p:spPr bwMode="auto">
            <a:xfrm>
              <a:off x="5044" y="1824"/>
              <a:ext cx="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91157" name="Group 29"/>
          <p:cNvGrpSpPr>
            <a:grpSpLocks/>
          </p:cNvGrpSpPr>
          <p:nvPr/>
        </p:nvGrpSpPr>
        <p:grpSpPr bwMode="auto">
          <a:xfrm>
            <a:off x="7269163" y="1817688"/>
            <a:ext cx="127000" cy="311150"/>
            <a:chOff x="4956" y="1324"/>
            <a:chExt cx="80" cy="196"/>
          </a:xfrm>
        </p:grpSpPr>
        <p:sp>
          <p:nvSpPr>
            <p:cNvPr id="91192" name="Line 30"/>
            <p:cNvSpPr>
              <a:spLocks noChangeShapeType="1"/>
            </p:cNvSpPr>
            <p:nvPr/>
          </p:nvSpPr>
          <p:spPr bwMode="auto">
            <a:xfrm>
              <a:off x="4996" y="1328"/>
              <a:ext cx="0" cy="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93" name="Line 31"/>
            <p:cNvSpPr>
              <a:spLocks noChangeShapeType="1"/>
            </p:cNvSpPr>
            <p:nvPr/>
          </p:nvSpPr>
          <p:spPr bwMode="auto">
            <a:xfrm>
              <a:off x="4956" y="1324"/>
              <a:ext cx="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94" name="Line 32"/>
            <p:cNvSpPr>
              <a:spLocks noChangeShapeType="1"/>
            </p:cNvSpPr>
            <p:nvPr/>
          </p:nvSpPr>
          <p:spPr bwMode="auto">
            <a:xfrm>
              <a:off x="4956" y="1520"/>
              <a:ext cx="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sp>
        <p:nvSpPr>
          <p:cNvPr id="91158" name="Line 33"/>
          <p:cNvSpPr>
            <a:spLocks noChangeShapeType="1"/>
          </p:cNvSpPr>
          <p:nvPr/>
        </p:nvSpPr>
        <p:spPr bwMode="auto">
          <a:xfrm>
            <a:off x="7383463" y="162083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59" name="Line 34"/>
          <p:cNvSpPr>
            <a:spLocks noChangeShapeType="1"/>
          </p:cNvSpPr>
          <p:nvPr/>
        </p:nvSpPr>
        <p:spPr bwMode="auto">
          <a:xfrm>
            <a:off x="7319963" y="1614488"/>
            <a:ext cx="12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60" name="Line 35"/>
          <p:cNvSpPr>
            <a:spLocks noChangeShapeType="1"/>
          </p:cNvSpPr>
          <p:nvPr/>
        </p:nvSpPr>
        <p:spPr bwMode="auto">
          <a:xfrm>
            <a:off x="7319963" y="1709738"/>
            <a:ext cx="12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61" name="Text Box 36"/>
          <p:cNvSpPr txBox="1">
            <a:spLocks noChangeArrowheads="1"/>
          </p:cNvSpPr>
          <p:nvPr/>
        </p:nvSpPr>
        <p:spPr bwMode="auto">
          <a:xfrm>
            <a:off x="1981200" y="47180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0</a:t>
            </a:r>
          </a:p>
        </p:txBody>
      </p:sp>
      <p:sp>
        <p:nvSpPr>
          <p:cNvPr id="91162" name="Text Box 37"/>
          <p:cNvSpPr txBox="1">
            <a:spLocks noChangeArrowheads="1"/>
          </p:cNvSpPr>
          <p:nvPr/>
        </p:nvSpPr>
        <p:spPr bwMode="auto">
          <a:xfrm>
            <a:off x="2635250" y="47180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1</a:t>
            </a:r>
          </a:p>
        </p:txBody>
      </p:sp>
      <p:sp>
        <p:nvSpPr>
          <p:cNvPr id="91163" name="Text Box 38"/>
          <p:cNvSpPr txBox="1">
            <a:spLocks noChangeArrowheads="1"/>
          </p:cNvSpPr>
          <p:nvPr/>
        </p:nvSpPr>
        <p:spPr bwMode="auto">
          <a:xfrm>
            <a:off x="3308350" y="47117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2</a:t>
            </a:r>
          </a:p>
        </p:txBody>
      </p:sp>
      <p:sp>
        <p:nvSpPr>
          <p:cNvPr id="91164" name="Text Box 39"/>
          <p:cNvSpPr txBox="1">
            <a:spLocks noChangeArrowheads="1"/>
          </p:cNvSpPr>
          <p:nvPr/>
        </p:nvSpPr>
        <p:spPr bwMode="auto">
          <a:xfrm>
            <a:off x="3981450" y="47053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3</a:t>
            </a:r>
          </a:p>
        </p:txBody>
      </p:sp>
      <p:sp>
        <p:nvSpPr>
          <p:cNvPr id="91165" name="Text Box 40"/>
          <p:cNvSpPr txBox="1">
            <a:spLocks noChangeArrowheads="1"/>
          </p:cNvSpPr>
          <p:nvPr/>
        </p:nvSpPr>
        <p:spPr bwMode="auto">
          <a:xfrm>
            <a:off x="4641850" y="47053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4</a:t>
            </a:r>
          </a:p>
        </p:txBody>
      </p:sp>
      <p:sp>
        <p:nvSpPr>
          <p:cNvPr id="91166" name="Text Box 41"/>
          <p:cNvSpPr txBox="1">
            <a:spLocks noChangeArrowheads="1"/>
          </p:cNvSpPr>
          <p:nvPr/>
        </p:nvSpPr>
        <p:spPr bwMode="auto">
          <a:xfrm>
            <a:off x="5308600" y="46990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5</a:t>
            </a:r>
          </a:p>
        </p:txBody>
      </p:sp>
      <p:sp>
        <p:nvSpPr>
          <p:cNvPr id="91167" name="Text Box 42"/>
          <p:cNvSpPr txBox="1">
            <a:spLocks noChangeArrowheads="1"/>
          </p:cNvSpPr>
          <p:nvPr/>
        </p:nvSpPr>
        <p:spPr bwMode="auto">
          <a:xfrm>
            <a:off x="5975350" y="46990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6</a:t>
            </a:r>
          </a:p>
        </p:txBody>
      </p:sp>
      <p:sp>
        <p:nvSpPr>
          <p:cNvPr id="91168" name="Text Box 43"/>
          <p:cNvSpPr txBox="1">
            <a:spLocks noChangeArrowheads="1"/>
          </p:cNvSpPr>
          <p:nvPr/>
        </p:nvSpPr>
        <p:spPr bwMode="auto">
          <a:xfrm>
            <a:off x="6642100" y="47053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7</a:t>
            </a:r>
          </a:p>
        </p:txBody>
      </p:sp>
      <p:sp>
        <p:nvSpPr>
          <p:cNvPr id="91169" name="Text Box 44"/>
          <p:cNvSpPr txBox="1">
            <a:spLocks noChangeArrowheads="1"/>
          </p:cNvSpPr>
          <p:nvPr/>
        </p:nvSpPr>
        <p:spPr bwMode="auto">
          <a:xfrm>
            <a:off x="7308850" y="47117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8</a:t>
            </a:r>
          </a:p>
        </p:txBody>
      </p:sp>
      <p:sp>
        <p:nvSpPr>
          <p:cNvPr id="91170" name="Text Box 45"/>
          <p:cNvSpPr txBox="1">
            <a:spLocks noChangeArrowheads="1"/>
          </p:cNvSpPr>
          <p:nvPr/>
        </p:nvSpPr>
        <p:spPr bwMode="auto">
          <a:xfrm>
            <a:off x="1573213" y="426720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600">
                <a:latin typeface="Franklin Gothic Demi" panose="020B0703020102020204" pitchFamily="34" charset="0"/>
              </a:rPr>
              <a:t>20</a:t>
            </a:r>
          </a:p>
        </p:txBody>
      </p:sp>
      <p:sp>
        <p:nvSpPr>
          <p:cNvPr id="91171" name="Text Box 46"/>
          <p:cNvSpPr txBox="1">
            <a:spLocks noChangeArrowheads="1"/>
          </p:cNvSpPr>
          <p:nvPr/>
        </p:nvSpPr>
        <p:spPr bwMode="auto">
          <a:xfrm>
            <a:off x="1568450" y="35623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600">
                <a:latin typeface="Franklin Gothic Demi" panose="020B0703020102020204" pitchFamily="34" charset="0"/>
              </a:rPr>
              <a:t>40</a:t>
            </a:r>
          </a:p>
        </p:txBody>
      </p:sp>
      <p:sp>
        <p:nvSpPr>
          <p:cNvPr id="91172" name="Text Box 47"/>
          <p:cNvSpPr txBox="1">
            <a:spLocks noChangeArrowheads="1"/>
          </p:cNvSpPr>
          <p:nvPr/>
        </p:nvSpPr>
        <p:spPr bwMode="auto">
          <a:xfrm>
            <a:off x="1563688" y="285750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600">
                <a:latin typeface="Franklin Gothic Demi" panose="020B0703020102020204" pitchFamily="34" charset="0"/>
              </a:rPr>
              <a:t>60</a:t>
            </a:r>
          </a:p>
        </p:txBody>
      </p:sp>
      <p:sp>
        <p:nvSpPr>
          <p:cNvPr id="91173" name="Text Box 48"/>
          <p:cNvSpPr txBox="1">
            <a:spLocks noChangeArrowheads="1"/>
          </p:cNvSpPr>
          <p:nvPr/>
        </p:nvSpPr>
        <p:spPr bwMode="auto">
          <a:xfrm>
            <a:off x="1558925" y="2152650"/>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600">
                <a:latin typeface="Franklin Gothic Demi" panose="020B0703020102020204" pitchFamily="34" charset="0"/>
              </a:rPr>
              <a:t>80</a:t>
            </a:r>
          </a:p>
        </p:txBody>
      </p:sp>
      <p:sp>
        <p:nvSpPr>
          <p:cNvPr id="91174" name="Text Box 49"/>
          <p:cNvSpPr txBox="1">
            <a:spLocks noChangeArrowheads="1"/>
          </p:cNvSpPr>
          <p:nvPr/>
        </p:nvSpPr>
        <p:spPr bwMode="auto">
          <a:xfrm>
            <a:off x="1441450" y="1447800"/>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600">
                <a:latin typeface="Franklin Gothic Demi" panose="020B0703020102020204" pitchFamily="34" charset="0"/>
              </a:rPr>
              <a:t>100</a:t>
            </a:r>
          </a:p>
        </p:txBody>
      </p:sp>
      <p:sp>
        <p:nvSpPr>
          <p:cNvPr id="91175" name="Line 50"/>
          <p:cNvSpPr>
            <a:spLocks noChangeShapeType="1"/>
          </p:cNvSpPr>
          <p:nvPr/>
        </p:nvSpPr>
        <p:spPr bwMode="auto">
          <a:xfrm flipH="1">
            <a:off x="1987550" y="1612900"/>
            <a:ext cx="142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76" name="Line 51"/>
          <p:cNvSpPr>
            <a:spLocks noChangeShapeType="1"/>
          </p:cNvSpPr>
          <p:nvPr/>
        </p:nvSpPr>
        <p:spPr bwMode="auto">
          <a:xfrm>
            <a:off x="2417763" y="3262313"/>
            <a:ext cx="420687" cy="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77" name="Line 52"/>
          <p:cNvSpPr>
            <a:spLocks noChangeShapeType="1"/>
          </p:cNvSpPr>
          <p:nvPr/>
        </p:nvSpPr>
        <p:spPr bwMode="auto">
          <a:xfrm>
            <a:off x="2422525" y="3560763"/>
            <a:ext cx="420688"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78" name="Line 53"/>
          <p:cNvSpPr>
            <a:spLocks noChangeShapeType="1"/>
          </p:cNvSpPr>
          <p:nvPr/>
        </p:nvSpPr>
        <p:spPr bwMode="auto">
          <a:xfrm>
            <a:off x="2405063" y="3868738"/>
            <a:ext cx="4206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79" name="Line 54"/>
          <p:cNvSpPr>
            <a:spLocks noChangeShapeType="1"/>
          </p:cNvSpPr>
          <p:nvPr/>
        </p:nvSpPr>
        <p:spPr bwMode="auto">
          <a:xfrm>
            <a:off x="2398713" y="4165600"/>
            <a:ext cx="420687"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1180" name="Text Box 55"/>
          <p:cNvSpPr txBox="1">
            <a:spLocks noChangeArrowheads="1"/>
          </p:cNvSpPr>
          <p:nvPr/>
        </p:nvSpPr>
        <p:spPr bwMode="auto">
          <a:xfrm>
            <a:off x="2819400" y="3054350"/>
            <a:ext cx="350361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15000"/>
              </a:spcBef>
            </a:pPr>
            <a:r>
              <a:rPr lang="en-US" altLang="pt-BR" sz="1600">
                <a:latin typeface="Franklin Gothic Demi" panose="020B0703020102020204" pitchFamily="34" charset="0"/>
              </a:rPr>
              <a:t>Nondiabetic subjects without prior MI</a:t>
            </a:r>
          </a:p>
          <a:p>
            <a:pPr>
              <a:lnSpc>
                <a:spcPct val="110000"/>
              </a:lnSpc>
              <a:spcBef>
                <a:spcPct val="15000"/>
              </a:spcBef>
            </a:pPr>
            <a:r>
              <a:rPr lang="en-US" altLang="pt-BR" sz="1600">
                <a:latin typeface="Franklin Gothic Demi" panose="020B0703020102020204" pitchFamily="34" charset="0"/>
              </a:rPr>
              <a:t>Diabetic subjects without prior MI</a:t>
            </a:r>
          </a:p>
          <a:p>
            <a:pPr>
              <a:lnSpc>
                <a:spcPct val="110000"/>
              </a:lnSpc>
              <a:spcBef>
                <a:spcPct val="15000"/>
              </a:spcBef>
            </a:pPr>
            <a:r>
              <a:rPr lang="en-US" altLang="pt-BR" sz="1600">
                <a:latin typeface="Franklin Gothic Demi" panose="020B0703020102020204" pitchFamily="34" charset="0"/>
              </a:rPr>
              <a:t>Nondiabetic subjects with prior MI</a:t>
            </a:r>
          </a:p>
          <a:p>
            <a:pPr>
              <a:lnSpc>
                <a:spcPct val="110000"/>
              </a:lnSpc>
              <a:spcBef>
                <a:spcPct val="15000"/>
              </a:spcBef>
            </a:pPr>
            <a:r>
              <a:rPr lang="en-US" altLang="pt-BR" sz="1600">
                <a:latin typeface="Franklin Gothic Demi" panose="020B0703020102020204" pitchFamily="34" charset="0"/>
              </a:rPr>
              <a:t>Diabetic subjects with prior MI</a:t>
            </a:r>
          </a:p>
        </p:txBody>
      </p:sp>
      <p:sp>
        <p:nvSpPr>
          <p:cNvPr id="91181" name="Text Box 56"/>
          <p:cNvSpPr txBox="1">
            <a:spLocks noChangeArrowheads="1"/>
          </p:cNvSpPr>
          <p:nvPr/>
        </p:nvSpPr>
        <p:spPr bwMode="auto">
          <a:xfrm>
            <a:off x="2133600" y="5035550"/>
            <a:ext cx="5310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Years</a:t>
            </a:r>
          </a:p>
        </p:txBody>
      </p:sp>
      <p:sp>
        <p:nvSpPr>
          <p:cNvPr id="91182" name="Text Box 57"/>
          <p:cNvSpPr txBox="1">
            <a:spLocks noChangeArrowheads="1"/>
          </p:cNvSpPr>
          <p:nvPr/>
        </p:nvSpPr>
        <p:spPr bwMode="auto">
          <a:xfrm rot="-5400000">
            <a:off x="-271463" y="2868613"/>
            <a:ext cx="316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pt-BR" sz="1600">
                <a:latin typeface="Franklin Gothic Demi" panose="020B0703020102020204" pitchFamily="34" charset="0"/>
              </a:rPr>
              <a:t>Survival (%)</a:t>
            </a:r>
          </a:p>
        </p:txBody>
      </p:sp>
      <p:sp>
        <p:nvSpPr>
          <p:cNvPr id="91183" name="Text Box 60"/>
          <p:cNvSpPr txBox="1">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t>Source: </a:t>
            </a:r>
            <a:r>
              <a:rPr lang="en-US" altLang="pt-BR" sz="1000">
                <a:sym typeface="Wingdings" panose="05000000000000000000" pitchFamily="2" charset="2"/>
              </a:rPr>
              <a:t>Haffner SM et al. </a:t>
            </a:r>
            <a:r>
              <a:rPr lang="en-US" altLang="pt-BR" sz="1000" i="1">
                <a:sym typeface="Wingdings" panose="05000000000000000000" pitchFamily="2" charset="2"/>
              </a:rPr>
              <a:t>NEJM</a:t>
            </a:r>
            <a:r>
              <a:rPr lang="en-US" altLang="pt-BR" sz="1000">
                <a:sym typeface="Wingdings" panose="05000000000000000000" pitchFamily="2" charset="2"/>
              </a:rPr>
              <a:t> 1998;339:229–234</a:t>
            </a:r>
          </a:p>
        </p:txBody>
      </p:sp>
      <p:sp>
        <p:nvSpPr>
          <p:cNvPr id="91184" name="Rectangle 61"/>
          <p:cNvSpPr>
            <a:spLocks noChangeArrowheads="1"/>
          </p:cNvSpPr>
          <p:nvPr/>
        </p:nvSpPr>
        <p:spPr bwMode="auto">
          <a:xfrm>
            <a:off x="304800" y="533400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Clr>
                <a:schemeClr val="tx2"/>
              </a:buClr>
            </a:pPr>
            <a:r>
              <a:rPr lang="en-US" altLang="pt-BR" sz="2000">
                <a:solidFill>
                  <a:srgbClr val="3333FF"/>
                </a:solidFill>
              </a:rPr>
              <a:t>Patients with DM but no CHD experience a similar rate of death as patients without DM but with CHD</a:t>
            </a:r>
          </a:p>
        </p:txBody>
      </p:sp>
      <p:sp>
        <p:nvSpPr>
          <p:cNvPr id="91185" name="Line 62"/>
          <p:cNvSpPr>
            <a:spLocks noChangeShapeType="1"/>
          </p:cNvSpPr>
          <p:nvPr/>
        </p:nvSpPr>
        <p:spPr bwMode="auto">
          <a:xfrm flipH="1">
            <a:off x="2057400" y="4273550"/>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1186" name="Line 63"/>
          <p:cNvSpPr>
            <a:spLocks noChangeShapeType="1"/>
          </p:cNvSpPr>
          <p:nvPr/>
        </p:nvSpPr>
        <p:spPr bwMode="auto">
          <a:xfrm flipH="1">
            <a:off x="2057400" y="4349750"/>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1187" name="Line 64"/>
          <p:cNvSpPr>
            <a:spLocks noChangeShapeType="1"/>
          </p:cNvSpPr>
          <p:nvPr/>
        </p:nvSpPr>
        <p:spPr bwMode="auto">
          <a:xfrm>
            <a:off x="2133600" y="4425950"/>
            <a:ext cx="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108" name="Text Box 65"/>
          <p:cNvSpPr txBox="1">
            <a:spLocks noChangeArrowheads="1"/>
          </p:cNvSpPr>
          <p:nvPr/>
        </p:nvSpPr>
        <p:spPr bwMode="auto">
          <a:xfrm>
            <a:off x="4343400" y="6230938"/>
            <a:ext cx="4724400" cy="246062"/>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42000"/>
              </a:spcBef>
              <a:defRPr/>
            </a:pPr>
            <a:r>
              <a:rPr lang="en-US" sz="1000" dirty="0" smtClean="0">
                <a:latin typeface="+mn-lt"/>
                <a:cs typeface="Arial" charset="0"/>
              </a:rPr>
              <a:t>CHD=Coronary heart disease, DM=Diabetes mellitus, MI=Myocardial infarction</a:t>
            </a:r>
          </a:p>
        </p:txBody>
      </p:sp>
      <p:sp>
        <p:nvSpPr>
          <p:cNvPr id="91189" name="Rectangle 4"/>
          <p:cNvSpPr>
            <a:spLocks noChangeArrowheads="1"/>
          </p:cNvSpPr>
          <p:nvPr/>
        </p:nvSpPr>
        <p:spPr bwMode="auto">
          <a:xfrm>
            <a:off x="1295400" y="914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East-West Study</a:t>
            </a:r>
          </a:p>
        </p:txBody>
      </p:sp>
      <p:cxnSp>
        <p:nvCxnSpPr>
          <p:cNvPr id="91190"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68" name="Rectangle 6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of Death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nvPicPr>
        <p:blipFill>
          <a:blip r:embed="rId3">
            <a:extLst>
              <a:ext uri="{28A0092B-C50C-407E-A947-70E740481C1C}">
                <a14:useLocalDpi xmlns:a14="http://schemas.microsoft.com/office/drawing/2010/main" val="0"/>
              </a:ext>
            </a:extLst>
          </a:blip>
          <a:srcRect l="20996" t="16251" r="28027" b="20468"/>
          <a:stretch>
            <a:fillRect/>
          </a:stretch>
        </p:blipFill>
        <p:spPr bwMode="auto">
          <a:xfrm>
            <a:off x="2133600" y="2090738"/>
            <a:ext cx="4800600" cy="3319462"/>
          </a:xfrm>
          <a:prstGeom prst="rect">
            <a:avLst/>
          </a:prstGeom>
          <a:noFill/>
          <a:ln w="19050"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87" name="Text Box 7"/>
          <p:cNvSpPr txBox="1">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Franco OH et al. </a:t>
            </a:r>
            <a:r>
              <a:rPr lang="en-US" altLang="pt-BR" sz="1000" i="1"/>
              <a:t>Arch Intern Med </a:t>
            </a:r>
            <a:r>
              <a:rPr lang="en-US" altLang="pt-BR" sz="1000"/>
              <a:t>2007;167:1145-1151</a:t>
            </a:r>
            <a:endParaRPr lang="en-US" altLang="pt-BR" sz="1000" b="1"/>
          </a:p>
        </p:txBody>
      </p:sp>
      <p:sp>
        <p:nvSpPr>
          <p:cNvPr id="93188" name="Rectangle 4"/>
          <p:cNvSpPr>
            <a:spLocks noChangeArrowheads="1"/>
          </p:cNvSpPr>
          <p:nvPr/>
        </p:nvSpPr>
        <p:spPr bwMode="auto">
          <a:xfrm>
            <a:off x="1295400" y="914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Framingham Heart Study</a:t>
            </a:r>
          </a:p>
        </p:txBody>
      </p:sp>
      <p:sp>
        <p:nvSpPr>
          <p:cNvPr id="93189" name="Text Box 13"/>
          <p:cNvSpPr txBox="1">
            <a:spLocks noChangeArrowheads="1"/>
          </p:cNvSpPr>
          <p:nvPr/>
        </p:nvSpPr>
        <p:spPr bwMode="auto">
          <a:xfrm>
            <a:off x="5943600" y="60960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CV=Cardiovascular, CVD=Cardiovascular disease, DM=Diabetes mellitus, LE=Life expectancy</a:t>
            </a:r>
            <a:endParaRPr lang="en-US" altLang="pt-BR" sz="1000" b="1"/>
          </a:p>
        </p:txBody>
      </p:sp>
      <p:sp>
        <p:nvSpPr>
          <p:cNvPr id="93190" name="Rectangle 69"/>
          <p:cNvSpPr>
            <a:spLocks noChangeArrowheads="1"/>
          </p:cNvSpPr>
          <p:nvPr/>
        </p:nvSpPr>
        <p:spPr bwMode="auto">
          <a:xfrm>
            <a:off x="0" y="1295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Life tables constructed among patients </a:t>
            </a:r>
            <a:r>
              <a:rPr lang="en-US" altLang="pt-BR" sz="2000" u="sng"/>
              <a:t>&gt;</a:t>
            </a:r>
            <a:r>
              <a:rPr lang="en-US" altLang="pt-BR" sz="2000"/>
              <a:t>50 years to assess the relationship between DM and life expectancy among those with and without CV disease</a:t>
            </a:r>
          </a:p>
          <a:p>
            <a:pPr algn="ctr" eaLnBrk="1" hangingPunct="1">
              <a:spcBef>
                <a:spcPct val="20000"/>
              </a:spcBef>
            </a:pPr>
            <a:endParaRPr lang="en-US" altLang="pt-BR" sz="1800"/>
          </a:p>
        </p:txBody>
      </p:sp>
      <p:sp>
        <p:nvSpPr>
          <p:cNvPr id="93191" name="Rectangle 1"/>
          <p:cNvSpPr>
            <a:spLocks noChangeArrowheads="1"/>
          </p:cNvSpPr>
          <p:nvPr/>
        </p:nvSpPr>
        <p:spPr bwMode="auto">
          <a:xfrm>
            <a:off x="0" y="5621338"/>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40000"/>
              </a:lnSpc>
              <a:spcBef>
                <a:spcPct val="20000"/>
              </a:spcBef>
            </a:pPr>
            <a:r>
              <a:rPr lang="en-US" altLang="pt-BR" sz="2000">
                <a:solidFill>
                  <a:srgbClr val="3333FF"/>
                </a:solidFill>
              </a:rPr>
              <a:t>DM results in an important decrease in CV disease free life expectancy</a:t>
            </a:r>
          </a:p>
        </p:txBody>
      </p:sp>
      <p:cxnSp>
        <p:nvCxnSpPr>
          <p:cNvPr id="93192"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Life Expectancy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p:cNvPicPr>
          <p:nvPr/>
        </p:nvPicPr>
        <p:blipFill>
          <a:blip r:embed="rId2">
            <a:extLst>
              <a:ext uri="{28A0092B-C50C-407E-A947-70E740481C1C}">
                <a14:useLocalDpi xmlns:a14="http://schemas.microsoft.com/office/drawing/2010/main" val="0"/>
              </a:ext>
            </a:extLst>
          </a:blip>
          <a:srcRect r="12717" b="49982"/>
          <a:stretch>
            <a:fillRect/>
          </a:stretch>
        </p:blipFill>
        <p:spPr bwMode="auto">
          <a:xfrm>
            <a:off x="1905000" y="1001713"/>
            <a:ext cx="5356225"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8" name="Rectangle 7"/>
          <p:cNvSpPr/>
          <p:nvPr/>
        </p:nvSpPr>
        <p:spPr>
          <a:xfrm>
            <a:off x="304800" y="914400"/>
            <a:ext cx="8610600" cy="92551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236" name="Rectangle 3"/>
          <p:cNvSpPr>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Source: Pignone M et al. </a:t>
            </a:r>
            <a:r>
              <a:rPr lang="en-US" altLang="pt-BR" sz="1000" i="1"/>
              <a:t>JACC </a:t>
            </a:r>
            <a:r>
              <a:rPr lang="en-US" altLang="pt-BR" sz="1000"/>
              <a:t>2010;55:2878-2886 </a:t>
            </a:r>
          </a:p>
        </p:txBody>
      </p:sp>
      <p:sp>
        <p:nvSpPr>
          <p:cNvPr id="95237" name="Rectangle 25"/>
          <p:cNvSpPr>
            <a:spLocks noChangeArrowheads="1"/>
          </p:cNvSpPr>
          <p:nvPr/>
        </p:nvSpPr>
        <p:spPr bwMode="auto">
          <a:xfrm>
            <a:off x="304800" y="9144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Meta-analysis of 9 clinical trials evaluating the effect of aspirin on cardiovascular events among patients with diabetes mellitus</a:t>
            </a:r>
          </a:p>
          <a:p>
            <a:pPr algn="ctr" eaLnBrk="1" hangingPunct="1">
              <a:lnSpc>
                <a:spcPct val="85000"/>
              </a:lnSpc>
              <a:spcBef>
                <a:spcPct val="20000"/>
              </a:spcBef>
            </a:pPr>
            <a:endParaRPr lang="en-US" altLang="pt-BR" sz="2000"/>
          </a:p>
        </p:txBody>
      </p:sp>
      <p:sp>
        <p:nvSpPr>
          <p:cNvPr id="95238" name="Rectangle 1"/>
          <p:cNvSpPr>
            <a:spLocks noChangeArrowheads="1"/>
          </p:cNvSpPr>
          <p:nvPr/>
        </p:nvSpPr>
        <p:spPr bwMode="auto">
          <a:xfrm>
            <a:off x="457200" y="523875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Aspirin does not provide cardiovascular benefit in diabetics</a:t>
            </a:r>
          </a:p>
        </p:txBody>
      </p:sp>
      <p:cxnSp>
        <p:nvCxnSpPr>
          <p:cNvPr id="95239"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Aspirin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304800" y="6459538"/>
            <a:ext cx="8763000" cy="242887"/>
          </a:xfrm>
          <a:prstGeom prst="rect">
            <a:avLst/>
          </a:prstGeom>
          <a:noFill/>
          <a:ln>
            <a:noFill/>
          </a:ln>
          <a:extLst/>
        </p:spPr>
        <p:txBody>
          <a:bodyPr lIns="90488" tIns="44450" rIns="90488" bIns="4445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1000" dirty="0" smtClean="0">
                <a:latin typeface="+mn-lt"/>
              </a:rPr>
              <a:t>Source: Hansson L et al.</a:t>
            </a:r>
            <a:r>
              <a:rPr lang="en-US" sz="1000" i="1" dirty="0" smtClean="0">
                <a:latin typeface="+mn-lt"/>
              </a:rPr>
              <a:t> Lancet</a:t>
            </a:r>
            <a:r>
              <a:rPr lang="en-US" sz="1000" dirty="0" smtClean="0">
                <a:latin typeface="+mn-lt"/>
              </a:rPr>
              <a:t> 1998;351:1755-1762</a:t>
            </a:r>
          </a:p>
        </p:txBody>
      </p:sp>
      <p:sp>
        <p:nvSpPr>
          <p:cNvPr id="48131" name="Text Box 4"/>
          <p:cNvSpPr txBox="1">
            <a:spLocks noChangeArrowheads="1"/>
          </p:cNvSpPr>
          <p:nvPr/>
        </p:nvSpPr>
        <p:spPr bwMode="auto">
          <a:xfrm>
            <a:off x="1905000" y="5124450"/>
            <a:ext cx="2667000" cy="3381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b="1" dirty="0" smtClean="0">
                <a:latin typeface="+mn-lt"/>
              </a:rPr>
              <a:t>Diastolic BP goal</a:t>
            </a:r>
          </a:p>
        </p:txBody>
      </p:sp>
      <p:grpSp>
        <p:nvGrpSpPr>
          <p:cNvPr id="96262" name="Group 5"/>
          <p:cNvGrpSpPr>
            <a:grpSpLocks/>
          </p:cNvGrpSpPr>
          <p:nvPr/>
        </p:nvGrpSpPr>
        <p:grpSpPr bwMode="auto">
          <a:xfrm>
            <a:off x="4765675" y="2043113"/>
            <a:ext cx="3422650" cy="3192462"/>
            <a:chOff x="3094" y="1077"/>
            <a:chExt cx="2608" cy="2536"/>
          </a:xfrm>
        </p:grpSpPr>
        <p:graphicFrame>
          <p:nvGraphicFramePr>
            <p:cNvPr id="96259" name="Object 3"/>
            <p:cNvGraphicFramePr>
              <a:graphicFrameLocks noChangeAspect="1"/>
            </p:cNvGraphicFramePr>
            <p:nvPr/>
          </p:nvGraphicFramePr>
          <p:xfrm>
            <a:off x="3055" y="1037"/>
            <a:ext cx="2685" cy="2617"/>
          </p:xfrm>
          <a:graphic>
            <a:graphicData uri="http://schemas.openxmlformats.org/presentationml/2006/ole">
              <mc:AlternateContent xmlns:mc="http://schemas.openxmlformats.org/markup-compatibility/2006">
                <mc:Choice xmlns:v="urn:schemas-microsoft-com:vml" Requires="v">
                  <p:oleObj spid="_x0000_s96273" r:id="rId4" imgW="3517697" imgH="3292125" progId="Excel.Chart.8">
                    <p:embed/>
                  </p:oleObj>
                </mc:Choice>
                <mc:Fallback>
                  <p:oleObj r:id="rId4" imgW="3517697" imgH="3292125"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 y="1037"/>
                          <a:ext cx="2685"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3" name="Text Box 7"/>
            <p:cNvSpPr txBox="1">
              <a:spLocks noChangeArrowheads="1"/>
            </p:cNvSpPr>
            <p:nvPr/>
          </p:nvSpPr>
          <p:spPr bwMode="auto">
            <a:xfrm>
              <a:off x="3747" y="1167"/>
              <a:ext cx="1534" cy="50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b="1" dirty="0" smtClean="0">
                  <a:latin typeface="+mn-lt"/>
                </a:rPr>
                <a:t>Patients without </a:t>
              </a:r>
            </a:p>
            <a:p>
              <a:pPr algn="ctr">
                <a:defRPr/>
              </a:pPr>
              <a:r>
                <a:rPr lang="en-US" b="1" dirty="0" smtClean="0">
                  <a:latin typeface="+mn-lt"/>
                </a:rPr>
                <a:t>Diabetes</a:t>
              </a:r>
            </a:p>
          </p:txBody>
        </p:sp>
      </p:grpSp>
      <p:grpSp>
        <p:nvGrpSpPr>
          <p:cNvPr id="96263" name="Group 8"/>
          <p:cNvGrpSpPr>
            <a:grpSpLocks/>
          </p:cNvGrpSpPr>
          <p:nvPr/>
        </p:nvGrpSpPr>
        <p:grpSpPr bwMode="auto">
          <a:xfrm>
            <a:off x="942975" y="2047875"/>
            <a:ext cx="3657600" cy="3187700"/>
            <a:chOff x="85" y="1081"/>
            <a:chExt cx="3046" cy="2536"/>
          </a:xfrm>
        </p:grpSpPr>
        <p:sp>
          <p:nvSpPr>
            <p:cNvPr id="48139" name="Text Box 9"/>
            <p:cNvSpPr txBox="1">
              <a:spLocks noChangeArrowheads="1"/>
            </p:cNvSpPr>
            <p:nvPr/>
          </p:nvSpPr>
          <p:spPr bwMode="auto">
            <a:xfrm rot="16200000">
              <a:off x="-531" y="1966"/>
              <a:ext cx="1716" cy="489"/>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b="1" dirty="0" smtClean="0">
                  <a:latin typeface="+mn-lt"/>
                </a:rPr>
                <a:t>Major CV events per</a:t>
              </a:r>
            </a:p>
            <a:p>
              <a:pPr algn="ctr">
                <a:defRPr/>
              </a:pPr>
              <a:r>
                <a:rPr lang="en-US" sz="1600" b="1" dirty="0" smtClean="0">
                  <a:latin typeface="+mn-lt"/>
                </a:rPr>
                <a:t>1000 patient-years</a:t>
              </a:r>
            </a:p>
          </p:txBody>
        </p:sp>
        <p:graphicFrame>
          <p:nvGraphicFramePr>
            <p:cNvPr id="96258" name="Object 2"/>
            <p:cNvGraphicFramePr>
              <a:graphicFrameLocks noChangeAspect="1"/>
            </p:cNvGraphicFramePr>
            <p:nvPr/>
          </p:nvGraphicFramePr>
          <p:xfrm>
            <a:off x="481" y="1041"/>
            <a:ext cx="2693" cy="2617"/>
          </p:xfrm>
          <a:graphic>
            <a:graphicData uri="http://schemas.openxmlformats.org/presentationml/2006/ole">
              <mc:AlternateContent xmlns:mc="http://schemas.openxmlformats.org/markup-compatibility/2006">
                <mc:Choice xmlns:v="urn:schemas-microsoft-com:vml" Requires="v">
                  <p:oleObj spid="_x0000_s96274" r:id="rId6" imgW="3231160" imgH="3286029" progId="Excel.Chart.8">
                    <p:embed/>
                  </p:oleObj>
                </mc:Choice>
                <mc:Fallback>
                  <p:oleObj r:id="rId6" imgW="3231160" imgH="3286029" progId="Excel.Char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 y="1041"/>
                          <a:ext cx="2693"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1" name="Text Box 11"/>
            <p:cNvSpPr txBox="1">
              <a:spLocks noChangeArrowheads="1"/>
            </p:cNvSpPr>
            <p:nvPr/>
          </p:nvSpPr>
          <p:spPr bwMode="auto">
            <a:xfrm>
              <a:off x="1457" y="1166"/>
              <a:ext cx="1380" cy="51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b="1" dirty="0" smtClean="0">
                  <a:latin typeface="+mn-lt"/>
                </a:rPr>
                <a:t>Patients with </a:t>
              </a:r>
            </a:p>
            <a:p>
              <a:pPr algn="ctr">
                <a:defRPr/>
              </a:pPr>
              <a:r>
                <a:rPr lang="en-US" b="1" dirty="0" smtClean="0">
                  <a:latin typeface="+mn-lt"/>
                </a:rPr>
                <a:t>Diabetes</a:t>
              </a:r>
            </a:p>
          </p:txBody>
        </p:sp>
      </p:grpSp>
      <p:sp>
        <p:nvSpPr>
          <p:cNvPr id="48134" name="Text Box 1029"/>
          <p:cNvSpPr txBox="1">
            <a:spLocks noChangeArrowheads="1"/>
          </p:cNvSpPr>
          <p:nvPr/>
        </p:nvSpPr>
        <p:spPr bwMode="auto">
          <a:xfrm>
            <a:off x="0" y="914400"/>
            <a:ext cx="9144000" cy="461963"/>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dirty="0" smtClean="0">
                <a:solidFill>
                  <a:schemeClr val="tx2"/>
                </a:solidFill>
                <a:latin typeface="+mn-lt"/>
              </a:rPr>
              <a:t>Hypertension Optimal Treatment (HOT) Study</a:t>
            </a:r>
          </a:p>
        </p:txBody>
      </p:sp>
      <p:sp>
        <p:nvSpPr>
          <p:cNvPr id="48135" name="Text Box 4"/>
          <p:cNvSpPr txBox="1">
            <a:spLocks noChangeArrowheads="1"/>
          </p:cNvSpPr>
          <p:nvPr/>
        </p:nvSpPr>
        <p:spPr bwMode="auto">
          <a:xfrm>
            <a:off x="5181600" y="5124450"/>
            <a:ext cx="2895600" cy="3381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b="1" dirty="0" smtClean="0">
                <a:latin typeface="+mn-lt"/>
              </a:rPr>
              <a:t>Diastolic BP goal</a:t>
            </a:r>
          </a:p>
        </p:txBody>
      </p:sp>
      <p:sp>
        <p:nvSpPr>
          <p:cNvPr id="96266" name="Rectangle 1961"/>
          <p:cNvSpPr>
            <a:spLocks noChangeArrowheads="1"/>
          </p:cNvSpPr>
          <p:nvPr/>
        </p:nvSpPr>
        <p:spPr bwMode="auto">
          <a:xfrm>
            <a:off x="228600" y="1295400"/>
            <a:ext cx="8686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18,790 patients with a baseline diastolic BP of 100-115 mm Hg randomized to a target diastolic BP of </a:t>
            </a:r>
            <a:r>
              <a:rPr lang="en-US" altLang="pt-BR" sz="2000" u="sng"/>
              <a:t>&lt;</a:t>
            </a:r>
            <a:r>
              <a:rPr lang="en-US" altLang="pt-BR" sz="2000"/>
              <a:t>90 mm Hg, </a:t>
            </a:r>
            <a:r>
              <a:rPr lang="en-US" altLang="pt-BR" sz="2000" u="sng"/>
              <a:t>&lt;</a:t>
            </a:r>
            <a:r>
              <a:rPr lang="en-US" altLang="pt-BR" sz="2000"/>
              <a:t>85 mm Hg, or </a:t>
            </a:r>
            <a:r>
              <a:rPr lang="en-US" altLang="pt-BR" sz="2000" u="sng"/>
              <a:t>&lt;</a:t>
            </a:r>
            <a:r>
              <a:rPr lang="en-US" altLang="pt-BR" sz="2000"/>
              <a:t>80 mm Hg</a:t>
            </a:r>
          </a:p>
          <a:p>
            <a:pPr algn="ctr" eaLnBrk="1" hangingPunct="1">
              <a:lnSpc>
                <a:spcPct val="85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55000"/>
              </a:lnSpc>
              <a:spcBef>
                <a:spcPct val="20000"/>
              </a:spcBef>
            </a:pPr>
            <a:endParaRPr lang="en-US" altLang="pt-BR" sz="1800"/>
          </a:p>
          <a:p>
            <a:pPr algn="ctr" eaLnBrk="1" hangingPunct="1">
              <a:lnSpc>
                <a:spcPct val="135000"/>
              </a:lnSpc>
              <a:spcBef>
                <a:spcPct val="20000"/>
              </a:spcBef>
            </a:pPr>
            <a:endParaRPr lang="en-US" altLang="pt-BR" sz="1800"/>
          </a:p>
          <a:p>
            <a:pPr algn="ctr" eaLnBrk="1" hangingPunct="1">
              <a:spcBef>
                <a:spcPct val="20000"/>
              </a:spcBef>
            </a:pPr>
            <a:endParaRPr lang="en-US" altLang="pt-BR" sz="1800"/>
          </a:p>
          <a:p>
            <a:pPr algn="ctr" eaLnBrk="1" hangingPunct="1">
              <a:lnSpc>
                <a:spcPct val="20000"/>
              </a:lnSpc>
              <a:spcBef>
                <a:spcPct val="20000"/>
              </a:spcBef>
            </a:pPr>
            <a:endParaRPr lang="en-US" altLang="pt-BR" sz="1800"/>
          </a:p>
          <a:p>
            <a:pPr algn="ctr" eaLnBrk="1" hangingPunct="1">
              <a:lnSpc>
                <a:spcPct val="80000"/>
              </a:lnSpc>
              <a:spcBef>
                <a:spcPct val="20000"/>
              </a:spcBef>
            </a:pPr>
            <a:endParaRPr lang="en-US" altLang="pt-BR" sz="1800"/>
          </a:p>
          <a:p>
            <a:pPr algn="ctr" eaLnBrk="1" hangingPunct="1">
              <a:lnSpc>
                <a:spcPct val="80000"/>
              </a:lnSpc>
              <a:spcBef>
                <a:spcPct val="20000"/>
              </a:spcBef>
            </a:pPr>
            <a:endParaRPr lang="en-US" altLang="pt-BR" sz="1800"/>
          </a:p>
          <a:p>
            <a:pPr algn="ctr" eaLnBrk="1" hangingPunct="1">
              <a:lnSpc>
                <a:spcPct val="80000"/>
              </a:lnSpc>
              <a:spcBef>
                <a:spcPct val="20000"/>
              </a:spcBef>
            </a:pPr>
            <a:endParaRPr lang="en-US" altLang="pt-BR" sz="1800"/>
          </a:p>
          <a:p>
            <a:pPr algn="ctr" eaLnBrk="1" hangingPunct="1">
              <a:lnSpc>
                <a:spcPct val="65000"/>
              </a:lnSpc>
              <a:spcBef>
                <a:spcPct val="20000"/>
              </a:spcBef>
              <a:spcAft>
                <a:spcPts val="600"/>
              </a:spcAft>
            </a:pPr>
            <a:endParaRPr lang="en-US" altLang="pt-BR" sz="2000"/>
          </a:p>
          <a:p>
            <a:pPr algn="ctr" eaLnBrk="1" hangingPunct="1">
              <a:spcBef>
                <a:spcPct val="20000"/>
              </a:spcBef>
              <a:spcAft>
                <a:spcPts val="600"/>
              </a:spcAft>
            </a:pPr>
            <a:endParaRPr lang="en-US" altLang="pt-BR" sz="2000"/>
          </a:p>
          <a:p>
            <a:pPr algn="ctr" eaLnBrk="1" hangingPunct="1">
              <a:spcBef>
                <a:spcPct val="20000"/>
              </a:spcBef>
            </a:pPr>
            <a:r>
              <a:rPr lang="en-US" altLang="pt-BR" sz="2000">
                <a:solidFill>
                  <a:srgbClr val="3333FF"/>
                </a:solidFill>
              </a:rPr>
              <a:t>There is greater benefit with more intensive BP control in diabetics</a:t>
            </a:r>
          </a:p>
        </p:txBody>
      </p:sp>
      <p:cxnSp>
        <p:nvCxnSpPr>
          <p:cNvPr id="96267"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Blood Pressure Control</a:t>
            </a:r>
          </a:p>
        </p:txBody>
      </p:sp>
      <p:sp>
        <p:nvSpPr>
          <p:cNvPr id="18" name="Text Box 65"/>
          <p:cNvSpPr txBox="1">
            <a:spLocks noChangeArrowheads="1"/>
          </p:cNvSpPr>
          <p:nvPr/>
        </p:nvSpPr>
        <p:spPr bwMode="auto">
          <a:xfrm>
            <a:off x="4343400" y="6230938"/>
            <a:ext cx="4724400" cy="246062"/>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42000"/>
              </a:spcBef>
              <a:defRPr/>
            </a:pPr>
            <a:r>
              <a:rPr lang="en-US" sz="1000" dirty="0" smtClean="0">
                <a:latin typeface="+mn-lt"/>
                <a:cs typeface="Arial" charset="0"/>
              </a:rPr>
              <a:t>BP=Blood pressure, CV=Cardiovascular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9" descr="slide20"/>
          <p:cNvPicPr>
            <a:picLocks noChangeAspect="1" noChangeArrowheads="1"/>
          </p:cNvPicPr>
          <p:nvPr/>
        </p:nvPicPr>
        <p:blipFill>
          <a:blip r:embed="rId3">
            <a:clrChange>
              <a:clrFrom>
                <a:srgbClr val="000066"/>
              </a:clrFrom>
              <a:clrTo>
                <a:srgbClr val="000066">
                  <a:alpha val="0"/>
                </a:srgbClr>
              </a:clrTo>
            </a:clrChange>
            <a:extLst>
              <a:ext uri="{28A0092B-C50C-407E-A947-70E740481C1C}">
                <a14:useLocalDpi xmlns:a14="http://schemas.microsoft.com/office/drawing/2010/main" val="0"/>
              </a:ext>
            </a:extLst>
          </a:blip>
          <a:srcRect l="5664" t="17795" r="2867" b="19876"/>
          <a:stretch>
            <a:fillRect/>
          </a:stretch>
        </p:blipFill>
        <p:spPr bwMode="auto">
          <a:xfrm>
            <a:off x="989013" y="1490663"/>
            <a:ext cx="7240587"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110"/>
          <p:cNvSpPr txBox="1">
            <a:spLocks noChangeArrowheads="1"/>
          </p:cNvSpPr>
          <p:nvPr/>
        </p:nvSpPr>
        <p:spPr bwMode="auto">
          <a:xfrm>
            <a:off x="5581650" y="6172200"/>
            <a:ext cx="3486150" cy="554038"/>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0"/>
              </a:spcBef>
              <a:defRPr/>
            </a:pPr>
            <a:r>
              <a:rPr lang="en-US" sz="1000" dirty="0" smtClean="0">
                <a:latin typeface="+mn-lt"/>
                <a:cs typeface="Arial" charset="0"/>
              </a:rPr>
              <a:t>Sources:</a:t>
            </a:r>
          </a:p>
          <a:p>
            <a:pPr algn="r" eaLnBrk="1" hangingPunct="1">
              <a:spcBef>
                <a:spcPts val="0"/>
              </a:spcBef>
              <a:defRPr/>
            </a:pPr>
            <a:r>
              <a:rPr lang="en-US" sz="1000" dirty="0" smtClean="0">
                <a:latin typeface="+mn-lt"/>
                <a:cs typeface="Arial" charset="0"/>
              </a:rPr>
              <a:t>UKPDS 38. </a:t>
            </a:r>
            <a:r>
              <a:rPr lang="en-US" sz="1000" i="1" dirty="0" smtClean="0">
                <a:latin typeface="+mn-lt"/>
                <a:cs typeface="Arial" charset="0"/>
              </a:rPr>
              <a:t>BMJ</a:t>
            </a:r>
            <a:r>
              <a:rPr lang="en-US" sz="1000" dirty="0" smtClean="0">
                <a:latin typeface="+mn-lt"/>
                <a:cs typeface="Arial" charset="0"/>
              </a:rPr>
              <a:t> 1998;317:703-713     </a:t>
            </a:r>
          </a:p>
          <a:p>
            <a:pPr algn="r" eaLnBrk="1" hangingPunct="1">
              <a:spcBef>
                <a:spcPts val="0"/>
              </a:spcBef>
              <a:defRPr/>
            </a:pPr>
            <a:r>
              <a:rPr lang="en-US" sz="1000" dirty="0" smtClean="0">
                <a:latin typeface="+mn-lt"/>
                <a:cs typeface="Arial" charset="0"/>
              </a:rPr>
              <a:t>UKPDS 33. </a:t>
            </a:r>
            <a:r>
              <a:rPr lang="en-US" sz="1000" i="1" dirty="0" smtClean="0">
                <a:latin typeface="+mn-lt"/>
                <a:cs typeface="Arial" charset="0"/>
              </a:rPr>
              <a:t>Lancet</a:t>
            </a:r>
            <a:r>
              <a:rPr lang="en-US" sz="1000" dirty="0" smtClean="0">
                <a:latin typeface="+mn-lt"/>
                <a:cs typeface="Arial" charset="0"/>
              </a:rPr>
              <a:t> 1998;352:837-853</a:t>
            </a:r>
          </a:p>
        </p:txBody>
      </p:sp>
      <p:sp>
        <p:nvSpPr>
          <p:cNvPr id="12" name="Text Box 18"/>
          <p:cNvSpPr txBox="1">
            <a:spLocks noChangeArrowheads="1"/>
          </p:cNvSpPr>
          <p:nvPr/>
        </p:nvSpPr>
        <p:spPr bwMode="auto">
          <a:xfrm>
            <a:off x="0" y="5162550"/>
            <a:ext cx="91440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30000"/>
              </a:spcBef>
              <a:defRPr/>
            </a:pPr>
            <a:r>
              <a:rPr lang="en-US" sz="2000" dirty="0" smtClean="0">
                <a:solidFill>
                  <a:srgbClr val="3333FF"/>
                </a:solidFill>
                <a:latin typeface="+mn-lt"/>
              </a:rPr>
              <a:t>  BP control yields greater CV risk reduction than glycemic control</a:t>
            </a:r>
          </a:p>
        </p:txBody>
      </p:sp>
      <p:sp>
        <p:nvSpPr>
          <p:cNvPr id="98309" name="Text Box 142"/>
          <p:cNvSpPr txBox="1">
            <a:spLocks noChangeArrowheads="1"/>
          </p:cNvSpPr>
          <p:nvPr/>
        </p:nvSpPr>
        <p:spPr bwMode="auto">
          <a:xfrm>
            <a:off x="609600" y="5697538"/>
            <a:ext cx="845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42000"/>
              </a:spcBef>
            </a:pPr>
            <a:r>
              <a:rPr lang="en-US" altLang="pt-BR" sz="1000">
                <a:cs typeface="Arial" panose="020B0604020202020204" pitchFamily="34" charset="0"/>
              </a:rPr>
              <a:t>*P=0.04, </a:t>
            </a:r>
            <a:r>
              <a:rPr lang="en-US" altLang="pt-BR" sz="1000" baseline="30000">
                <a:cs typeface="Arial" panose="020B0604020202020204" pitchFamily="34" charset="0"/>
              </a:rPr>
              <a:t>†</a:t>
            </a:r>
            <a:r>
              <a:rPr lang="en-US" altLang="pt-BR" sz="1000">
                <a:cs typeface="Arial" panose="020B0604020202020204" pitchFamily="34" charset="0"/>
              </a:rPr>
              <a:t>P=0.029, </a:t>
            </a:r>
            <a:r>
              <a:rPr lang="en-US" altLang="pt-BR" sz="1000" baseline="30000">
                <a:cs typeface="Arial" panose="020B0604020202020204" pitchFamily="34" charset="0"/>
              </a:rPr>
              <a:t>‡</a:t>
            </a:r>
            <a:r>
              <a:rPr lang="en-US" altLang="pt-BR" sz="1000">
                <a:cs typeface="Arial" panose="020B0604020202020204" pitchFamily="34" charset="0"/>
              </a:rPr>
              <a:t>P=0.04 vs less tight BP control (&lt;180/105 mm Hg) </a:t>
            </a:r>
          </a:p>
        </p:txBody>
      </p:sp>
      <p:sp>
        <p:nvSpPr>
          <p:cNvPr id="9" name="Text Box 1029"/>
          <p:cNvSpPr txBox="1">
            <a:spLocks noChangeArrowheads="1"/>
          </p:cNvSpPr>
          <p:nvPr/>
        </p:nvSpPr>
        <p:spPr bwMode="auto">
          <a:xfrm>
            <a:off x="0" y="914400"/>
            <a:ext cx="9144000" cy="461963"/>
          </a:xfrm>
          <a:prstGeom prst="rect">
            <a:avLst/>
          </a:prstGeom>
          <a:noFill/>
          <a:ln>
            <a:noFill/>
          </a:ln>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dirty="0" smtClean="0">
                <a:solidFill>
                  <a:schemeClr val="tx2"/>
                </a:solidFill>
                <a:latin typeface="+mn-lt"/>
              </a:rPr>
              <a:t>United Kingdom Prospective Diabetes Study (UKPDS)</a:t>
            </a:r>
          </a:p>
        </p:txBody>
      </p:sp>
      <p:sp>
        <p:nvSpPr>
          <p:cNvPr id="98311" name="Text Box 13"/>
          <p:cNvSpPr txBox="1">
            <a:spLocks noChangeArrowheads="1"/>
          </p:cNvSpPr>
          <p:nvPr/>
        </p:nvSpPr>
        <p:spPr bwMode="auto">
          <a:xfrm>
            <a:off x="304800" y="59436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BP=Blood pressure, CV=Cardiovascular, MI=Myocardial infarction</a:t>
            </a:r>
            <a:endParaRPr lang="en-US" altLang="pt-BR" sz="1000" b="1"/>
          </a:p>
        </p:txBody>
      </p:sp>
      <p:cxnSp>
        <p:nvCxnSpPr>
          <p:cNvPr id="98312"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1" name="Rectangle 10"/>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Blood Pressure Control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1"/>
          <p:cNvSpPr>
            <a:spLocks noChangeArrowheads="1"/>
          </p:cNvSpPr>
          <p:nvPr/>
        </p:nvSpPr>
        <p:spPr bwMode="auto">
          <a:xfrm>
            <a:off x="1295400" y="922338"/>
            <a:ext cx="6629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International Verapamil-Trandolapril Study (INVEST)-DM Substudy</a:t>
            </a:r>
          </a:p>
        </p:txBody>
      </p:sp>
      <p:sp>
        <p:nvSpPr>
          <p:cNvPr id="50182" name="Text Box 30"/>
          <p:cNvSpPr txBox="1">
            <a:spLocks noChangeArrowheads="1"/>
          </p:cNvSpPr>
          <p:nvPr/>
        </p:nvSpPr>
        <p:spPr bwMode="auto">
          <a:xfrm>
            <a:off x="457200" y="6477000"/>
            <a:ext cx="86106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ea typeface="ＭＳ Ｐゴシック" charset="-128"/>
                <a:cs typeface="ＭＳ Ｐゴシック" charset="-128"/>
              </a:rPr>
              <a:t>Source: </a:t>
            </a:r>
            <a:r>
              <a:rPr lang="en-US" sz="1000" dirty="0" smtClean="0">
                <a:latin typeface="+mn-lt"/>
                <a:sym typeface="Wingdings" pitchFamily="2" charset="2"/>
              </a:rPr>
              <a:t>Cooper-</a:t>
            </a:r>
            <a:r>
              <a:rPr lang="en-US" sz="1000" dirty="0" err="1" smtClean="0">
                <a:latin typeface="+mn-lt"/>
                <a:sym typeface="Wingdings" pitchFamily="2" charset="2"/>
              </a:rPr>
              <a:t>DeHoff</a:t>
            </a:r>
            <a:r>
              <a:rPr lang="en-US" sz="1000" dirty="0" smtClean="0">
                <a:latin typeface="+mn-lt"/>
                <a:sym typeface="Wingdings" pitchFamily="2" charset="2"/>
              </a:rPr>
              <a:t> RM et al. </a:t>
            </a:r>
            <a:r>
              <a:rPr lang="en-US" sz="1000" i="1" dirty="0" smtClean="0">
                <a:latin typeface="+mn-lt"/>
                <a:sym typeface="Wingdings" pitchFamily="2" charset="2"/>
              </a:rPr>
              <a:t>JAMA </a:t>
            </a:r>
            <a:r>
              <a:rPr lang="en-US" sz="1000" dirty="0" smtClean="0">
                <a:latin typeface="+mn-lt"/>
                <a:sym typeface="Wingdings" pitchFamily="2" charset="2"/>
              </a:rPr>
              <a:t>2010;304:61-68</a:t>
            </a:r>
          </a:p>
        </p:txBody>
      </p:sp>
      <p:sp>
        <p:nvSpPr>
          <p:cNvPr id="100356" name="Rectangle 1"/>
          <p:cNvSpPr>
            <a:spLocks noChangeArrowheads="1"/>
          </p:cNvSpPr>
          <p:nvPr/>
        </p:nvSpPr>
        <p:spPr bwMode="auto">
          <a:xfrm>
            <a:off x="41275" y="5546725"/>
            <a:ext cx="910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Tight BP control is not associated with reduced adverse CV events</a:t>
            </a:r>
          </a:p>
        </p:txBody>
      </p:sp>
      <p:grpSp>
        <p:nvGrpSpPr>
          <p:cNvPr id="100357" name="Group 5"/>
          <p:cNvGrpSpPr>
            <a:grpSpLocks/>
          </p:cNvGrpSpPr>
          <p:nvPr/>
        </p:nvGrpSpPr>
        <p:grpSpPr bwMode="auto">
          <a:xfrm>
            <a:off x="1947863" y="2371725"/>
            <a:ext cx="4424362" cy="3251200"/>
            <a:chOff x="1952551" y="2209800"/>
            <a:chExt cx="4768289" cy="3695374"/>
          </a:xfrm>
        </p:grpSpPr>
        <p:pic>
          <p:nvPicPr>
            <p:cNvPr id="100363" name="Picture 13" descr="KM_Mortality_US COHORT_030810.jpg"/>
            <p:cNvPicPr>
              <a:picLocks noChangeAspect="1"/>
            </p:cNvPicPr>
            <p:nvPr/>
          </p:nvPicPr>
          <p:blipFill>
            <a:blip r:embed="rId3">
              <a:extLst>
                <a:ext uri="{28A0092B-C50C-407E-A947-70E740481C1C}">
                  <a14:useLocalDpi xmlns:a14="http://schemas.microsoft.com/office/drawing/2010/main" val="0"/>
                </a:ext>
              </a:extLst>
            </a:blip>
            <a:srcRect l="5846" t="6430" r="9970" b="9641"/>
            <a:stretch>
              <a:fillRect/>
            </a:stretch>
          </p:blipFill>
          <p:spPr bwMode="auto">
            <a:xfrm>
              <a:off x="2286000" y="2209800"/>
              <a:ext cx="4434840" cy="34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4" name="Rectangle 3"/>
            <p:cNvSpPr>
              <a:spLocks noChangeArrowheads="1"/>
            </p:cNvSpPr>
            <p:nvPr/>
          </p:nvSpPr>
          <p:spPr bwMode="auto">
            <a:xfrm>
              <a:off x="4863329" y="5125856"/>
              <a:ext cx="1828801" cy="31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US" altLang="pt-BR" sz="1100">
                  <a:cs typeface="Arial" panose="020B0604020202020204" pitchFamily="34" charset="0"/>
                </a:rPr>
                <a:t>     HR=1.15, p=0.036</a:t>
              </a:r>
            </a:p>
          </p:txBody>
        </p:sp>
        <p:sp>
          <p:nvSpPr>
            <p:cNvPr id="100365" name="TextBox 2"/>
            <p:cNvSpPr txBox="1">
              <a:spLocks noChangeArrowheads="1"/>
            </p:cNvSpPr>
            <p:nvPr/>
          </p:nvSpPr>
          <p:spPr bwMode="auto">
            <a:xfrm rot="-5400000">
              <a:off x="846249" y="3721020"/>
              <a:ext cx="2511137" cy="29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200"/>
                <a:t>Cumulative Mortality Rate %</a:t>
              </a:r>
            </a:p>
          </p:txBody>
        </p:sp>
        <p:sp>
          <p:nvSpPr>
            <p:cNvPr id="100366" name="TextBox 4"/>
            <p:cNvSpPr txBox="1">
              <a:spLocks noChangeArrowheads="1"/>
            </p:cNvSpPr>
            <p:nvPr/>
          </p:nvSpPr>
          <p:spPr bwMode="auto">
            <a:xfrm>
              <a:off x="3886200" y="5590402"/>
              <a:ext cx="1371600" cy="31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200"/>
                <a:t>Time to Event, y</a:t>
              </a:r>
            </a:p>
          </p:txBody>
        </p:sp>
      </p:grpSp>
      <p:sp useBgFill="1">
        <p:nvSpPr>
          <p:cNvPr id="16" name="Rectangle 15"/>
          <p:cNvSpPr/>
          <p:nvPr/>
        </p:nvSpPr>
        <p:spPr>
          <a:xfrm>
            <a:off x="2362200" y="2041525"/>
            <a:ext cx="4800600" cy="381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359" name="Rectangle 51"/>
          <p:cNvSpPr>
            <a:spLocks noChangeArrowheads="1"/>
          </p:cNvSpPr>
          <p:nvPr/>
        </p:nvSpPr>
        <p:spPr bwMode="auto">
          <a:xfrm>
            <a:off x="41275" y="1676400"/>
            <a:ext cx="9102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6,400 diabetic patients from the INVEST study grouped by tight (&lt;130 mm Hg), usual (</a:t>
            </a:r>
            <a:r>
              <a:rPr lang="en-US" altLang="pt-BR" sz="2000" u="sng"/>
              <a:t>&gt;</a:t>
            </a:r>
            <a:r>
              <a:rPr lang="en-US" altLang="pt-BR" sz="2000"/>
              <a:t>130 to &lt;140 mm Hg), or uncontrolled (&gt;140 mm Hg) blood pressure</a:t>
            </a:r>
          </a:p>
          <a:p>
            <a:pPr algn="ctr" eaLnBrk="1" hangingPunct="1">
              <a:lnSpc>
                <a:spcPct val="90000"/>
              </a:lnSpc>
              <a:spcBef>
                <a:spcPct val="20000"/>
              </a:spcBef>
            </a:pPr>
            <a:endParaRPr lang="en-US" altLang="pt-BR" sz="1800"/>
          </a:p>
        </p:txBody>
      </p:sp>
      <p:sp>
        <p:nvSpPr>
          <p:cNvPr id="100360" name="Text Box 13"/>
          <p:cNvSpPr txBox="1">
            <a:spLocks noChangeArrowheads="1"/>
          </p:cNvSpPr>
          <p:nvPr/>
        </p:nvSpPr>
        <p:spPr bwMode="auto">
          <a:xfrm>
            <a:off x="304800" y="62484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BP=Blood pressure, CV=Cardiovascular, DM=Diabetes mellitus</a:t>
            </a:r>
            <a:endParaRPr lang="en-US" altLang="pt-BR" sz="1000" b="1"/>
          </a:p>
        </p:txBody>
      </p:sp>
      <p:cxnSp>
        <p:nvCxnSpPr>
          <p:cNvPr id="10036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Blood Pressure Control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0" y="9223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Action to Control Cardiovascular Risk in Diabetes (ACCORD) Blood Pressure Trial</a:t>
            </a:r>
          </a:p>
        </p:txBody>
      </p:sp>
      <p:pic>
        <p:nvPicPr>
          <p:cNvPr id="102403" name="Picture 11" descr="Color KM Primary Outcome.e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47925"/>
            <a:ext cx="2743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10" descr="Color KM Total Stroke.e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436813"/>
            <a:ext cx="27432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6"/>
          <p:cNvSpPr txBox="1">
            <a:spLocks noChangeArrowheads="1"/>
          </p:cNvSpPr>
          <p:nvPr/>
        </p:nvSpPr>
        <p:spPr bwMode="auto">
          <a:xfrm rot="16200000">
            <a:off x="4003676" y="3563937"/>
            <a:ext cx="2133600" cy="3397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dirty="0" smtClean="0">
                <a:latin typeface="+mn-lt"/>
              </a:rPr>
              <a:t>Total Stroke</a:t>
            </a:r>
          </a:p>
        </p:txBody>
      </p:sp>
      <p:sp>
        <p:nvSpPr>
          <p:cNvPr id="51207" name="TextBox 7"/>
          <p:cNvSpPr txBox="1">
            <a:spLocks noChangeArrowheads="1"/>
          </p:cNvSpPr>
          <p:nvPr/>
        </p:nvSpPr>
        <p:spPr bwMode="auto">
          <a:xfrm>
            <a:off x="1905000" y="2479675"/>
            <a:ext cx="2286000" cy="492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300" dirty="0" smtClean="0">
                <a:latin typeface="+mn-lt"/>
              </a:rPr>
              <a:t>HR=0.88</a:t>
            </a:r>
          </a:p>
          <a:p>
            <a:pPr algn="ctr" eaLnBrk="1" hangingPunct="1">
              <a:defRPr/>
            </a:pPr>
            <a:r>
              <a:rPr lang="en-US" sz="1300" dirty="0" smtClean="0">
                <a:latin typeface="+mn-lt"/>
              </a:rPr>
              <a:t>95% CI (0.73-1.06)</a:t>
            </a:r>
          </a:p>
        </p:txBody>
      </p:sp>
      <p:sp>
        <p:nvSpPr>
          <p:cNvPr id="51208" name="TextBox 8"/>
          <p:cNvSpPr txBox="1">
            <a:spLocks noChangeArrowheads="1"/>
          </p:cNvSpPr>
          <p:nvPr/>
        </p:nvSpPr>
        <p:spPr bwMode="auto">
          <a:xfrm>
            <a:off x="5638800" y="2479675"/>
            <a:ext cx="2286000" cy="492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300" dirty="0" smtClean="0">
                <a:latin typeface="+mn-lt"/>
              </a:rPr>
              <a:t>HR=0.59</a:t>
            </a:r>
          </a:p>
          <a:p>
            <a:pPr algn="ctr" eaLnBrk="1" hangingPunct="1">
              <a:defRPr/>
            </a:pPr>
            <a:r>
              <a:rPr lang="en-US" sz="1300" dirty="0" smtClean="0">
                <a:latin typeface="+mn-lt"/>
              </a:rPr>
              <a:t>95% CI (0.39-0.89)</a:t>
            </a:r>
          </a:p>
        </p:txBody>
      </p:sp>
      <p:sp>
        <p:nvSpPr>
          <p:cNvPr id="51210" name="TextBox 6"/>
          <p:cNvSpPr txBox="1">
            <a:spLocks noChangeArrowheads="1"/>
          </p:cNvSpPr>
          <p:nvPr/>
        </p:nvSpPr>
        <p:spPr bwMode="auto">
          <a:xfrm rot="16200000">
            <a:off x="-127000" y="3403600"/>
            <a:ext cx="26670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dirty="0" smtClean="0">
                <a:latin typeface="+mn-lt"/>
              </a:rPr>
              <a:t>Nonfatal MI, nonfatal stroke, or CV death</a:t>
            </a:r>
          </a:p>
        </p:txBody>
      </p:sp>
      <p:sp>
        <p:nvSpPr>
          <p:cNvPr id="51211" name="TextBox 7"/>
          <p:cNvSpPr txBox="1">
            <a:spLocks noChangeArrowheads="1"/>
          </p:cNvSpPr>
          <p:nvPr/>
        </p:nvSpPr>
        <p:spPr bwMode="auto">
          <a:xfrm>
            <a:off x="4724400" y="6096000"/>
            <a:ext cx="43434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smtClean="0">
                <a:latin typeface="+mn-lt"/>
              </a:rPr>
              <a:t>BP=Blood pressure, CV=Cardiovascular, DM=Diabetes mellitus, HR=Hazard ratio, MI=Myocardial infarction, SBP=Systolic blood pressure</a:t>
            </a:r>
          </a:p>
        </p:txBody>
      </p:sp>
      <p:sp>
        <p:nvSpPr>
          <p:cNvPr id="51212" name="Text Box 30"/>
          <p:cNvSpPr txBox="1">
            <a:spLocks noChangeArrowheads="1"/>
          </p:cNvSpPr>
          <p:nvPr/>
        </p:nvSpPr>
        <p:spPr bwMode="auto">
          <a:xfrm>
            <a:off x="228600" y="6477000"/>
            <a:ext cx="88392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Source: ACCORD study group. </a:t>
            </a:r>
            <a:r>
              <a:rPr lang="en-US" sz="1000" i="1" dirty="0" smtClean="0">
                <a:latin typeface="+mn-lt"/>
                <a:sym typeface="Wingdings" pitchFamily="2" charset="2"/>
              </a:rPr>
              <a:t>NEJM</a:t>
            </a:r>
            <a:r>
              <a:rPr lang="en-US" sz="1000" dirty="0" smtClean="0">
                <a:latin typeface="+mn-lt"/>
                <a:sym typeface="Wingdings" pitchFamily="2" charset="2"/>
              </a:rPr>
              <a:t> 2010;362: 1575-1585 </a:t>
            </a:r>
          </a:p>
        </p:txBody>
      </p:sp>
      <p:sp>
        <p:nvSpPr>
          <p:cNvPr id="102411" name="Rectangle 29"/>
          <p:cNvSpPr>
            <a:spLocks noChangeArrowheads="1"/>
          </p:cNvSpPr>
          <p:nvPr/>
        </p:nvSpPr>
        <p:spPr bwMode="auto">
          <a:xfrm>
            <a:off x="0" y="16764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4,733 diabetic patients randomized to intensive BP control (target SBP &lt;120 mm Hg) or standard BP control (target SBP &lt;140 mm Hg) for 4.7 years</a:t>
            </a:r>
          </a:p>
          <a:p>
            <a:pPr algn="ctr" eaLnBrk="1" hangingPunct="1">
              <a:lnSpc>
                <a:spcPct val="85000"/>
              </a:lnSpc>
              <a:spcBef>
                <a:spcPct val="20000"/>
              </a:spcBef>
            </a:pPr>
            <a:endParaRPr lang="en-US" altLang="pt-BR" sz="1800"/>
          </a:p>
          <a:p>
            <a:pPr algn="ctr" eaLnBrk="1" hangingPunct="1">
              <a:lnSpc>
                <a:spcPct val="80000"/>
              </a:lnSpc>
              <a:spcBef>
                <a:spcPct val="20000"/>
              </a:spcBef>
            </a:pPr>
            <a:endParaRPr lang="en-US" altLang="pt-BR" sz="1800"/>
          </a:p>
          <a:p>
            <a:pPr algn="ctr" eaLnBrk="1" hangingPunct="1">
              <a:lnSpc>
                <a:spcPct val="115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3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75000"/>
              </a:lnSpc>
              <a:spcBef>
                <a:spcPct val="20000"/>
              </a:spcBef>
            </a:pPr>
            <a:endParaRPr lang="en-US" altLang="pt-BR" sz="1800"/>
          </a:p>
          <a:p>
            <a:pPr algn="ctr" eaLnBrk="1" hangingPunct="1">
              <a:lnSpc>
                <a:spcPct val="65000"/>
              </a:lnSpc>
              <a:spcBef>
                <a:spcPct val="20000"/>
              </a:spcBef>
            </a:pPr>
            <a:endParaRPr lang="en-US" altLang="pt-BR" sz="1800"/>
          </a:p>
          <a:p>
            <a:pPr algn="ctr" eaLnBrk="1" hangingPunct="1">
              <a:lnSpc>
                <a:spcPct val="65000"/>
              </a:lnSpc>
              <a:spcBef>
                <a:spcPct val="20000"/>
              </a:spcBef>
            </a:pPr>
            <a:r>
              <a:rPr lang="en-US" altLang="pt-BR" sz="1800"/>
              <a:t> </a:t>
            </a:r>
          </a:p>
          <a:p>
            <a:pPr algn="ctr" eaLnBrk="1" hangingPunct="1">
              <a:lnSpc>
                <a:spcPct val="65000"/>
              </a:lnSpc>
              <a:spcBef>
                <a:spcPct val="20000"/>
              </a:spcBef>
            </a:pPr>
            <a:endParaRPr lang="en-US" altLang="pt-BR" sz="1800"/>
          </a:p>
          <a:p>
            <a:pPr algn="ctr" eaLnBrk="1" hangingPunct="1">
              <a:lnSpc>
                <a:spcPct val="65000"/>
              </a:lnSpc>
              <a:spcBef>
                <a:spcPct val="20000"/>
              </a:spcBef>
            </a:pPr>
            <a:endParaRPr lang="en-US" altLang="pt-BR" sz="1800"/>
          </a:p>
          <a:p>
            <a:pPr algn="ctr" eaLnBrk="1" hangingPunct="1">
              <a:spcBef>
                <a:spcPct val="20000"/>
              </a:spcBef>
              <a:spcAft>
                <a:spcPts val="600"/>
              </a:spcAft>
            </a:pPr>
            <a:endParaRPr lang="en-US" altLang="pt-BR" sz="1000"/>
          </a:p>
          <a:p>
            <a:pPr algn="ctr" eaLnBrk="1" hangingPunct="1">
              <a:spcBef>
                <a:spcPct val="20000"/>
              </a:spcBef>
            </a:pPr>
            <a:r>
              <a:rPr lang="en-US" altLang="pt-BR" sz="2000">
                <a:solidFill>
                  <a:srgbClr val="3333FF"/>
                </a:solidFill>
              </a:rPr>
              <a:t>Intensive BP control in DM does </a:t>
            </a:r>
            <a:r>
              <a:rPr lang="en-US" altLang="pt-BR" sz="2000" i="1">
                <a:solidFill>
                  <a:srgbClr val="3333FF"/>
                </a:solidFill>
              </a:rPr>
              <a:t>not</a:t>
            </a:r>
            <a:r>
              <a:rPr lang="en-US" altLang="pt-BR" sz="2000">
                <a:solidFill>
                  <a:srgbClr val="3333FF"/>
                </a:solidFill>
              </a:rPr>
              <a:t> reduce a composite of adverse               CV events, but </a:t>
            </a:r>
            <a:r>
              <a:rPr lang="en-US" altLang="pt-BR" sz="2000" i="1">
                <a:solidFill>
                  <a:srgbClr val="3333FF"/>
                </a:solidFill>
              </a:rPr>
              <a:t>does</a:t>
            </a:r>
            <a:r>
              <a:rPr lang="en-US" altLang="pt-BR" sz="2000">
                <a:solidFill>
                  <a:srgbClr val="3333FF"/>
                </a:solidFill>
              </a:rPr>
              <a:t> reduce the rate of stroke</a:t>
            </a:r>
          </a:p>
        </p:txBody>
      </p:sp>
      <p:cxnSp>
        <p:nvCxnSpPr>
          <p:cNvPr id="102412"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5" name="Rectangle 14"/>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Blood Pressure Control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5719763" y="1493838"/>
            <a:ext cx="0" cy="4051300"/>
          </a:xfrm>
          <a:prstGeom prst="line">
            <a:avLst/>
          </a:prstGeom>
          <a:noFill/>
          <a:ln w="3175">
            <a:solidFill>
              <a:schemeClr val="tx1"/>
            </a:solidFill>
            <a:round/>
            <a:headEnd/>
            <a:tailEnd/>
          </a:ln>
          <a:extLst/>
        </p:spPr>
        <p:txBody>
          <a:bodyPr/>
          <a:lstStyle/>
          <a:p>
            <a:pPr>
              <a:defRPr/>
            </a:pPr>
            <a:endParaRPr lang="en-US" sz="1600">
              <a:latin typeface="+mn-lt"/>
              <a:ea typeface="+mn-ea"/>
            </a:endParaRPr>
          </a:p>
        </p:txBody>
      </p:sp>
      <p:sp>
        <p:nvSpPr>
          <p:cNvPr id="5" name="Line 5"/>
          <p:cNvSpPr>
            <a:spLocks noChangeShapeType="1"/>
          </p:cNvSpPr>
          <p:nvPr/>
        </p:nvSpPr>
        <p:spPr bwMode="auto">
          <a:xfrm>
            <a:off x="6919913" y="1539875"/>
            <a:ext cx="14287" cy="4022725"/>
          </a:xfrm>
          <a:prstGeom prst="line">
            <a:avLst/>
          </a:prstGeom>
          <a:noFill/>
          <a:ln w="3175">
            <a:solidFill>
              <a:schemeClr val="tx1"/>
            </a:solidFill>
            <a:round/>
            <a:headEnd/>
            <a:tailEnd/>
          </a:ln>
          <a:extLst/>
        </p:spPr>
        <p:txBody>
          <a:bodyPr/>
          <a:lstStyle/>
          <a:p>
            <a:pPr>
              <a:defRPr/>
            </a:pPr>
            <a:endParaRPr lang="en-US" sz="1600">
              <a:latin typeface="+mn-lt"/>
              <a:ea typeface="+mn-ea"/>
            </a:endParaRPr>
          </a:p>
        </p:txBody>
      </p:sp>
      <p:sp>
        <p:nvSpPr>
          <p:cNvPr id="6" name="Line 6"/>
          <p:cNvSpPr>
            <a:spLocks noChangeShapeType="1"/>
          </p:cNvSpPr>
          <p:nvPr/>
        </p:nvSpPr>
        <p:spPr bwMode="auto">
          <a:xfrm>
            <a:off x="7975600" y="1473200"/>
            <a:ext cx="0" cy="4071938"/>
          </a:xfrm>
          <a:prstGeom prst="line">
            <a:avLst/>
          </a:prstGeom>
          <a:noFill/>
          <a:ln w="3175">
            <a:solidFill>
              <a:schemeClr val="tx1"/>
            </a:solidFill>
            <a:round/>
            <a:headEnd/>
            <a:tailEnd/>
          </a:ln>
          <a:extLst/>
        </p:spPr>
        <p:txBody>
          <a:bodyPr/>
          <a:lstStyle/>
          <a:p>
            <a:pPr>
              <a:defRPr/>
            </a:pPr>
            <a:endParaRPr lang="en-US" sz="1600">
              <a:latin typeface="+mn-lt"/>
              <a:ea typeface="+mn-ea"/>
            </a:endParaRPr>
          </a:p>
        </p:txBody>
      </p:sp>
      <p:sp>
        <p:nvSpPr>
          <p:cNvPr id="7" name="Line 7"/>
          <p:cNvSpPr>
            <a:spLocks noChangeShapeType="1"/>
          </p:cNvSpPr>
          <p:nvPr/>
        </p:nvSpPr>
        <p:spPr bwMode="auto">
          <a:xfrm>
            <a:off x="4660900" y="1520825"/>
            <a:ext cx="0" cy="3973513"/>
          </a:xfrm>
          <a:prstGeom prst="line">
            <a:avLst/>
          </a:prstGeom>
          <a:noFill/>
          <a:ln w="3175">
            <a:solidFill>
              <a:schemeClr val="tx1"/>
            </a:solidFill>
            <a:round/>
            <a:headEnd/>
            <a:tailEnd/>
          </a:ln>
          <a:extLst/>
        </p:spPr>
        <p:txBody>
          <a:bodyPr/>
          <a:lstStyle/>
          <a:p>
            <a:pPr>
              <a:defRPr/>
            </a:pPr>
            <a:endParaRPr lang="en-US" sz="1600">
              <a:latin typeface="+mn-lt"/>
              <a:ea typeface="+mn-ea"/>
            </a:endParaRPr>
          </a:p>
        </p:txBody>
      </p:sp>
      <p:sp>
        <p:nvSpPr>
          <p:cNvPr id="8" name="Text Box 9"/>
          <p:cNvSpPr txBox="1">
            <a:spLocks noChangeArrowheads="1"/>
          </p:cNvSpPr>
          <p:nvPr/>
        </p:nvSpPr>
        <p:spPr bwMode="auto">
          <a:xfrm>
            <a:off x="304800" y="1066800"/>
            <a:ext cx="1676400" cy="581025"/>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defRPr/>
            </a:pPr>
            <a:r>
              <a:rPr lang="en-US" b="1" dirty="0" smtClean="0">
                <a:solidFill>
                  <a:schemeClr val="tx1"/>
                </a:solidFill>
                <a:latin typeface="+mn-lt"/>
                <a:cs typeface="Times New Roman" charset="0"/>
              </a:rPr>
              <a:t>Years from diagnosis</a:t>
            </a:r>
          </a:p>
        </p:txBody>
      </p:sp>
      <p:sp>
        <p:nvSpPr>
          <p:cNvPr id="9" name="Text Box 10"/>
          <p:cNvSpPr txBox="1">
            <a:spLocks noChangeArrowheads="1"/>
          </p:cNvSpPr>
          <p:nvPr/>
        </p:nvSpPr>
        <p:spPr bwMode="auto">
          <a:xfrm>
            <a:off x="4535488" y="1084263"/>
            <a:ext cx="323850" cy="338137"/>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r>
              <a:rPr lang="en-US" b="1" smtClean="0">
                <a:solidFill>
                  <a:schemeClr val="tx1"/>
                </a:solidFill>
                <a:latin typeface="+mn-lt"/>
                <a:cs typeface="Times New Roman" charset="0"/>
              </a:rPr>
              <a:t>0</a:t>
            </a:r>
          </a:p>
        </p:txBody>
      </p:sp>
      <p:sp>
        <p:nvSpPr>
          <p:cNvPr id="10" name="Text Box 11"/>
          <p:cNvSpPr txBox="1">
            <a:spLocks noChangeArrowheads="1"/>
          </p:cNvSpPr>
          <p:nvPr/>
        </p:nvSpPr>
        <p:spPr bwMode="auto">
          <a:xfrm>
            <a:off x="5549900" y="1117600"/>
            <a:ext cx="298450" cy="338138"/>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r>
              <a:rPr lang="en-US" b="1" smtClean="0">
                <a:solidFill>
                  <a:schemeClr val="tx1"/>
                </a:solidFill>
                <a:latin typeface="+mn-lt"/>
                <a:cs typeface="Times New Roman" charset="0"/>
              </a:rPr>
              <a:t>5</a:t>
            </a:r>
          </a:p>
        </p:txBody>
      </p:sp>
      <p:sp>
        <p:nvSpPr>
          <p:cNvPr id="11" name="Text Box 12"/>
          <p:cNvSpPr txBox="1">
            <a:spLocks noChangeArrowheads="1"/>
          </p:cNvSpPr>
          <p:nvPr/>
        </p:nvSpPr>
        <p:spPr bwMode="auto">
          <a:xfrm>
            <a:off x="2055813" y="1128713"/>
            <a:ext cx="481012" cy="338137"/>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r>
              <a:rPr lang="en-US" b="1" smtClean="0">
                <a:solidFill>
                  <a:schemeClr val="tx1"/>
                </a:solidFill>
                <a:latin typeface="+mn-lt"/>
                <a:cs typeface="Times New Roman" charset="0"/>
              </a:rPr>
              <a:t>-10</a:t>
            </a:r>
          </a:p>
        </p:txBody>
      </p:sp>
      <p:sp>
        <p:nvSpPr>
          <p:cNvPr id="12" name="Text Box 13"/>
          <p:cNvSpPr txBox="1">
            <a:spLocks noChangeArrowheads="1"/>
          </p:cNvSpPr>
          <p:nvPr/>
        </p:nvSpPr>
        <p:spPr bwMode="auto">
          <a:xfrm>
            <a:off x="3305175" y="1128713"/>
            <a:ext cx="366713" cy="338137"/>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r>
              <a:rPr lang="en-US" b="1" smtClean="0">
                <a:solidFill>
                  <a:schemeClr val="tx1"/>
                </a:solidFill>
                <a:latin typeface="+mn-lt"/>
                <a:cs typeface="Times New Roman" charset="0"/>
              </a:rPr>
              <a:t>-5</a:t>
            </a:r>
          </a:p>
        </p:txBody>
      </p:sp>
      <p:sp>
        <p:nvSpPr>
          <p:cNvPr id="13" name="Text Box 14"/>
          <p:cNvSpPr txBox="1">
            <a:spLocks noChangeArrowheads="1"/>
          </p:cNvSpPr>
          <p:nvPr/>
        </p:nvSpPr>
        <p:spPr bwMode="auto">
          <a:xfrm>
            <a:off x="6691313" y="1104900"/>
            <a:ext cx="412750" cy="338138"/>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r>
              <a:rPr lang="en-US" b="1" smtClean="0">
                <a:solidFill>
                  <a:schemeClr val="tx1"/>
                </a:solidFill>
                <a:latin typeface="+mn-lt"/>
                <a:cs typeface="Times New Roman" charset="0"/>
              </a:rPr>
              <a:t>10</a:t>
            </a:r>
          </a:p>
        </p:txBody>
      </p:sp>
      <p:sp>
        <p:nvSpPr>
          <p:cNvPr id="20492" name="Text Box 15"/>
          <p:cNvSpPr txBox="1">
            <a:spLocks noChangeArrowheads="1"/>
          </p:cNvSpPr>
          <p:nvPr/>
        </p:nvSpPr>
        <p:spPr bwMode="auto">
          <a:xfrm>
            <a:off x="7772400" y="1117600"/>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600" b="1">
                <a:cs typeface="Times New Roman" panose="02020603050405020304" pitchFamily="18" charset="0"/>
              </a:rPr>
              <a:t>15</a:t>
            </a:r>
            <a:endParaRPr lang="en-US" altLang="pt-BR" sz="1600">
              <a:cs typeface="Times New Roman" panose="02020603050405020304" pitchFamily="18" charset="0"/>
            </a:endParaRPr>
          </a:p>
        </p:txBody>
      </p:sp>
      <p:sp>
        <p:nvSpPr>
          <p:cNvPr id="15" name="Text Box 17"/>
          <p:cNvSpPr txBox="1">
            <a:spLocks noChangeArrowheads="1"/>
          </p:cNvSpPr>
          <p:nvPr/>
        </p:nvSpPr>
        <p:spPr bwMode="auto">
          <a:xfrm>
            <a:off x="3048000" y="1447800"/>
            <a:ext cx="838200" cy="346075"/>
          </a:xfrm>
          <a:prstGeom prst="rect">
            <a:avLst/>
          </a:prstGeom>
          <a:solidFill>
            <a:srgbClr val="FBC93D"/>
          </a:solidFill>
          <a:ln w="9525">
            <a:solidFill>
              <a:schemeClr val="tx1"/>
            </a:solidFill>
            <a:miter lim="800000"/>
            <a:headEnd/>
            <a:tailEnd/>
          </a:ln>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defRPr/>
            </a:pPr>
            <a:r>
              <a:rPr lang="en-US" b="1" smtClean="0">
                <a:solidFill>
                  <a:schemeClr val="tx1"/>
                </a:solidFill>
                <a:latin typeface="+mn-lt"/>
                <a:cs typeface="Times New Roman" charset="0"/>
              </a:rPr>
              <a:t>Onset</a:t>
            </a:r>
          </a:p>
        </p:txBody>
      </p:sp>
      <p:sp>
        <p:nvSpPr>
          <p:cNvPr id="16" name="Text Box 18"/>
          <p:cNvSpPr txBox="1">
            <a:spLocks noChangeArrowheads="1"/>
          </p:cNvSpPr>
          <p:nvPr/>
        </p:nvSpPr>
        <p:spPr bwMode="auto">
          <a:xfrm>
            <a:off x="4038600" y="1447800"/>
            <a:ext cx="1295400" cy="346075"/>
          </a:xfrm>
          <a:prstGeom prst="rect">
            <a:avLst/>
          </a:prstGeom>
          <a:solidFill>
            <a:srgbClr val="FBC93D"/>
          </a:solidFill>
          <a:ln w="9525">
            <a:solidFill>
              <a:schemeClr val="tx1"/>
            </a:solidFill>
            <a:miter lim="800000"/>
            <a:headEnd/>
            <a:tailEnd/>
          </a:ln>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defRPr/>
            </a:pPr>
            <a:r>
              <a:rPr lang="en-US" b="1" smtClean="0">
                <a:solidFill>
                  <a:schemeClr val="tx1"/>
                </a:solidFill>
                <a:latin typeface="+mn-lt"/>
                <a:cs typeface="Times New Roman" charset="0"/>
              </a:rPr>
              <a:t>Diagnosis</a:t>
            </a:r>
          </a:p>
        </p:txBody>
      </p:sp>
      <p:sp>
        <p:nvSpPr>
          <p:cNvPr id="17" name="Text Box 19"/>
          <p:cNvSpPr txBox="1">
            <a:spLocks noChangeArrowheads="1"/>
          </p:cNvSpPr>
          <p:nvPr/>
        </p:nvSpPr>
        <p:spPr bwMode="auto">
          <a:xfrm>
            <a:off x="2265363" y="2830513"/>
            <a:ext cx="184150" cy="338137"/>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endParaRPr lang="en-US" b="1" noProof="1" smtClean="0">
              <a:solidFill>
                <a:schemeClr val="tx1"/>
              </a:solidFill>
              <a:latin typeface="+mn-lt"/>
              <a:cs typeface="Times New Roman" charset="0"/>
            </a:endParaRPr>
          </a:p>
        </p:txBody>
      </p:sp>
      <p:sp>
        <p:nvSpPr>
          <p:cNvPr id="18" name="Text Box 20"/>
          <p:cNvSpPr txBox="1">
            <a:spLocks noChangeArrowheads="1"/>
          </p:cNvSpPr>
          <p:nvPr/>
        </p:nvSpPr>
        <p:spPr bwMode="auto">
          <a:xfrm>
            <a:off x="1722438" y="2982913"/>
            <a:ext cx="184150" cy="338137"/>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endParaRPr lang="en-US" b="1" noProof="1" smtClean="0">
              <a:solidFill>
                <a:schemeClr val="tx1"/>
              </a:solidFill>
              <a:latin typeface="+mn-lt"/>
              <a:cs typeface="Times New Roman" charset="0"/>
            </a:endParaRPr>
          </a:p>
        </p:txBody>
      </p:sp>
      <p:sp>
        <p:nvSpPr>
          <p:cNvPr id="19" name="Freeform 22"/>
          <p:cNvSpPr>
            <a:spLocks/>
          </p:cNvSpPr>
          <p:nvPr/>
        </p:nvSpPr>
        <p:spPr bwMode="black">
          <a:xfrm>
            <a:off x="2295525" y="2206625"/>
            <a:ext cx="5692775" cy="846138"/>
          </a:xfrm>
          <a:custGeom>
            <a:avLst/>
            <a:gdLst>
              <a:gd name="T0" fmla="*/ 0 w 3512"/>
              <a:gd name="T1" fmla="*/ 2147483647 h 844"/>
              <a:gd name="T2" fmla="*/ 2147483647 w 3512"/>
              <a:gd name="T3" fmla="*/ 2147483647 h 844"/>
              <a:gd name="T4" fmla="*/ 2147483647 w 3512"/>
              <a:gd name="T5" fmla="*/ 2147483647 h 844"/>
              <a:gd name="T6" fmla="*/ 2147483647 w 3512"/>
              <a:gd name="T7" fmla="*/ 2147483647 h 844"/>
              <a:gd name="T8" fmla="*/ 2147483647 w 3512"/>
              <a:gd name="T9" fmla="*/ 2147483647 h 844"/>
              <a:gd name="T10" fmla="*/ 0 60000 65536"/>
              <a:gd name="T11" fmla="*/ 0 60000 65536"/>
              <a:gd name="T12" fmla="*/ 0 60000 65536"/>
              <a:gd name="T13" fmla="*/ 0 60000 65536"/>
              <a:gd name="T14" fmla="*/ 0 60000 65536"/>
              <a:gd name="T15" fmla="*/ 0 w 3512"/>
              <a:gd name="T16" fmla="*/ 0 h 844"/>
              <a:gd name="T17" fmla="*/ 3512 w 3512"/>
              <a:gd name="T18" fmla="*/ 844 h 844"/>
            </a:gdLst>
            <a:ahLst/>
            <a:cxnLst>
              <a:cxn ang="T10">
                <a:pos x="T0" y="T1"/>
              </a:cxn>
              <a:cxn ang="T11">
                <a:pos x="T2" y="T3"/>
              </a:cxn>
              <a:cxn ang="T12">
                <a:pos x="T4" y="T5"/>
              </a:cxn>
              <a:cxn ang="T13">
                <a:pos x="T6" y="T7"/>
              </a:cxn>
              <a:cxn ang="T14">
                <a:pos x="T8" y="T9"/>
              </a:cxn>
            </a:cxnLst>
            <a:rect l="T15" t="T16" r="T17" b="T18"/>
            <a:pathLst>
              <a:path w="3512" h="844">
                <a:moveTo>
                  <a:pt x="0" y="817"/>
                </a:moveTo>
                <a:cubicBezTo>
                  <a:pt x="83" y="767"/>
                  <a:pt x="249" y="647"/>
                  <a:pt x="498" y="515"/>
                </a:cubicBezTo>
                <a:cubicBezTo>
                  <a:pt x="747" y="383"/>
                  <a:pt x="1021" y="43"/>
                  <a:pt x="1493" y="26"/>
                </a:cubicBezTo>
                <a:cubicBezTo>
                  <a:pt x="2205" y="0"/>
                  <a:pt x="2445" y="471"/>
                  <a:pt x="2836" y="631"/>
                </a:cubicBezTo>
                <a:cubicBezTo>
                  <a:pt x="3147" y="844"/>
                  <a:pt x="3502" y="826"/>
                  <a:pt x="3512" y="835"/>
                </a:cubicBezTo>
              </a:path>
            </a:pathLst>
          </a:custGeom>
          <a:noFill/>
          <a:ln w="57150">
            <a:solidFill>
              <a:srgbClr val="00B0F0"/>
            </a:solidFill>
            <a:round/>
            <a:headEnd/>
            <a:tailEnd/>
          </a:ln>
          <a:extLst/>
        </p:spPr>
        <p:txBody>
          <a:bodyPr/>
          <a:lstStyle/>
          <a:p>
            <a:pPr>
              <a:defRPr/>
            </a:pPr>
            <a:endParaRPr lang="en-US" sz="1600">
              <a:latin typeface="+mn-lt"/>
              <a:ea typeface="+mn-ea"/>
            </a:endParaRPr>
          </a:p>
        </p:txBody>
      </p:sp>
      <p:sp>
        <p:nvSpPr>
          <p:cNvPr id="20" name="Text Box 23"/>
          <p:cNvSpPr txBox="1">
            <a:spLocks noChangeArrowheads="1"/>
          </p:cNvSpPr>
          <p:nvPr/>
        </p:nvSpPr>
        <p:spPr bwMode="black">
          <a:xfrm>
            <a:off x="228600" y="3048000"/>
            <a:ext cx="1828800" cy="3365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r>
              <a:rPr lang="en-US" b="1" dirty="0" smtClean="0">
                <a:solidFill>
                  <a:srgbClr val="00B0F0"/>
                </a:solidFill>
                <a:latin typeface="+mn-lt"/>
                <a:cs typeface="Times New Roman" charset="0"/>
              </a:rPr>
              <a:t>Insulin secretion</a:t>
            </a:r>
          </a:p>
        </p:txBody>
      </p:sp>
      <p:grpSp>
        <p:nvGrpSpPr>
          <p:cNvPr id="20499" name="Group 24"/>
          <p:cNvGrpSpPr>
            <a:grpSpLocks/>
          </p:cNvGrpSpPr>
          <p:nvPr/>
        </p:nvGrpSpPr>
        <p:grpSpPr bwMode="auto">
          <a:xfrm>
            <a:off x="306388" y="1878013"/>
            <a:ext cx="7697787" cy="1139825"/>
            <a:chOff x="58" y="1509"/>
            <a:chExt cx="4849" cy="718"/>
          </a:xfrm>
        </p:grpSpPr>
        <p:sp>
          <p:nvSpPr>
            <p:cNvPr id="22" name="Freeform 25"/>
            <p:cNvSpPr>
              <a:spLocks/>
            </p:cNvSpPr>
            <p:nvPr/>
          </p:nvSpPr>
          <p:spPr bwMode="gray">
            <a:xfrm>
              <a:off x="1321" y="1509"/>
              <a:ext cx="3586" cy="718"/>
            </a:xfrm>
            <a:custGeom>
              <a:avLst/>
              <a:gdLst>
                <a:gd name="T0" fmla="*/ 0 w 3932"/>
                <a:gd name="T1" fmla="*/ 718 h 718"/>
                <a:gd name="T2" fmla="*/ 882 w 3932"/>
                <a:gd name="T3" fmla="*/ 117 h 718"/>
                <a:gd name="T4" fmla="*/ 1664 w 3932"/>
                <a:gd name="T5" fmla="*/ 14 h 718"/>
                <a:gd name="T6" fmla="*/ 2064 w 3932"/>
                <a:gd name="T7" fmla="*/ 64 h 718"/>
                <a:gd name="T8" fmla="*/ 0 60000 65536"/>
                <a:gd name="T9" fmla="*/ 0 60000 65536"/>
                <a:gd name="T10" fmla="*/ 0 60000 65536"/>
                <a:gd name="T11" fmla="*/ 0 60000 65536"/>
                <a:gd name="T12" fmla="*/ 0 w 3932"/>
                <a:gd name="T13" fmla="*/ 0 h 718"/>
                <a:gd name="T14" fmla="*/ 3932 w 3932"/>
                <a:gd name="T15" fmla="*/ 718 h 718"/>
              </a:gdLst>
              <a:ahLst/>
              <a:cxnLst>
                <a:cxn ang="T8">
                  <a:pos x="T0" y="T1"/>
                </a:cxn>
                <a:cxn ang="T9">
                  <a:pos x="T2" y="T3"/>
                </a:cxn>
                <a:cxn ang="T10">
                  <a:pos x="T4" y="T5"/>
                </a:cxn>
                <a:cxn ang="T11">
                  <a:pos x="T6" y="T7"/>
                </a:cxn>
              </a:cxnLst>
              <a:rect l="T12" t="T13" r="T14" b="T15"/>
              <a:pathLst>
                <a:path w="3932" h="718">
                  <a:moveTo>
                    <a:pt x="0" y="718"/>
                  </a:moveTo>
                  <a:cubicBezTo>
                    <a:pt x="512" y="471"/>
                    <a:pt x="1151" y="234"/>
                    <a:pt x="1680" y="117"/>
                  </a:cubicBezTo>
                  <a:cubicBezTo>
                    <a:pt x="2209" y="0"/>
                    <a:pt x="2797" y="23"/>
                    <a:pt x="3172" y="14"/>
                  </a:cubicBezTo>
                  <a:cubicBezTo>
                    <a:pt x="3547" y="5"/>
                    <a:pt x="3774" y="54"/>
                    <a:pt x="3932" y="64"/>
                  </a:cubicBezTo>
                </a:path>
              </a:pathLst>
            </a:custGeom>
            <a:noFill/>
            <a:ln w="57150">
              <a:solidFill>
                <a:srgbClr val="FF00FF"/>
              </a:solidFill>
              <a:round/>
              <a:headEnd/>
              <a:tailEnd/>
            </a:ln>
            <a:extLst/>
          </p:spPr>
          <p:txBody>
            <a:bodyPr/>
            <a:lstStyle/>
            <a:p>
              <a:pPr>
                <a:defRPr/>
              </a:pPr>
              <a:endParaRPr lang="en-US" sz="1600">
                <a:latin typeface="+mn-lt"/>
                <a:ea typeface="+mn-ea"/>
              </a:endParaRPr>
            </a:p>
          </p:txBody>
        </p:sp>
        <p:sp>
          <p:nvSpPr>
            <p:cNvPr id="23" name="Text Box 26"/>
            <p:cNvSpPr txBox="1">
              <a:spLocks noChangeArrowheads="1"/>
            </p:cNvSpPr>
            <p:nvPr/>
          </p:nvSpPr>
          <p:spPr bwMode="gray">
            <a:xfrm>
              <a:off x="58" y="2006"/>
              <a:ext cx="116" cy="212"/>
            </a:xfrm>
            <a:prstGeom prst="rect">
              <a:avLst/>
            </a:prstGeom>
            <a:noFill/>
            <a:ln>
              <a:noFill/>
            </a:ln>
            <a:extLst/>
          </p:spPr>
          <p:txBody>
            <a:bodyPr wrap="none">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eaLnBrk="1" hangingPunct="1">
                <a:defRPr/>
              </a:pPr>
              <a:endParaRPr lang="en-US" b="1" smtClean="0">
                <a:solidFill>
                  <a:schemeClr val="tx1"/>
                </a:solidFill>
                <a:latin typeface="+mn-lt"/>
                <a:cs typeface="Times New Roman" charset="0"/>
              </a:endParaRPr>
            </a:p>
          </p:txBody>
        </p:sp>
      </p:grpSp>
      <p:sp>
        <p:nvSpPr>
          <p:cNvPr id="24" name="Text Box 33"/>
          <p:cNvSpPr txBox="1">
            <a:spLocks noChangeArrowheads="1"/>
          </p:cNvSpPr>
          <p:nvPr/>
        </p:nvSpPr>
        <p:spPr bwMode="auto">
          <a:xfrm>
            <a:off x="5562600" y="6251575"/>
            <a:ext cx="3429000" cy="530225"/>
          </a:xfrm>
          <a:prstGeom prst="rect">
            <a:avLst/>
          </a:prstGeom>
          <a:noFill/>
          <a:ln>
            <a:noFill/>
          </a:ln>
          <a:extLst/>
        </p:spPr>
        <p:txBody>
          <a:bodyPr lIns="91430" tIns="45715" rIns="91430" bIns="45715">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eaLnBrk="1" hangingPunct="1">
              <a:lnSpc>
                <a:spcPct val="85000"/>
              </a:lnSpc>
              <a:defRPr/>
            </a:pPr>
            <a:r>
              <a:rPr lang="en-US" sz="1000" dirty="0" smtClean="0"/>
              <a:t>Sources:</a:t>
            </a:r>
          </a:p>
          <a:p>
            <a:pPr algn="r">
              <a:defRPr/>
            </a:pPr>
            <a:r>
              <a:rPr lang="en-US" sz="1000" dirty="0" err="1" smtClean="0">
                <a:solidFill>
                  <a:schemeClr val="tx1"/>
                </a:solidFill>
                <a:latin typeface="+mn-lt"/>
                <a:cs typeface="Times New Roman" charset="0"/>
              </a:rPr>
              <a:t>Ramlo</a:t>
            </a:r>
            <a:r>
              <a:rPr lang="en-US" sz="1000" dirty="0" smtClean="0">
                <a:solidFill>
                  <a:schemeClr val="tx1"/>
                </a:solidFill>
                <a:latin typeface="+mn-lt"/>
                <a:cs typeface="Times New Roman" charset="0"/>
              </a:rPr>
              <a:t>-Halsted BA et al. </a:t>
            </a:r>
            <a:r>
              <a:rPr lang="en-US" sz="1000" i="1" dirty="0" smtClean="0">
                <a:solidFill>
                  <a:schemeClr val="tx1"/>
                </a:solidFill>
                <a:latin typeface="+mn-lt"/>
                <a:cs typeface="Times New Roman" charset="0"/>
              </a:rPr>
              <a:t>Prim Care. </a:t>
            </a:r>
            <a:r>
              <a:rPr lang="en-US" sz="1000" dirty="0" smtClean="0">
                <a:solidFill>
                  <a:schemeClr val="tx1"/>
                </a:solidFill>
                <a:latin typeface="+mn-lt"/>
                <a:cs typeface="Times New Roman" charset="0"/>
              </a:rPr>
              <a:t>1999;26:771-789</a:t>
            </a:r>
          </a:p>
          <a:p>
            <a:pPr algn="r">
              <a:defRPr/>
            </a:pPr>
            <a:r>
              <a:rPr lang="en-US" sz="1000" dirty="0" smtClean="0">
                <a:solidFill>
                  <a:schemeClr val="tx1"/>
                </a:solidFill>
                <a:latin typeface="+mn-lt"/>
                <a:cs typeface="Times New Roman" charset="0"/>
              </a:rPr>
              <a:t>Nathan DM et al. </a:t>
            </a:r>
            <a:r>
              <a:rPr lang="en-US" sz="1000" i="1" dirty="0" smtClean="0">
                <a:solidFill>
                  <a:schemeClr val="tx1"/>
                </a:solidFill>
                <a:latin typeface="+mn-lt"/>
                <a:cs typeface="Times New Roman" charset="0"/>
              </a:rPr>
              <a:t>NEJM </a:t>
            </a:r>
            <a:r>
              <a:rPr lang="en-US" sz="1000" dirty="0" smtClean="0">
                <a:solidFill>
                  <a:schemeClr val="tx1"/>
                </a:solidFill>
                <a:latin typeface="+mn-lt"/>
                <a:cs typeface="Times New Roman" charset="0"/>
              </a:rPr>
              <a:t>2002;347:1342-1349</a:t>
            </a:r>
          </a:p>
        </p:txBody>
      </p:sp>
      <p:sp>
        <p:nvSpPr>
          <p:cNvPr id="25" name="Text Box 35"/>
          <p:cNvSpPr txBox="1">
            <a:spLocks noChangeArrowheads="1"/>
          </p:cNvSpPr>
          <p:nvPr/>
        </p:nvSpPr>
        <p:spPr bwMode="black">
          <a:xfrm>
            <a:off x="152400" y="4718050"/>
            <a:ext cx="2057400" cy="336550"/>
          </a:xfrm>
          <a:prstGeom prst="rect">
            <a:avLst/>
          </a:prstGeom>
          <a:noFill/>
          <a:ln w="12700">
            <a:noFill/>
            <a:miter lim="800000"/>
            <a:headEnd/>
            <a:tailEnd/>
          </a:ln>
          <a:effectLst/>
        </p:spPr>
        <p:txBody>
          <a:bodyPr lIns="91430" tIns="45715" rIns="91430" bIns="4571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0"/>
              </a:spcBef>
            </a:pPr>
            <a:r>
              <a:rPr lang="en-US" altLang="pt-BR" sz="1600" b="1">
                <a:solidFill>
                  <a:schemeClr val="accent2"/>
                </a:solidFill>
                <a:cs typeface="Times New Roman" panose="02020603050405020304" pitchFamily="18" charset="0"/>
              </a:rPr>
              <a:t>Fasting glucose</a:t>
            </a:r>
            <a:endParaRPr lang="en-US" altLang="pt-BR" sz="1600" b="1">
              <a:solidFill>
                <a:schemeClr val="accent2"/>
              </a:solidFill>
              <a:effectLst>
                <a:outerShdw blurRad="38100" dist="38100" dir="2700000" algn="tl">
                  <a:srgbClr val="C0C0C0"/>
                </a:outerShdw>
              </a:effectLst>
              <a:cs typeface="Times New Roman" panose="02020603050405020304" pitchFamily="18" charset="0"/>
            </a:endParaRPr>
          </a:p>
        </p:txBody>
      </p:sp>
      <p:sp>
        <p:nvSpPr>
          <p:cNvPr id="26" name="Freeform 36"/>
          <p:cNvSpPr>
            <a:spLocks/>
          </p:cNvSpPr>
          <p:nvPr/>
        </p:nvSpPr>
        <p:spPr bwMode="black">
          <a:xfrm>
            <a:off x="2286000" y="3749675"/>
            <a:ext cx="5686425" cy="954088"/>
          </a:xfrm>
          <a:custGeom>
            <a:avLst/>
            <a:gdLst>
              <a:gd name="T0" fmla="*/ 0 w 2976"/>
              <a:gd name="T1" fmla="*/ 2147483647 h 672"/>
              <a:gd name="T2" fmla="*/ 2147483647 w 2976"/>
              <a:gd name="T3" fmla="*/ 2147483647 h 672"/>
              <a:gd name="T4" fmla="*/ 2147483647 w 2976"/>
              <a:gd name="T5" fmla="*/ 0 h 672"/>
              <a:gd name="T6" fmla="*/ 0 60000 65536"/>
              <a:gd name="T7" fmla="*/ 0 60000 65536"/>
              <a:gd name="T8" fmla="*/ 0 60000 65536"/>
              <a:gd name="T9" fmla="*/ 0 w 2976"/>
              <a:gd name="T10" fmla="*/ 0 h 672"/>
              <a:gd name="T11" fmla="*/ 2976 w 2976"/>
              <a:gd name="T12" fmla="*/ 672 h 672"/>
            </a:gdLst>
            <a:ahLst/>
            <a:cxnLst>
              <a:cxn ang="T6">
                <a:pos x="T0" y="T1"/>
              </a:cxn>
              <a:cxn ang="T7">
                <a:pos x="T2" y="T3"/>
              </a:cxn>
              <a:cxn ang="T8">
                <a:pos x="T4" y="T5"/>
              </a:cxn>
            </a:cxnLst>
            <a:rect l="T9" t="T10" r="T11" b="T12"/>
            <a:pathLst>
              <a:path w="2976" h="672">
                <a:moveTo>
                  <a:pt x="0" y="672"/>
                </a:moveTo>
                <a:cubicBezTo>
                  <a:pt x="592" y="656"/>
                  <a:pt x="1184" y="640"/>
                  <a:pt x="1680" y="528"/>
                </a:cubicBezTo>
                <a:cubicBezTo>
                  <a:pt x="2176" y="416"/>
                  <a:pt x="2576" y="208"/>
                  <a:pt x="2976" y="0"/>
                </a:cubicBezTo>
              </a:path>
            </a:pathLst>
          </a:custGeom>
          <a:noFill/>
          <a:ln w="57150">
            <a:solidFill>
              <a:schemeClr val="accent2"/>
            </a:solidFill>
            <a:round/>
            <a:headEnd/>
            <a:tailEnd/>
          </a:ln>
          <a:extLst/>
        </p:spPr>
        <p:txBody>
          <a:bodyPr/>
          <a:lstStyle/>
          <a:p>
            <a:pPr>
              <a:defRPr/>
            </a:pPr>
            <a:endParaRPr lang="en-US" sz="1600">
              <a:latin typeface="+mn-lt"/>
              <a:ea typeface="+mn-ea"/>
            </a:endParaRPr>
          </a:p>
        </p:txBody>
      </p:sp>
      <p:sp>
        <p:nvSpPr>
          <p:cNvPr id="28" name="Line 43"/>
          <p:cNvSpPr>
            <a:spLocks noChangeShapeType="1"/>
          </p:cNvSpPr>
          <p:nvPr/>
        </p:nvSpPr>
        <p:spPr bwMode="auto">
          <a:xfrm>
            <a:off x="3505200" y="1828800"/>
            <a:ext cx="0" cy="609600"/>
          </a:xfrm>
          <a:prstGeom prst="line">
            <a:avLst/>
          </a:prstGeom>
          <a:noFill/>
          <a:ln w="9525">
            <a:solidFill>
              <a:schemeClr val="tx1"/>
            </a:solidFill>
            <a:round/>
            <a:headEnd/>
            <a:tailEnd/>
          </a:ln>
          <a:extLst/>
        </p:spPr>
        <p:txBody>
          <a:bodyPr/>
          <a:lstStyle/>
          <a:p>
            <a:pPr>
              <a:defRPr/>
            </a:pPr>
            <a:endParaRPr lang="en-US" sz="1600">
              <a:latin typeface="+mn-lt"/>
              <a:ea typeface="+mn-ea"/>
            </a:endParaRPr>
          </a:p>
        </p:txBody>
      </p:sp>
      <p:sp>
        <p:nvSpPr>
          <p:cNvPr id="29" name="Line 44"/>
          <p:cNvSpPr>
            <a:spLocks noChangeShapeType="1"/>
          </p:cNvSpPr>
          <p:nvPr/>
        </p:nvSpPr>
        <p:spPr bwMode="auto">
          <a:xfrm>
            <a:off x="3505200" y="2590800"/>
            <a:ext cx="0" cy="1905000"/>
          </a:xfrm>
          <a:prstGeom prst="line">
            <a:avLst/>
          </a:prstGeom>
          <a:noFill/>
          <a:ln w="9525">
            <a:solidFill>
              <a:schemeClr val="tx1"/>
            </a:solidFill>
            <a:round/>
            <a:headEnd/>
            <a:tailEnd/>
          </a:ln>
          <a:extLst/>
        </p:spPr>
        <p:txBody>
          <a:bodyPr/>
          <a:lstStyle/>
          <a:p>
            <a:pPr>
              <a:defRPr/>
            </a:pPr>
            <a:endParaRPr lang="en-US" sz="1600">
              <a:latin typeface="+mn-lt"/>
              <a:ea typeface="+mn-ea"/>
            </a:endParaRPr>
          </a:p>
        </p:txBody>
      </p:sp>
      <p:sp>
        <p:nvSpPr>
          <p:cNvPr id="30" name="Line 46"/>
          <p:cNvSpPr>
            <a:spLocks noChangeShapeType="1"/>
          </p:cNvSpPr>
          <p:nvPr/>
        </p:nvSpPr>
        <p:spPr bwMode="auto">
          <a:xfrm>
            <a:off x="2286000" y="1539875"/>
            <a:ext cx="0" cy="3870325"/>
          </a:xfrm>
          <a:prstGeom prst="line">
            <a:avLst/>
          </a:prstGeom>
          <a:noFill/>
          <a:ln w="9525">
            <a:solidFill>
              <a:schemeClr val="tx1"/>
            </a:solidFill>
            <a:round/>
            <a:headEnd/>
            <a:tailEnd/>
          </a:ln>
          <a:extLst/>
        </p:spPr>
        <p:txBody>
          <a:bodyPr/>
          <a:lstStyle/>
          <a:p>
            <a:pPr>
              <a:defRPr/>
            </a:pPr>
            <a:endParaRPr lang="en-US" sz="1600">
              <a:latin typeface="+mn-lt"/>
              <a:ea typeface="+mn-ea"/>
            </a:endParaRPr>
          </a:p>
        </p:txBody>
      </p:sp>
      <p:sp>
        <p:nvSpPr>
          <p:cNvPr id="31" name="Text Box 35"/>
          <p:cNvSpPr txBox="1">
            <a:spLocks noChangeArrowheads="1"/>
          </p:cNvSpPr>
          <p:nvPr/>
        </p:nvSpPr>
        <p:spPr bwMode="black">
          <a:xfrm>
            <a:off x="152400" y="2667000"/>
            <a:ext cx="1981200" cy="336550"/>
          </a:xfrm>
          <a:prstGeom prst="rect">
            <a:avLst/>
          </a:prstGeom>
          <a:noFill/>
          <a:ln>
            <a:noFill/>
          </a:ln>
          <a:extLst/>
        </p:spPr>
        <p:txBody>
          <a:bodyPr lIns="91430" tIns="45715" rIns="91430" bIns="45715">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a:spcBef>
                <a:spcPct val="100000"/>
              </a:spcBef>
              <a:defRPr/>
            </a:pPr>
            <a:r>
              <a:rPr lang="en-US" b="1" dirty="0" smtClean="0">
                <a:solidFill>
                  <a:srgbClr val="CC00CC"/>
                </a:solidFill>
                <a:latin typeface="+mn-lt"/>
                <a:cs typeface="Times New Roman" charset="0"/>
              </a:rPr>
              <a:t>Insulin resistance</a:t>
            </a:r>
          </a:p>
        </p:txBody>
      </p:sp>
      <p:sp>
        <p:nvSpPr>
          <p:cNvPr id="32" name="Rectangle 48"/>
          <p:cNvSpPr>
            <a:spLocks noChangeArrowheads="1"/>
          </p:cNvSpPr>
          <p:nvPr/>
        </p:nvSpPr>
        <p:spPr bwMode="auto">
          <a:xfrm>
            <a:off x="3505200" y="4800600"/>
            <a:ext cx="5334000" cy="304800"/>
          </a:xfrm>
          <a:prstGeom prst="rect">
            <a:avLst/>
          </a:prstGeom>
          <a:solidFill>
            <a:srgbClr val="CC3300"/>
          </a:solidFill>
          <a:ln>
            <a:noFill/>
          </a:ln>
          <a:extLst/>
        </p:spPr>
        <p:txBody>
          <a:bodyPr wrap="none" anchor="ctr"/>
          <a:lstStyle/>
          <a:p>
            <a:pPr>
              <a:defRPr/>
            </a:pPr>
            <a:endParaRPr lang="en-US" sz="1600">
              <a:latin typeface="+mn-lt"/>
              <a:ea typeface="+mn-ea"/>
            </a:endParaRPr>
          </a:p>
        </p:txBody>
      </p:sp>
      <p:sp>
        <p:nvSpPr>
          <p:cNvPr id="33" name="Text Box 50"/>
          <p:cNvSpPr txBox="1">
            <a:spLocks noChangeArrowheads="1"/>
          </p:cNvSpPr>
          <p:nvPr/>
        </p:nvSpPr>
        <p:spPr bwMode="auto">
          <a:xfrm>
            <a:off x="4495800" y="4800600"/>
            <a:ext cx="3505200" cy="312738"/>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lnSpc>
                <a:spcPct val="90000"/>
              </a:lnSpc>
              <a:spcBef>
                <a:spcPct val="50000"/>
              </a:spcBef>
              <a:defRPr/>
            </a:pPr>
            <a:r>
              <a:rPr lang="en-US" b="1" smtClean="0">
                <a:solidFill>
                  <a:schemeClr val="tx1"/>
                </a:solidFill>
                <a:latin typeface="+mn-lt"/>
              </a:rPr>
              <a:t>Microvascular complications</a:t>
            </a:r>
          </a:p>
        </p:txBody>
      </p:sp>
      <p:sp>
        <p:nvSpPr>
          <p:cNvPr id="34" name="Rectangle 51"/>
          <p:cNvSpPr>
            <a:spLocks noChangeArrowheads="1"/>
          </p:cNvSpPr>
          <p:nvPr/>
        </p:nvSpPr>
        <p:spPr bwMode="auto">
          <a:xfrm>
            <a:off x="2819400" y="5105400"/>
            <a:ext cx="6019800" cy="304800"/>
          </a:xfrm>
          <a:prstGeom prst="rect">
            <a:avLst/>
          </a:prstGeom>
          <a:solidFill>
            <a:srgbClr val="FF9999"/>
          </a:solidFill>
          <a:ln>
            <a:noFill/>
          </a:ln>
          <a:extLst/>
        </p:spPr>
        <p:txBody>
          <a:bodyPr wrap="none" anchor="ctr"/>
          <a:lstStyle/>
          <a:p>
            <a:pPr>
              <a:defRPr/>
            </a:pPr>
            <a:endParaRPr lang="en-US" sz="1600">
              <a:latin typeface="+mn-lt"/>
              <a:ea typeface="+mn-ea"/>
            </a:endParaRPr>
          </a:p>
        </p:txBody>
      </p:sp>
      <p:sp>
        <p:nvSpPr>
          <p:cNvPr id="35" name="Text Box 52"/>
          <p:cNvSpPr txBox="1">
            <a:spLocks noChangeArrowheads="1"/>
          </p:cNvSpPr>
          <p:nvPr/>
        </p:nvSpPr>
        <p:spPr bwMode="auto">
          <a:xfrm>
            <a:off x="4495800" y="5105400"/>
            <a:ext cx="3505200" cy="312738"/>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lnSpc>
                <a:spcPct val="90000"/>
              </a:lnSpc>
              <a:spcBef>
                <a:spcPct val="50000"/>
              </a:spcBef>
              <a:defRPr/>
            </a:pPr>
            <a:r>
              <a:rPr lang="en-US" b="1" smtClean="0">
                <a:solidFill>
                  <a:schemeClr val="tx1"/>
                </a:solidFill>
                <a:latin typeface="+mn-lt"/>
              </a:rPr>
              <a:t>Macrovascular complications</a:t>
            </a:r>
          </a:p>
        </p:txBody>
      </p:sp>
      <p:sp>
        <p:nvSpPr>
          <p:cNvPr id="36" name="Rectangle 53"/>
          <p:cNvSpPr>
            <a:spLocks noChangeArrowheads="1"/>
          </p:cNvSpPr>
          <p:nvPr/>
        </p:nvSpPr>
        <p:spPr bwMode="auto">
          <a:xfrm>
            <a:off x="3505200" y="5410200"/>
            <a:ext cx="5334000" cy="381000"/>
          </a:xfrm>
          <a:prstGeom prst="rect">
            <a:avLst/>
          </a:prstGeom>
          <a:solidFill>
            <a:srgbClr val="FFC000"/>
          </a:solidFill>
          <a:ln>
            <a:solidFill>
              <a:schemeClr val="bg2"/>
            </a:solidFill>
          </a:ln>
          <a:extLst/>
        </p:spPr>
        <p:txBody>
          <a:bodyPr wrap="none" anchor="ctr"/>
          <a:lstStyle/>
          <a:p>
            <a:pPr>
              <a:defRPr/>
            </a:pPr>
            <a:endParaRPr lang="en-US" sz="1600">
              <a:latin typeface="+mn-lt"/>
              <a:ea typeface="+mn-ea"/>
            </a:endParaRPr>
          </a:p>
        </p:txBody>
      </p:sp>
      <p:sp>
        <p:nvSpPr>
          <p:cNvPr id="37" name="Text Box 54"/>
          <p:cNvSpPr txBox="1">
            <a:spLocks noChangeArrowheads="1"/>
          </p:cNvSpPr>
          <p:nvPr/>
        </p:nvSpPr>
        <p:spPr bwMode="auto">
          <a:xfrm>
            <a:off x="4495800" y="5410200"/>
            <a:ext cx="3505200" cy="3365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spcBef>
                <a:spcPct val="50000"/>
              </a:spcBef>
              <a:defRPr/>
            </a:pPr>
            <a:r>
              <a:rPr lang="en-US" b="1" dirty="0" smtClean="0">
                <a:solidFill>
                  <a:schemeClr val="tx1"/>
                </a:solidFill>
                <a:latin typeface="+mn-lt"/>
              </a:rPr>
              <a:t>Type II diabetes</a:t>
            </a:r>
          </a:p>
        </p:txBody>
      </p:sp>
      <p:sp>
        <p:nvSpPr>
          <p:cNvPr id="38" name="Rectangle 55"/>
          <p:cNvSpPr>
            <a:spLocks noChangeArrowheads="1"/>
          </p:cNvSpPr>
          <p:nvPr/>
        </p:nvSpPr>
        <p:spPr bwMode="auto">
          <a:xfrm>
            <a:off x="1906588" y="5410200"/>
            <a:ext cx="1598612" cy="381000"/>
          </a:xfrm>
          <a:prstGeom prst="rect">
            <a:avLst/>
          </a:prstGeom>
          <a:solidFill>
            <a:schemeClr val="bg1">
              <a:lumMod val="85000"/>
            </a:schemeClr>
          </a:solidFill>
          <a:ln w="9525">
            <a:solidFill>
              <a:schemeClr val="bg2"/>
            </a:solidFill>
            <a:miter lim="800000"/>
            <a:headEnd/>
            <a:tailEnd/>
          </a:ln>
          <a:extLst/>
        </p:spPr>
        <p:txBody>
          <a:bodyPr wrap="none" anchor="ctr"/>
          <a:lstStyle/>
          <a:p>
            <a:pPr>
              <a:defRPr/>
            </a:pPr>
            <a:endParaRPr lang="en-US" sz="1600">
              <a:latin typeface="+mn-lt"/>
              <a:ea typeface="+mn-ea"/>
            </a:endParaRPr>
          </a:p>
        </p:txBody>
      </p:sp>
      <p:sp>
        <p:nvSpPr>
          <p:cNvPr id="39" name="Text Box 56"/>
          <p:cNvSpPr txBox="1">
            <a:spLocks noChangeArrowheads="1"/>
          </p:cNvSpPr>
          <p:nvPr/>
        </p:nvSpPr>
        <p:spPr bwMode="auto">
          <a:xfrm>
            <a:off x="1905000" y="5410200"/>
            <a:ext cx="1600200" cy="336550"/>
          </a:xfrm>
          <a:prstGeom prst="rect">
            <a:avLst/>
          </a:prstGeom>
          <a:noFill/>
          <a:ln>
            <a:noFill/>
          </a:ln>
          <a:extLst/>
        </p:spPr>
        <p:txBody>
          <a:bodyPr>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ctr" eaLnBrk="1" hangingPunct="1">
              <a:spcBef>
                <a:spcPct val="50000"/>
              </a:spcBef>
              <a:defRPr/>
            </a:pPr>
            <a:r>
              <a:rPr lang="en-US" b="1" dirty="0" smtClean="0">
                <a:solidFill>
                  <a:schemeClr val="tx1"/>
                </a:solidFill>
                <a:latin typeface="+mn-lt"/>
              </a:rPr>
              <a:t>Pre-diabetes</a:t>
            </a:r>
          </a:p>
        </p:txBody>
      </p:sp>
      <p:sp>
        <p:nvSpPr>
          <p:cNvPr id="42" name="Text Box 28"/>
          <p:cNvSpPr txBox="1">
            <a:spLocks noChangeArrowheads="1"/>
          </p:cNvSpPr>
          <p:nvPr/>
        </p:nvSpPr>
        <p:spPr bwMode="gray">
          <a:xfrm>
            <a:off x="0" y="4130675"/>
            <a:ext cx="3033713" cy="593725"/>
          </a:xfrm>
          <a:prstGeom prst="rect">
            <a:avLst/>
          </a:prstGeom>
          <a:noFill/>
          <a:ln w="12700">
            <a:noFill/>
            <a:miter lim="800000"/>
            <a:headEnd/>
            <a:tailEnd/>
          </a:ln>
          <a:effectLst/>
        </p:spPr>
        <p:txBody>
          <a:bodyPr lIns="91430" tIns="45715" rIns="91430" bIns="4571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
              </a:spcBef>
            </a:pPr>
            <a:r>
              <a:rPr lang="en-US" altLang="pt-BR" sz="1600" b="1">
                <a:solidFill>
                  <a:srgbClr val="00B050"/>
                </a:solidFill>
                <a:effectLst>
                  <a:outerShdw blurRad="38100" dist="38100" dir="2700000" algn="tl">
                    <a:srgbClr val="C0C0C0"/>
                  </a:outerShdw>
                </a:effectLst>
                <a:cs typeface="Times New Roman" panose="02020603050405020304" pitchFamily="18" charset="0"/>
              </a:rPr>
              <a:t>         </a:t>
            </a:r>
            <a:r>
              <a:rPr lang="en-US" altLang="pt-BR" sz="1600" b="1">
                <a:solidFill>
                  <a:srgbClr val="00B050"/>
                </a:solidFill>
                <a:cs typeface="Times New Roman" panose="02020603050405020304" pitchFamily="18" charset="0"/>
              </a:rPr>
              <a:t>Postprandial                        </a:t>
            </a:r>
          </a:p>
          <a:p>
            <a:pPr>
              <a:spcBef>
                <a:spcPct val="5000"/>
              </a:spcBef>
            </a:pPr>
            <a:r>
              <a:rPr lang="en-US" altLang="pt-BR" sz="1600" b="1">
                <a:solidFill>
                  <a:srgbClr val="00B050"/>
                </a:solidFill>
                <a:cs typeface="Times New Roman" panose="02020603050405020304" pitchFamily="18" charset="0"/>
              </a:rPr>
              <a:t>             glucose</a:t>
            </a:r>
            <a:endParaRPr lang="en-US" altLang="pt-BR" sz="1600" b="1">
              <a:solidFill>
                <a:srgbClr val="00B050"/>
              </a:solidFill>
              <a:effectLst>
                <a:outerShdw blurRad="38100" dist="38100" dir="2700000" algn="tl">
                  <a:srgbClr val="C0C0C0"/>
                </a:outerShdw>
              </a:effectLst>
              <a:cs typeface="Times New Roman" panose="02020603050405020304" pitchFamily="18" charset="0"/>
            </a:endParaRPr>
          </a:p>
        </p:txBody>
      </p:sp>
      <p:sp>
        <p:nvSpPr>
          <p:cNvPr id="43" name="Freeform 29"/>
          <p:cNvSpPr>
            <a:spLocks/>
          </p:cNvSpPr>
          <p:nvPr/>
        </p:nvSpPr>
        <p:spPr bwMode="gray">
          <a:xfrm>
            <a:off x="2278063" y="3097213"/>
            <a:ext cx="5722937" cy="1566862"/>
          </a:xfrm>
          <a:custGeom>
            <a:avLst/>
            <a:gdLst>
              <a:gd name="T0" fmla="*/ 0 w 3024"/>
              <a:gd name="T1" fmla="*/ 593 h 1072"/>
              <a:gd name="T2" fmla="*/ 1703 w 3024"/>
              <a:gd name="T3" fmla="*/ 565 h 1072"/>
              <a:gd name="T4" fmla="*/ 4327 w 3024"/>
              <a:gd name="T5" fmla="*/ 377 h 1072"/>
              <a:gd name="T6" fmla="*/ 8261 w 3024"/>
              <a:gd name="T7" fmla="*/ 0 h 1072"/>
              <a:gd name="T8" fmla="*/ 0 60000 65536"/>
              <a:gd name="T9" fmla="*/ 0 60000 65536"/>
              <a:gd name="T10" fmla="*/ 0 60000 65536"/>
              <a:gd name="T11" fmla="*/ 0 60000 65536"/>
              <a:gd name="T12" fmla="*/ 0 w 3024"/>
              <a:gd name="T13" fmla="*/ 0 h 1072"/>
              <a:gd name="T14" fmla="*/ 3024 w 3024"/>
              <a:gd name="T15" fmla="*/ 1072 h 1072"/>
            </a:gdLst>
            <a:ahLst/>
            <a:cxnLst>
              <a:cxn ang="T8">
                <a:pos x="T0" y="T1"/>
              </a:cxn>
              <a:cxn ang="T9">
                <a:pos x="T2" y="T3"/>
              </a:cxn>
              <a:cxn ang="T10">
                <a:pos x="T4" y="T5"/>
              </a:cxn>
              <a:cxn ang="T11">
                <a:pos x="T6" y="T7"/>
              </a:cxn>
            </a:cxnLst>
            <a:rect l="T12" t="T13" r="T14" b="T15"/>
            <a:pathLst>
              <a:path w="3024" h="1072">
                <a:moveTo>
                  <a:pt x="0" y="1056"/>
                </a:moveTo>
                <a:cubicBezTo>
                  <a:pt x="180" y="1064"/>
                  <a:pt x="360" y="1072"/>
                  <a:pt x="624" y="1008"/>
                </a:cubicBezTo>
                <a:cubicBezTo>
                  <a:pt x="888" y="944"/>
                  <a:pt x="1184" y="840"/>
                  <a:pt x="1584" y="672"/>
                </a:cubicBezTo>
                <a:cubicBezTo>
                  <a:pt x="1984" y="504"/>
                  <a:pt x="2784" y="112"/>
                  <a:pt x="3024" y="0"/>
                </a:cubicBezTo>
              </a:path>
            </a:pathLst>
          </a:custGeom>
          <a:noFill/>
          <a:ln w="57150">
            <a:solidFill>
              <a:srgbClr val="00B050"/>
            </a:solidFill>
            <a:round/>
            <a:headEnd/>
            <a:tailEnd/>
          </a:ln>
          <a:extLst/>
        </p:spPr>
        <p:txBody>
          <a:bodyPr/>
          <a:lstStyle/>
          <a:p>
            <a:pPr>
              <a:defRPr/>
            </a:pPr>
            <a:endParaRPr lang="en-US" sz="1600">
              <a:latin typeface="+mn-lt"/>
              <a:ea typeface="+mn-ea"/>
            </a:endParaRPr>
          </a:p>
        </p:txBody>
      </p:sp>
      <p:sp>
        <p:nvSpPr>
          <p:cNvPr id="46" name="Rectangle 23"/>
          <p:cNvSpPr>
            <a:spLocks noChangeArrowheads="1"/>
          </p:cNvSpPr>
          <p:nvPr/>
        </p:nvSpPr>
        <p:spPr bwMode="auto">
          <a:xfrm>
            <a:off x="152400" y="361950"/>
            <a:ext cx="7620000" cy="487363"/>
          </a:xfrm>
          <a:prstGeom prst="rect">
            <a:avLst/>
          </a:prstGeom>
          <a:noFill/>
          <a:ln w="9525">
            <a:noFill/>
            <a:miter lim="800000"/>
            <a:headEnd/>
            <a:tailEnd/>
          </a:ln>
          <a:effectLst/>
        </p:spPr>
        <p:txBody>
          <a:bodyPr>
            <a:spAutoFit/>
          </a:bodyPr>
          <a:lstStyle/>
          <a:p>
            <a:pPr>
              <a:lnSpc>
                <a:spcPct val="90000"/>
              </a:lnSpc>
              <a:defRPr/>
            </a:pPr>
            <a:r>
              <a:rPr lang="en-US" sz="2800" b="1" dirty="0">
                <a:solidFill>
                  <a:schemeClr val="accent2"/>
                </a:solidFill>
                <a:effectLst>
                  <a:outerShdw blurRad="38100" dist="38100" dir="2700000" algn="tl">
                    <a:srgbClr val="C0C0C0"/>
                  </a:outerShdw>
                </a:effectLst>
                <a:latin typeface="Franklin Gothic Demi" pitchFamily="34" charset="0"/>
                <a:ea typeface="+mn-ea"/>
              </a:rPr>
              <a:t>Natural History of Type II Diabetes Mellitus</a:t>
            </a:r>
          </a:p>
        </p:txBody>
      </p:sp>
      <p:cxnSp>
        <p:nvCxnSpPr>
          <p:cNvPr id="20518"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Grp="1" noChangeAspect="1"/>
          </p:cNvGraphicFramePr>
          <p:nvPr>
            <p:ph type="chart" idx="1"/>
          </p:nvPr>
        </p:nvGraphicFramePr>
        <p:xfrm>
          <a:off x="914400" y="762000"/>
          <a:ext cx="6865938" cy="3460750"/>
        </p:xfrm>
        <a:graphic>
          <a:graphicData uri="http://schemas.openxmlformats.org/presentationml/2006/ole">
            <mc:AlternateContent xmlns:mc="http://schemas.openxmlformats.org/markup-compatibility/2006">
              <mc:Choice xmlns:v="urn:schemas-microsoft-com:vml" Requires="v">
                <p:oleObj spid="_x0000_s104463" r:id="rId4" imgW="7224386" imgH="3645724" progId="Excel.Chart.8">
                  <p:embed/>
                </p:oleObj>
              </mc:Choice>
              <mc:Fallback>
                <p:oleObj r:id="rId4" imgW="7224386" imgH="3645724" progId="Excel.Char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762000"/>
                        <a:ext cx="68659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51" name="Text Box 3"/>
          <p:cNvSpPr txBox="1">
            <a:spLocks noChangeArrowheads="1"/>
          </p:cNvSpPr>
          <p:nvPr/>
        </p:nvSpPr>
        <p:spPr bwMode="auto">
          <a:xfrm>
            <a:off x="1600200" y="3994150"/>
            <a:ext cx="700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nchor="ctr">
            <a:spAutoFit/>
          </a:bodyPr>
          <a:lstStyle>
            <a:lvl1pPr eaLnBrk="0" hangingPunct="0">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146175" algn="ctr"/>
                <a:tab pos="2176463" algn="ctr"/>
                <a:tab pos="3206750" algn="ctr"/>
                <a:tab pos="4224338" algn="ctr"/>
                <a:tab pos="5313363" algn="ctr"/>
                <a:tab pos="6343650" algn="ctr"/>
                <a:tab pos="7372350" algn="ctr"/>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400">
                <a:latin typeface="Franklin Gothic Demi" panose="020B0703020102020204" pitchFamily="34" charset="0"/>
              </a:rPr>
              <a:t>N =  9451            3654          13,655          1502            8290          11,140</a:t>
            </a:r>
          </a:p>
        </p:txBody>
      </p:sp>
      <p:sp>
        <p:nvSpPr>
          <p:cNvPr id="52228" name="Text Box 4"/>
          <p:cNvSpPr txBox="1">
            <a:spLocks noChangeArrowheads="1"/>
          </p:cNvSpPr>
          <p:nvPr/>
        </p:nvSpPr>
        <p:spPr bwMode="auto">
          <a:xfrm>
            <a:off x="381000" y="5611813"/>
            <a:ext cx="8686800" cy="11699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smtClean="0">
                <a:latin typeface="+mn-lt"/>
              </a:rPr>
              <a:t>Sources: </a:t>
            </a:r>
          </a:p>
          <a:p>
            <a:pPr algn="r" eaLnBrk="1" hangingPunct="1">
              <a:defRPr/>
            </a:pPr>
            <a:r>
              <a:rPr lang="en-US" sz="1000" dirty="0" smtClean="0">
                <a:latin typeface="+mn-lt"/>
              </a:rPr>
              <a:t>1. Heart Outcomes Prevention Evaluation Study Investigators. </a:t>
            </a:r>
            <a:r>
              <a:rPr lang="en-US" sz="1000" i="1" dirty="0" smtClean="0">
                <a:latin typeface="+mn-lt"/>
              </a:rPr>
              <a:t>Lancet</a:t>
            </a:r>
            <a:r>
              <a:rPr lang="en-US" sz="1000" dirty="0" smtClean="0">
                <a:latin typeface="+mn-lt"/>
              </a:rPr>
              <a:t> 2000; 355: 253-259</a:t>
            </a:r>
          </a:p>
          <a:p>
            <a:pPr algn="r" eaLnBrk="1" hangingPunct="1">
              <a:defRPr/>
            </a:pPr>
            <a:r>
              <a:rPr lang="en-US" sz="1000" dirty="0" smtClean="0">
                <a:latin typeface="+mn-lt"/>
              </a:rPr>
              <a:t>2. Fox KM et al. </a:t>
            </a:r>
            <a:r>
              <a:rPr lang="en-US" sz="1000" i="1" dirty="0" smtClean="0">
                <a:latin typeface="+mn-lt"/>
              </a:rPr>
              <a:t>Lancet</a:t>
            </a:r>
            <a:r>
              <a:rPr lang="en-US" sz="1000" dirty="0" smtClean="0">
                <a:latin typeface="+mn-lt"/>
              </a:rPr>
              <a:t> 2003; 362: 782-788</a:t>
            </a:r>
          </a:p>
          <a:p>
            <a:pPr algn="r" eaLnBrk="1" hangingPunct="1">
              <a:defRPr/>
            </a:pPr>
            <a:r>
              <a:rPr lang="en-US" sz="1000" dirty="0" smtClean="0">
                <a:latin typeface="+mn-lt"/>
              </a:rPr>
              <a:t>3. Patel A et al. </a:t>
            </a:r>
            <a:r>
              <a:rPr lang="en-US" sz="1000" i="1" dirty="0" smtClean="0">
                <a:latin typeface="+mn-lt"/>
              </a:rPr>
              <a:t>Lancet</a:t>
            </a:r>
            <a:r>
              <a:rPr lang="en-US" sz="1000" dirty="0" smtClean="0">
                <a:latin typeface="+mn-lt"/>
              </a:rPr>
              <a:t> 2007; 370: 829-840</a:t>
            </a:r>
          </a:p>
          <a:p>
            <a:pPr algn="r" eaLnBrk="1" hangingPunct="1">
              <a:defRPr/>
            </a:pPr>
            <a:r>
              <a:rPr lang="en-US" sz="1000" dirty="0" smtClean="0">
                <a:latin typeface="+mn-lt"/>
              </a:rPr>
              <a:t>4. Daly CA et al. </a:t>
            </a:r>
            <a:r>
              <a:rPr lang="en-US" sz="1000" i="1" dirty="0" err="1" smtClean="0">
                <a:latin typeface="+mn-lt"/>
              </a:rPr>
              <a:t>Eur</a:t>
            </a:r>
            <a:r>
              <a:rPr lang="en-US" sz="1000" i="1" dirty="0" smtClean="0">
                <a:latin typeface="+mn-lt"/>
              </a:rPr>
              <a:t> Heart J </a:t>
            </a:r>
            <a:r>
              <a:rPr lang="en-US" sz="1000" dirty="0" smtClean="0">
                <a:latin typeface="+mn-lt"/>
              </a:rPr>
              <a:t>2005;14:1347-1349 </a:t>
            </a:r>
          </a:p>
          <a:p>
            <a:pPr algn="r" eaLnBrk="1" hangingPunct="1">
              <a:defRPr/>
            </a:pPr>
            <a:r>
              <a:rPr lang="en-US" sz="1000" dirty="0" smtClean="0">
                <a:latin typeface="+mn-lt"/>
              </a:rPr>
              <a:t>5. The PEACE Trial Investigators. </a:t>
            </a:r>
            <a:r>
              <a:rPr lang="en-US" sz="1000" i="1" dirty="0" smtClean="0">
                <a:latin typeface="+mn-lt"/>
              </a:rPr>
              <a:t>NEJM</a:t>
            </a:r>
            <a:r>
              <a:rPr lang="en-US" sz="1000" dirty="0" smtClean="0">
                <a:latin typeface="+mn-lt"/>
              </a:rPr>
              <a:t> 2004;351:2058-2068</a:t>
            </a:r>
          </a:p>
          <a:p>
            <a:pPr algn="r" eaLnBrk="1" hangingPunct="1">
              <a:defRPr/>
            </a:pPr>
            <a:r>
              <a:rPr lang="en-US" sz="1000" dirty="0" smtClean="0">
                <a:latin typeface="+mn-lt"/>
              </a:rPr>
              <a:t>6. ADVANCE Collaborative Group. </a:t>
            </a:r>
            <a:r>
              <a:rPr lang="en-US" sz="1000" i="1" dirty="0" smtClean="0">
                <a:latin typeface="+mn-lt"/>
              </a:rPr>
              <a:t>NEJM</a:t>
            </a:r>
            <a:r>
              <a:rPr lang="en-US" sz="1000" dirty="0" smtClean="0">
                <a:latin typeface="+mn-lt"/>
              </a:rPr>
              <a:t> 2008;358:2560-2572</a:t>
            </a:r>
          </a:p>
        </p:txBody>
      </p:sp>
      <p:sp>
        <p:nvSpPr>
          <p:cNvPr id="104453" name="Text Box 8"/>
          <p:cNvSpPr txBox="1">
            <a:spLocks noChangeArrowheads="1"/>
          </p:cNvSpPr>
          <p:nvPr/>
        </p:nvSpPr>
        <p:spPr bwMode="auto">
          <a:xfrm>
            <a:off x="1752600" y="1784350"/>
            <a:ext cx="10017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latin typeface="Franklin Gothic Demi" panose="020B0703020102020204" pitchFamily="34" charset="0"/>
              </a:rPr>
              <a:t>P&lt;0.001</a:t>
            </a:r>
          </a:p>
        </p:txBody>
      </p:sp>
      <p:sp>
        <p:nvSpPr>
          <p:cNvPr id="104454" name="Text Box 9"/>
          <p:cNvSpPr txBox="1">
            <a:spLocks noChangeArrowheads="1"/>
          </p:cNvSpPr>
          <p:nvPr/>
        </p:nvSpPr>
        <p:spPr bwMode="auto">
          <a:xfrm>
            <a:off x="2743200" y="1524000"/>
            <a:ext cx="10017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latin typeface="Franklin Gothic Demi" panose="020B0703020102020204" pitchFamily="34" charset="0"/>
              </a:rPr>
              <a:t>P=0.0004</a:t>
            </a:r>
          </a:p>
        </p:txBody>
      </p:sp>
      <p:sp>
        <p:nvSpPr>
          <p:cNvPr id="104455" name="Text Box 10"/>
          <p:cNvSpPr txBox="1">
            <a:spLocks noChangeArrowheads="1"/>
          </p:cNvSpPr>
          <p:nvPr/>
        </p:nvSpPr>
        <p:spPr bwMode="auto">
          <a:xfrm>
            <a:off x="3722688" y="2470150"/>
            <a:ext cx="10017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latin typeface="Franklin Gothic Demi" panose="020B0703020102020204" pitchFamily="34" charset="0"/>
              </a:rPr>
              <a:t>P=0.0003</a:t>
            </a:r>
          </a:p>
        </p:txBody>
      </p:sp>
      <p:sp>
        <p:nvSpPr>
          <p:cNvPr id="104456" name="Text Box 11"/>
          <p:cNvSpPr txBox="1">
            <a:spLocks noChangeArrowheads="1"/>
          </p:cNvSpPr>
          <p:nvPr/>
        </p:nvSpPr>
        <p:spPr bwMode="auto">
          <a:xfrm>
            <a:off x="4713288" y="1936750"/>
            <a:ext cx="10017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latin typeface="Franklin Gothic Demi" panose="020B0703020102020204" pitchFamily="34" charset="0"/>
              </a:rPr>
              <a:t>P=0.13</a:t>
            </a:r>
          </a:p>
        </p:txBody>
      </p:sp>
      <p:sp>
        <p:nvSpPr>
          <p:cNvPr id="104457" name="Text Box 12"/>
          <p:cNvSpPr txBox="1">
            <a:spLocks noChangeArrowheads="1"/>
          </p:cNvSpPr>
          <p:nvPr/>
        </p:nvSpPr>
        <p:spPr bwMode="auto">
          <a:xfrm>
            <a:off x="5638800" y="125095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latin typeface="Franklin Gothic Demi" panose="020B0703020102020204" pitchFamily="34" charset="0"/>
              </a:rPr>
              <a:t>P=0.43</a:t>
            </a:r>
          </a:p>
        </p:txBody>
      </p:sp>
      <p:sp>
        <p:nvSpPr>
          <p:cNvPr id="104458" name="Text Box 13"/>
          <p:cNvSpPr txBox="1">
            <a:spLocks noChangeArrowheads="1"/>
          </p:cNvSpPr>
          <p:nvPr/>
        </p:nvSpPr>
        <p:spPr bwMode="auto">
          <a:xfrm>
            <a:off x="6629400" y="1828800"/>
            <a:ext cx="10017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400">
                <a:latin typeface="Franklin Gothic Demi" panose="020B0703020102020204" pitchFamily="34" charset="0"/>
              </a:rPr>
              <a:t>P=0.04</a:t>
            </a:r>
          </a:p>
        </p:txBody>
      </p:sp>
      <p:sp>
        <p:nvSpPr>
          <p:cNvPr id="104459" name="Rectangle 1"/>
          <p:cNvSpPr>
            <a:spLocks noChangeArrowheads="1"/>
          </p:cNvSpPr>
          <p:nvPr/>
        </p:nvSpPr>
        <p:spPr bwMode="auto">
          <a:xfrm>
            <a:off x="533400" y="4397375"/>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Use of an ACE inhibitor in most trials of DM is associated with a reduction in adverse CV events</a:t>
            </a:r>
          </a:p>
        </p:txBody>
      </p:sp>
      <p:sp>
        <p:nvSpPr>
          <p:cNvPr id="104460" name="Text Box 13"/>
          <p:cNvSpPr txBox="1">
            <a:spLocks noChangeArrowheads="1"/>
          </p:cNvSpPr>
          <p:nvPr/>
        </p:nvSpPr>
        <p:spPr bwMode="auto">
          <a:xfrm>
            <a:off x="304800" y="53927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ACE=Angiotensin converting enzyme, CV=Cardiovascular, DM=Diabetes mellitus</a:t>
            </a:r>
            <a:endParaRPr lang="en-US" altLang="pt-BR" sz="1000" b="1"/>
          </a:p>
        </p:txBody>
      </p:sp>
      <p:cxnSp>
        <p:nvCxnSpPr>
          <p:cNvPr id="10446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an ACE Inhibitor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195263" y="922338"/>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Aliskerin Trial in Type 2 Diabetes Using Cardio-Renal Endpoints (ALTITUDE) Trial</a:t>
            </a:r>
          </a:p>
        </p:txBody>
      </p:sp>
      <p:sp>
        <p:nvSpPr>
          <p:cNvPr id="106499" name="Rectangle 8"/>
          <p:cNvSpPr>
            <a:spLocks noChangeArrowheads="1"/>
          </p:cNvSpPr>
          <p:nvPr/>
        </p:nvSpPr>
        <p:spPr bwMode="auto">
          <a:xfrm>
            <a:off x="446088" y="48577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Addition of a renin inhibitor does not reduce CV risk  </a:t>
            </a:r>
          </a:p>
        </p:txBody>
      </p:sp>
      <p:sp>
        <p:nvSpPr>
          <p:cNvPr id="106500" name="Rectangle 9"/>
          <p:cNvSpPr>
            <a:spLocks noChangeArrowheads="1"/>
          </p:cNvSpPr>
          <p:nvPr/>
        </p:nvSpPr>
        <p:spPr bwMode="auto">
          <a:xfrm>
            <a:off x="0" y="1676400"/>
            <a:ext cx="9110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8,561 patients with type 2 DM, as well as, chronic kidney disease and/or CV disease randomized to aliskerin (300 mg/day) or placebo in addition to an ACE inhibitor or angiotensin receptor blocker for a median of 32.9 months* </a:t>
            </a:r>
          </a:p>
        </p:txBody>
      </p:sp>
      <p:cxnSp>
        <p:nvCxnSpPr>
          <p:cNvPr id="10650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Lack of Benefit of a Renin Inhibitor</a:t>
            </a:r>
          </a:p>
        </p:txBody>
      </p:sp>
      <p:sp>
        <p:nvSpPr>
          <p:cNvPr id="106503" name="Text Box 40"/>
          <p:cNvSpPr txBox="1">
            <a:spLocks noChangeArrowheads="1"/>
          </p:cNvSpPr>
          <p:nvPr/>
        </p:nvSpPr>
        <p:spPr bwMode="auto">
          <a:xfrm>
            <a:off x="5621338" y="6477000"/>
            <a:ext cx="3446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t>Source: Hans-Henrik P et al</a:t>
            </a:r>
            <a:r>
              <a:rPr lang="en-US" altLang="pt-BR" sz="1000" i="1"/>
              <a:t>.</a:t>
            </a:r>
            <a:r>
              <a:rPr lang="en-US" altLang="pt-BR" sz="1000"/>
              <a:t> </a:t>
            </a:r>
            <a:r>
              <a:rPr lang="en-US" altLang="pt-BR" sz="1000" i="1"/>
              <a:t>NEJM </a:t>
            </a:r>
            <a:r>
              <a:rPr lang="en-US" altLang="pt-BR" sz="1000"/>
              <a:t> 2012;367:2204-2213</a:t>
            </a:r>
          </a:p>
        </p:txBody>
      </p:sp>
      <p:sp>
        <p:nvSpPr>
          <p:cNvPr id="106504" name="Text Box 63"/>
          <p:cNvSpPr txBox="1">
            <a:spLocks noChangeArrowheads="1"/>
          </p:cNvSpPr>
          <p:nvPr/>
        </p:nvSpPr>
        <p:spPr bwMode="auto">
          <a:xfrm>
            <a:off x="4191000" y="6248400"/>
            <a:ext cx="487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t>ACE=Angiotensin converting enzyme, DM=Diabetes mellitus, CV=Cardiovascular</a:t>
            </a:r>
          </a:p>
        </p:txBody>
      </p:sp>
      <p:sp>
        <p:nvSpPr>
          <p:cNvPr id="106505" name="Text Box 63"/>
          <p:cNvSpPr txBox="1">
            <a:spLocks noChangeArrowheads="1"/>
          </p:cNvSpPr>
          <p:nvPr/>
        </p:nvSpPr>
        <p:spPr bwMode="auto">
          <a:xfrm>
            <a:off x="3886200" y="5257800"/>
            <a:ext cx="518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t>*The trial was stopped prematurely</a:t>
            </a:r>
          </a:p>
        </p:txBody>
      </p:sp>
      <p:sp>
        <p:nvSpPr>
          <p:cNvPr id="106506" name="Text Box 63"/>
          <p:cNvSpPr txBox="1">
            <a:spLocks noChangeArrowheads="1"/>
          </p:cNvSpPr>
          <p:nvPr/>
        </p:nvSpPr>
        <p:spPr bwMode="auto">
          <a:xfrm>
            <a:off x="4267200" y="5427663"/>
            <a:ext cx="4800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t>**Composite of CV death or a first occurrence of cardiac arrest with resuscitation, nonfatal myocardial infarction, nonfatal stroke,  unplanned hospitalization for heart failure, end-stage renal disease, death attributable to kidney failure, or the need for renal replacement therapy with no dialysis or transplantation available or initiated, or doubling of the baseline serum creatinine level</a:t>
            </a:r>
          </a:p>
        </p:txBody>
      </p:sp>
      <p:sp>
        <p:nvSpPr>
          <p:cNvPr id="106507" name="Rectangle 5"/>
          <p:cNvSpPr>
            <a:spLocks noChangeArrowheads="1"/>
          </p:cNvSpPr>
          <p:nvPr/>
        </p:nvSpPr>
        <p:spPr bwMode="auto">
          <a:xfrm>
            <a:off x="3316288" y="3657600"/>
            <a:ext cx="1463675" cy="809625"/>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6508" name="Rectangle 6"/>
          <p:cNvSpPr>
            <a:spLocks noChangeArrowheads="1"/>
          </p:cNvSpPr>
          <p:nvPr/>
        </p:nvSpPr>
        <p:spPr bwMode="auto">
          <a:xfrm>
            <a:off x="4779963" y="3505200"/>
            <a:ext cx="1450975" cy="96202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6509" name="Text Box 7"/>
          <p:cNvSpPr txBox="1">
            <a:spLocks noChangeArrowheads="1"/>
          </p:cNvSpPr>
          <p:nvPr/>
        </p:nvSpPr>
        <p:spPr bwMode="auto">
          <a:xfrm rot="-5400000">
            <a:off x="1697831" y="3585369"/>
            <a:ext cx="1506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Primary end  point** (%)</a:t>
            </a:r>
          </a:p>
        </p:txBody>
      </p:sp>
      <p:sp>
        <p:nvSpPr>
          <p:cNvPr id="106510" name="Text Box 8"/>
          <p:cNvSpPr txBox="1">
            <a:spLocks noChangeArrowheads="1"/>
          </p:cNvSpPr>
          <p:nvPr/>
        </p:nvSpPr>
        <p:spPr bwMode="auto">
          <a:xfrm flipH="1">
            <a:off x="3321050" y="4554538"/>
            <a:ext cx="1447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Placebo</a:t>
            </a:r>
          </a:p>
        </p:txBody>
      </p:sp>
      <p:sp>
        <p:nvSpPr>
          <p:cNvPr id="106511" name="Text Box 9"/>
          <p:cNvSpPr txBox="1">
            <a:spLocks noChangeArrowheads="1"/>
          </p:cNvSpPr>
          <p:nvPr/>
        </p:nvSpPr>
        <p:spPr bwMode="auto">
          <a:xfrm flipH="1">
            <a:off x="3309938" y="33528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17.1</a:t>
            </a:r>
          </a:p>
        </p:txBody>
      </p:sp>
      <p:sp>
        <p:nvSpPr>
          <p:cNvPr id="106512" name="Text Box 10"/>
          <p:cNvSpPr txBox="1">
            <a:spLocks noChangeArrowheads="1"/>
          </p:cNvSpPr>
          <p:nvPr/>
        </p:nvSpPr>
        <p:spPr bwMode="auto">
          <a:xfrm flipH="1">
            <a:off x="4768850" y="4554538"/>
            <a:ext cx="152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Aliskerin</a:t>
            </a:r>
          </a:p>
        </p:txBody>
      </p:sp>
      <p:sp>
        <p:nvSpPr>
          <p:cNvPr id="106513" name="Text Box 12"/>
          <p:cNvSpPr txBox="1">
            <a:spLocks noChangeArrowheads="1"/>
          </p:cNvSpPr>
          <p:nvPr/>
        </p:nvSpPr>
        <p:spPr bwMode="auto">
          <a:xfrm>
            <a:off x="2819400" y="3130550"/>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20</a:t>
            </a:r>
          </a:p>
        </p:txBody>
      </p:sp>
      <p:sp>
        <p:nvSpPr>
          <p:cNvPr id="106514" name="Text Box 13"/>
          <p:cNvSpPr txBox="1">
            <a:spLocks noChangeArrowheads="1"/>
          </p:cNvSpPr>
          <p:nvPr/>
        </p:nvSpPr>
        <p:spPr bwMode="auto">
          <a:xfrm>
            <a:off x="2813050" y="3740150"/>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15</a:t>
            </a:r>
          </a:p>
        </p:txBody>
      </p:sp>
      <p:sp>
        <p:nvSpPr>
          <p:cNvPr id="106515" name="Text Box 14"/>
          <p:cNvSpPr txBox="1">
            <a:spLocks noChangeArrowheads="1"/>
          </p:cNvSpPr>
          <p:nvPr/>
        </p:nvSpPr>
        <p:spPr bwMode="auto">
          <a:xfrm>
            <a:off x="2946400" y="4349750"/>
            <a:ext cx="120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06516" name="Text Box 15"/>
          <p:cNvSpPr txBox="1">
            <a:spLocks noChangeArrowheads="1"/>
          </p:cNvSpPr>
          <p:nvPr/>
        </p:nvSpPr>
        <p:spPr bwMode="auto">
          <a:xfrm flipH="1">
            <a:off x="4757738" y="3251200"/>
            <a:ext cx="14462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18.3</a:t>
            </a:r>
          </a:p>
        </p:txBody>
      </p:sp>
      <p:sp>
        <p:nvSpPr>
          <p:cNvPr id="106517" name="Line 16"/>
          <p:cNvSpPr>
            <a:spLocks noChangeShapeType="1"/>
          </p:cNvSpPr>
          <p:nvPr/>
        </p:nvSpPr>
        <p:spPr bwMode="auto">
          <a:xfrm>
            <a:off x="3168650" y="4478338"/>
            <a:ext cx="32115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6518" name="Line 18"/>
          <p:cNvSpPr>
            <a:spLocks noChangeShapeType="1"/>
          </p:cNvSpPr>
          <p:nvPr/>
        </p:nvSpPr>
        <p:spPr bwMode="auto">
          <a:xfrm>
            <a:off x="3092450" y="3868738"/>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6519" name="Line 19"/>
          <p:cNvSpPr>
            <a:spLocks noChangeShapeType="1"/>
          </p:cNvSpPr>
          <p:nvPr/>
        </p:nvSpPr>
        <p:spPr bwMode="auto">
          <a:xfrm>
            <a:off x="3092450" y="3259138"/>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6520" name="Line 22"/>
          <p:cNvSpPr>
            <a:spLocks noChangeShapeType="1"/>
          </p:cNvSpPr>
          <p:nvPr/>
        </p:nvSpPr>
        <p:spPr bwMode="auto">
          <a:xfrm>
            <a:off x="4038600" y="30480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6521" name="Text Box 23"/>
          <p:cNvSpPr txBox="1">
            <a:spLocks noChangeArrowheads="1"/>
          </p:cNvSpPr>
          <p:nvPr/>
        </p:nvSpPr>
        <p:spPr bwMode="auto">
          <a:xfrm flipH="1">
            <a:off x="3919538" y="2743200"/>
            <a:ext cx="175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P=0.12</a:t>
            </a:r>
          </a:p>
        </p:txBody>
      </p:sp>
      <p:sp>
        <p:nvSpPr>
          <p:cNvPr id="106522" name="Line 24"/>
          <p:cNvSpPr>
            <a:spLocks noChangeShapeType="1"/>
          </p:cNvSpPr>
          <p:nvPr/>
        </p:nvSpPr>
        <p:spPr bwMode="auto">
          <a:xfrm>
            <a:off x="5486400" y="3048000"/>
            <a:ext cx="0" cy="187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6523" name="Line 25"/>
          <p:cNvSpPr>
            <a:spLocks noChangeShapeType="1"/>
          </p:cNvSpPr>
          <p:nvPr/>
        </p:nvSpPr>
        <p:spPr bwMode="auto">
          <a:xfrm>
            <a:off x="4038600" y="30480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cxnSp>
        <p:nvCxnSpPr>
          <p:cNvPr id="106524" name="Straight Connector 99"/>
          <p:cNvCxnSpPr>
            <a:cxnSpLocks noChangeShapeType="1"/>
          </p:cNvCxnSpPr>
          <p:nvPr/>
        </p:nvCxnSpPr>
        <p:spPr bwMode="auto">
          <a:xfrm>
            <a:off x="3157538" y="3678238"/>
            <a:ext cx="22098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5" name="Straight Connector 34"/>
          <p:cNvCxnSpPr>
            <a:cxnSpLocks noChangeShapeType="1"/>
          </p:cNvCxnSpPr>
          <p:nvPr/>
        </p:nvCxnSpPr>
        <p:spPr bwMode="auto">
          <a:xfrm rot="5400000">
            <a:off x="2771775" y="3629025"/>
            <a:ext cx="857250" cy="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rot="5400000">
            <a:off x="3048000" y="4360863"/>
            <a:ext cx="304800" cy="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rot="10800000" flipV="1">
            <a:off x="3124200" y="4056063"/>
            <a:ext cx="152400" cy="7620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rot="10800000" flipV="1">
            <a:off x="3124200" y="4132263"/>
            <a:ext cx="152400" cy="7620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5"/>
          <p:cNvSpPr txBox="1">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sym typeface="Wingdings" panose="05000000000000000000" pitchFamily="2" charset="2"/>
              </a:rPr>
              <a:t>Source: </a:t>
            </a:r>
            <a:r>
              <a:rPr lang="en-US" altLang="pt-BR" sz="1000"/>
              <a:t>Chen J et al. </a:t>
            </a:r>
            <a:r>
              <a:rPr lang="en-US" altLang="pt-BR" sz="1000" i="1"/>
              <a:t>JACC </a:t>
            </a:r>
            <a:r>
              <a:rPr lang="en-US" altLang="pt-BR" sz="1000"/>
              <a:t>1999;34:1388-1394</a:t>
            </a:r>
          </a:p>
        </p:txBody>
      </p:sp>
      <p:sp>
        <p:nvSpPr>
          <p:cNvPr id="107523" name="Rectangle 106"/>
          <p:cNvSpPr>
            <a:spLocks noChangeArrowheads="1"/>
          </p:cNvSpPr>
          <p:nvPr/>
        </p:nvSpPr>
        <p:spPr bwMode="auto">
          <a:xfrm>
            <a:off x="2100263" y="2324100"/>
            <a:ext cx="742950" cy="2057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3253" name="Rectangle 108"/>
          <p:cNvSpPr>
            <a:spLocks noChangeArrowheads="1"/>
          </p:cNvSpPr>
          <p:nvPr/>
        </p:nvSpPr>
        <p:spPr bwMode="auto">
          <a:xfrm>
            <a:off x="2843213" y="2933700"/>
            <a:ext cx="762000" cy="1447800"/>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107525" name="Text Box 112"/>
          <p:cNvSpPr txBox="1">
            <a:spLocks noChangeArrowheads="1"/>
          </p:cNvSpPr>
          <p:nvPr/>
        </p:nvSpPr>
        <p:spPr bwMode="auto">
          <a:xfrm rot="-5400000">
            <a:off x="-128587" y="30099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800">
                <a:latin typeface="Franklin Gothic Demi" panose="020B0703020102020204" pitchFamily="34" charset="0"/>
              </a:rPr>
              <a:t>1 Year Mortality (%)</a:t>
            </a:r>
          </a:p>
        </p:txBody>
      </p:sp>
      <p:sp>
        <p:nvSpPr>
          <p:cNvPr id="107526" name="Text Box 114"/>
          <p:cNvSpPr txBox="1">
            <a:spLocks noChangeArrowheads="1"/>
          </p:cNvSpPr>
          <p:nvPr/>
        </p:nvSpPr>
        <p:spPr bwMode="auto">
          <a:xfrm flipH="1">
            <a:off x="2309813" y="1981200"/>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800"/>
              </a:lnSpc>
            </a:pPr>
            <a:r>
              <a:rPr lang="en-US" altLang="pt-BR" sz="1600">
                <a:latin typeface="Franklin Gothic Demi" panose="020B0703020102020204" pitchFamily="34" charset="0"/>
                <a:cs typeface="Arial" panose="020B0604020202020204" pitchFamily="34" charset="0"/>
              </a:rPr>
              <a:t>p&lt;0.001</a:t>
            </a:r>
          </a:p>
        </p:txBody>
      </p:sp>
      <p:sp>
        <p:nvSpPr>
          <p:cNvPr id="53256" name="Freeform 115"/>
          <p:cNvSpPr>
            <a:spLocks/>
          </p:cNvSpPr>
          <p:nvPr/>
        </p:nvSpPr>
        <p:spPr bwMode="auto">
          <a:xfrm flipH="1" flipV="1">
            <a:off x="6400800" y="2225675"/>
            <a:ext cx="136525" cy="136525"/>
          </a:xfrm>
          <a:custGeom>
            <a:avLst/>
            <a:gdLst>
              <a:gd name="T0" fmla="*/ 0 w 99"/>
              <a:gd name="T1" fmla="*/ 2147483647 h 197"/>
              <a:gd name="T2" fmla="*/ 2147483647 w 99"/>
              <a:gd name="T3" fmla="*/ 2147483647 h 197"/>
              <a:gd name="T4" fmla="*/ 2147483647 w 99"/>
              <a:gd name="T5" fmla="*/ 0 h 197"/>
              <a:gd name="T6" fmla="*/ 0 w 99"/>
              <a:gd name="T7" fmla="*/ 0 h 197"/>
              <a:gd name="T8" fmla="*/ 0 w 99"/>
              <a:gd name="T9" fmla="*/ 2147483647 h 197"/>
              <a:gd name="T10" fmla="*/ 0 w 99"/>
              <a:gd name="T11" fmla="*/ 2147483647 h 197"/>
              <a:gd name="T12" fmla="*/ 0 60000 65536"/>
              <a:gd name="T13" fmla="*/ 0 60000 65536"/>
              <a:gd name="T14" fmla="*/ 0 60000 65536"/>
              <a:gd name="T15" fmla="*/ 0 60000 65536"/>
              <a:gd name="T16" fmla="*/ 0 60000 65536"/>
              <a:gd name="T17" fmla="*/ 0 60000 65536"/>
              <a:gd name="T18" fmla="*/ 0 w 99"/>
              <a:gd name="T19" fmla="*/ 0 h 197"/>
              <a:gd name="T20" fmla="*/ 99 w 99"/>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99" h="197">
                <a:moveTo>
                  <a:pt x="0" y="197"/>
                </a:moveTo>
                <a:lnTo>
                  <a:pt x="99" y="197"/>
                </a:lnTo>
                <a:lnTo>
                  <a:pt x="99" y="0"/>
                </a:lnTo>
                <a:lnTo>
                  <a:pt x="0" y="0"/>
                </a:lnTo>
                <a:lnTo>
                  <a:pt x="0" y="197"/>
                </a:lnTo>
                <a:close/>
              </a:path>
            </a:pathLst>
          </a:custGeom>
          <a:solidFill>
            <a:schemeClr val="accent1">
              <a:lumMod val="50000"/>
            </a:schemeClr>
          </a:solidFill>
          <a:ln>
            <a:noFill/>
          </a:ln>
        </p:spPr>
        <p:txBody>
          <a:bodyPr rot="10800000"/>
          <a:lstStyle/>
          <a:p>
            <a:pPr>
              <a:defRPr/>
            </a:pPr>
            <a:endParaRPr lang="en-US">
              <a:latin typeface="Arial" charset="0"/>
              <a:ea typeface="+mn-ea"/>
            </a:endParaRPr>
          </a:p>
        </p:txBody>
      </p:sp>
      <p:sp>
        <p:nvSpPr>
          <p:cNvPr id="107528" name="Freeform 116"/>
          <p:cNvSpPr>
            <a:spLocks/>
          </p:cNvSpPr>
          <p:nvPr/>
        </p:nvSpPr>
        <p:spPr bwMode="auto">
          <a:xfrm flipH="1" flipV="1">
            <a:off x="6400800" y="1905000"/>
            <a:ext cx="136525" cy="136525"/>
          </a:xfrm>
          <a:custGeom>
            <a:avLst/>
            <a:gdLst>
              <a:gd name="T0" fmla="*/ 0 w 99"/>
              <a:gd name="T1" fmla="*/ 2147483647 h 207"/>
              <a:gd name="T2" fmla="*/ 2147483647 w 99"/>
              <a:gd name="T3" fmla="*/ 2147483647 h 207"/>
              <a:gd name="T4" fmla="*/ 2147483647 w 99"/>
              <a:gd name="T5" fmla="*/ 0 h 207"/>
              <a:gd name="T6" fmla="*/ 0 w 99"/>
              <a:gd name="T7" fmla="*/ 0 h 207"/>
              <a:gd name="T8" fmla="*/ 0 w 99"/>
              <a:gd name="T9" fmla="*/ 2147483647 h 207"/>
              <a:gd name="T10" fmla="*/ 0 w 99"/>
              <a:gd name="T11" fmla="*/ 2147483647 h 207"/>
              <a:gd name="T12" fmla="*/ 0 60000 65536"/>
              <a:gd name="T13" fmla="*/ 0 60000 65536"/>
              <a:gd name="T14" fmla="*/ 0 60000 65536"/>
              <a:gd name="T15" fmla="*/ 0 60000 65536"/>
              <a:gd name="T16" fmla="*/ 0 60000 65536"/>
              <a:gd name="T17" fmla="*/ 0 60000 65536"/>
              <a:gd name="T18" fmla="*/ 0 w 99"/>
              <a:gd name="T19" fmla="*/ 0 h 207"/>
              <a:gd name="T20" fmla="*/ 99 w 99"/>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99" h="207">
                <a:moveTo>
                  <a:pt x="0" y="207"/>
                </a:moveTo>
                <a:lnTo>
                  <a:pt x="99" y="207"/>
                </a:lnTo>
                <a:lnTo>
                  <a:pt x="99" y="0"/>
                </a:lnTo>
                <a:lnTo>
                  <a:pt x="0" y="0"/>
                </a:lnTo>
                <a:lnTo>
                  <a:pt x="0" y="207"/>
                </a:lnTo>
                <a:close/>
              </a:path>
            </a:pathLst>
          </a:cu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7529" name="Text Box 117"/>
          <p:cNvSpPr txBox="1">
            <a:spLocks noChangeArrowheads="1"/>
          </p:cNvSpPr>
          <p:nvPr/>
        </p:nvSpPr>
        <p:spPr bwMode="auto">
          <a:xfrm>
            <a:off x="6629400" y="1828800"/>
            <a:ext cx="157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ts val="3400"/>
              </a:lnSpc>
              <a:spcAft>
                <a:spcPts val="600"/>
              </a:spcAft>
            </a:pPr>
            <a:r>
              <a:rPr lang="en-US" altLang="pt-BR" sz="1800">
                <a:latin typeface="Franklin Gothic Demi" panose="020B0703020102020204" pitchFamily="34" charset="0"/>
                <a:cs typeface="Arial" panose="020B0604020202020204" pitchFamily="34" charset="0"/>
              </a:rPr>
              <a:t>No beta-blocker</a:t>
            </a:r>
          </a:p>
          <a:p>
            <a:pPr eaLnBrk="1" hangingPunct="1">
              <a:lnSpc>
                <a:spcPts val="1700"/>
              </a:lnSpc>
            </a:pPr>
            <a:r>
              <a:rPr lang="en-US" altLang="pt-BR" sz="1800">
                <a:latin typeface="Franklin Gothic Demi" panose="020B0703020102020204" pitchFamily="34" charset="0"/>
                <a:cs typeface="Arial" panose="020B0604020202020204" pitchFamily="34" charset="0"/>
              </a:rPr>
              <a:t>Beta-blocker</a:t>
            </a:r>
          </a:p>
        </p:txBody>
      </p:sp>
      <p:sp>
        <p:nvSpPr>
          <p:cNvPr id="107530" name="Rectangle 119"/>
          <p:cNvSpPr>
            <a:spLocks noChangeArrowheads="1"/>
          </p:cNvSpPr>
          <p:nvPr/>
        </p:nvSpPr>
        <p:spPr bwMode="auto">
          <a:xfrm>
            <a:off x="1847850" y="3352800"/>
            <a:ext cx="11906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7531" name="Rectangle 120"/>
          <p:cNvSpPr>
            <a:spLocks noChangeArrowheads="1"/>
          </p:cNvSpPr>
          <p:nvPr/>
        </p:nvSpPr>
        <p:spPr bwMode="auto">
          <a:xfrm>
            <a:off x="1784350" y="3192463"/>
            <a:ext cx="119063" cy="19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7532" name="Rectangle 121"/>
          <p:cNvSpPr>
            <a:spLocks noChangeArrowheads="1"/>
          </p:cNvSpPr>
          <p:nvPr/>
        </p:nvSpPr>
        <p:spPr bwMode="auto">
          <a:xfrm>
            <a:off x="1784350" y="2595563"/>
            <a:ext cx="119063" cy="19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7533" name="Rectangle 122"/>
          <p:cNvSpPr>
            <a:spLocks noChangeArrowheads="1"/>
          </p:cNvSpPr>
          <p:nvPr/>
        </p:nvSpPr>
        <p:spPr bwMode="auto">
          <a:xfrm>
            <a:off x="1784350" y="2000250"/>
            <a:ext cx="119063" cy="19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7534" name="Text Box 127"/>
          <p:cNvSpPr txBox="1">
            <a:spLocks noChangeArrowheads="1"/>
          </p:cNvSpPr>
          <p:nvPr/>
        </p:nvSpPr>
        <p:spPr bwMode="auto">
          <a:xfrm>
            <a:off x="1423988" y="188753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20</a:t>
            </a:r>
          </a:p>
        </p:txBody>
      </p:sp>
      <p:sp>
        <p:nvSpPr>
          <p:cNvPr id="107535" name="Text Box 128"/>
          <p:cNvSpPr txBox="1">
            <a:spLocks noChangeArrowheads="1"/>
          </p:cNvSpPr>
          <p:nvPr/>
        </p:nvSpPr>
        <p:spPr bwMode="auto">
          <a:xfrm>
            <a:off x="1423988" y="2474913"/>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15</a:t>
            </a:r>
          </a:p>
        </p:txBody>
      </p:sp>
      <p:sp>
        <p:nvSpPr>
          <p:cNvPr id="107536" name="Text Box 129"/>
          <p:cNvSpPr txBox="1">
            <a:spLocks noChangeArrowheads="1"/>
          </p:cNvSpPr>
          <p:nvPr/>
        </p:nvSpPr>
        <p:spPr bwMode="auto">
          <a:xfrm>
            <a:off x="1425575" y="3063875"/>
            <a:ext cx="26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10</a:t>
            </a:r>
          </a:p>
        </p:txBody>
      </p:sp>
      <p:sp>
        <p:nvSpPr>
          <p:cNvPr id="107537" name="Text Box 130"/>
          <p:cNvSpPr txBox="1">
            <a:spLocks noChangeArrowheads="1"/>
          </p:cNvSpPr>
          <p:nvPr/>
        </p:nvSpPr>
        <p:spPr bwMode="auto">
          <a:xfrm>
            <a:off x="1558925" y="3651250"/>
            <a:ext cx="13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5</a:t>
            </a:r>
          </a:p>
        </p:txBody>
      </p:sp>
      <p:sp>
        <p:nvSpPr>
          <p:cNvPr id="107538" name="Text Box 131"/>
          <p:cNvSpPr txBox="1">
            <a:spLocks noChangeArrowheads="1"/>
          </p:cNvSpPr>
          <p:nvPr/>
        </p:nvSpPr>
        <p:spPr bwMode="auto">
          <a:xfrm>
            <a:off x="1558925" y="4240213"/>
            <a:ext cx="13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800">
                <a:latin typeface="Franklin Gothic Demi" panose="020B0703020102020204" pitchFamily="34" charset="0"/>
              </a:rPr>
              <a:t>0</a:t>
            </a:r>
          </a:p>
        </p:txBody>
      </p:sp>
      <p:sp>
        <p:nvSpPr>
          <p:cNvPr id="107539" name="Text Box 113"/>
          <p:cNvSpPr txBox="1">
            <a:spLocks noChangeArrowheads="1"/>
          </p:cNvSpPr>
          <p:nvPr/>
        </p:nvSpPr>
        <p:spPr bwMode="auto">
          <a:xfrm flipH="1">
            <a:off x="2005013" y="4457700"/>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800">
                <a:latin typeface="Franklin Gothic Demi" panose="020B0703020102020204" pitchFamily="34" charset="0"/>
              </a:rPr>
              <a:t>Insulin-treated DM</a:t>
            </a:r>
          </a:p>
        </p:txBody>
      </p:sp>
      <p:sp>
        <p:nvSpPr>
          <p:cNvPr id="107540" name="Rectangle 106"/>
          <p:cNvSpPr>
            <a:spLocks noChangeArrowheads="1"/>
          </p:cNvSpPr>
          <p:nvPr/>
        </p:nvSpPr>
        <p:spPr bwMode="auto">
          <a:xfrm>
            <a:off x="4081463" y="2628900"/>
            <a:ext cx="742950" cy="1752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3272" name="Rectangle 108"/>
          <p:cNvSpPr>
            <a:spLocks noChangeArrowheads="1"/>
          </p:cNvSpPr>
          <p:nvPr/>
        </p:nvSpPr>
        <p:spPr bwMode="auto">
          <a:xfrm>
            <a:off x="4824413" y="3314700"/>
            <a:ext cx="762000" cy="1066800"/>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107542" name="Text Box 114"/>
          <p:cNvSpPr txBox="1">
            <a:spLocks noChangeArrowheads="1"/>
          </p:cNvSpPr>
          <p:nvPr/>
        </p:nvSpPr>
        <p:spPr bwMode="auto">
          <a:xfrm flipH="1">
            <a:off x="4291013" y="2314575"/>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800"/>
              </a:lnSpc>
            </a:pPr>
            <a:r>
              <a:rPr lang="en-US" altLang="pt-BR" sz="1600">
                <a:latin typeface="Franklin Gothic Demi" panose="020B0703020102020204" pitchFamily="34" charset="0"/>
                <a:cs typeface="Arial" panose="020B0604020202020204" pitchFamily="34" charset="0"/>
              </a:rPr>
              <a:t>p&lt;0.001</a:t>
            </a:r>
          </a:p>
        </p:txBody>
      </p:sp>
      <p:sp>
        <p:nvSpPr>
          <p:cNvPr id="107543" name="Text Box 113"/>
          <p:cNvSpPr txBox="1">
            <a:spLocks noChangeArrowheads="1"/>
          </p:cNvSpPr>
          <p:nvPr/>
        </p:nvSpPr>
        <p:spPr bwMode="auto">
          <a:xfrm flipH="1">
            <a:off x="3986213" y="4457700"/>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800">
                <a:latin typeface="Franklin Gothic Demi" panose="020B0703020102020204" pitchFamily="34" charset="0"/>
              </a:rPr>
              <a:t>Non-insulin-treated DM</a:t>
            </a:r>
          </a:p>
        </p:txBody>
      </p:sp>
      <p:sp>
        <p:nvSpPr>
          <p:cNvPr id="107544" name="Rectangle 106"/>
          <p:cNvSpPr>
            <a:spLocks noChangeArrowheads="1"/>
          </p:cNvSpPr>
          <p:nvPr/>
        </p:nvSpPr>
        <p:spPr bwMode="auto">
          <a:xfrm>
            <a:off x="6062663" y="3086100"/>
            <a:ext cx="742950" cy="1304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53276" name="Rectangle 108"/>
          <p:cNvSpPr>
            <a:spLocks noChangeArrowheads="1"/>
          </p:cNvSpPr>
          <p:nvPr/>
        </p:nvSpPr>
        <p:spPr bwMode="auto">
          <a:xfrm>
            <a:off x="6805613" y="3543300"/>
            <a:ext cx="762000" cy="847725"/>
          </a:xfrm>
          <a:prstGeom prst="rect">
            <a:avLst/>
          </a:prstGeom>
          <a:solidFill>
            <a:schemeClr val="accent1">
              <a:lumMod val="50000"/>
            </a:schemeClr>
          </a:solidFill>
          <a:ln>
            <a:noFill/>
          </a:ln>
        </p:spPr>
        <p:txBody>
          <a:bodyPr/>
          <a:lstStyle/>
          <a:p>
            <a:pPr>
              <a:defRPr/>
            </a:pPr>
            <a:endParaRPr lang="en-US">
              <a:latin typeface="Arial" charset="0"/>
              <a:ea typeface="+mn-ea"/>
            </a:endParaRPr>
          </a:p>
        </p:txBody>
      </p:sp>
      <p:sp>
        <p:nvSpPr>
          <p:cNvPr id="107546" name="Text Box 114"/>
          <p:cNvSpPr txBox="1">
            <a:spLocks noChangeArrowheads="1"/>
          </p:cNvSpPr>
          <p:nvPr/>
        </p:nvSpPr>
        <p:spPr bwMode="auto">
          <a:xfrm flipH="1">
            <a:off x="6272213" y="2771775"/>
            <a:ext cx="1066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800"/>
              </a:lnSpc>
            </a:pPr>
            <a:r>
              <a:rPr lang="en-US" altLang="pt-BR" sz="1600">
                <a:latin typeface="Franklin Gothic Demi" panose="020B0703020102020204" pitchFamily="34" charset="0"/>
                <a:cs typeface="Arial" panose="020B0604020202020204" pitchFamily="34" charset="0"/>
              </a:rPr>
              <a:t>p&lt;0.001</a:t>
            </a:r>
          </a:p>
        </p:txBody>
      </p:sp>
      <p:sp>
        <p:nvSpPr>
          <p:cNvPr id="107547" name="Text Box 113"/>
          <p:cNvSpPr txBox="1">
            <a:spLocks noChangeArrowheads="1"/>
          </p:cNvSpPr>
          <p:nvPr/>
        </p:nvSpPr>
        <p:spPr bwMode="auto">
          <a:xfrm flipH="1">
            <a:off x="5967413" y="4467225"/>
            <a:ext cx="16764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800">
                <a:latin typeface="Franklin Gothic Demi" panose="020B0703020102020204" pitchFamily="34" charset="0"/>
              </a:rPr>
              <a:t>No DM</a:t>
            </a:r>
          </a:p>
        </p:txBody>
      </p:sp>
      <p:sp>
        <p:nvSpPr>
          <p:cNvPr id="107548" name="Rectangle 25"/>
          <p:cNvSpPr>
            <a:spLocks noChangeArrowheads="1"/>
          </p:cNvSpPr>
          <p:nvPr/>
        </p:nvSpPr>
        <p:spPr bwMode="auto">
          <a:xfrm>
            <a:off x="304800" y="9144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Retrospective analysis of 45,308 patients with an acute MI to determine the impact of beta-blocker use on survival based on diabetic status</a:t>
            </a:r>
          </a:p>
        </p:txBody>
      </p:sp>
      <p:sp>
        <p:nvSpPr>
          <p:cNvPr id="53280" name="TextBox 7"/>
          <p:cNvSpPr txBox="1">
            <a:spLocks noChangeArrowheads="1"/>
          </p:cNvSpPr>
          <p:nvPr/>
        </p:nvSpPr>
        <p:spPr bwMode="auto">
          <a:xfrm>
            <a:off x="381000" y="6248400"/>
            <a:ext cx="86868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smtClean="0">
                <a:latin typeface="+mn-lt"/>
              </a:rPr>
              <a:t>DM=Diabetes mellitus, MI=Myocardial infarction</a:t>
            </a:r>
          </a:p>
        </p:txBody>
      </p:sp>
      <p:sp>
        <p:nvSpPr>
          <p:cNvPr id="107550" name="Rectangle 1"/>
          <p:cNvSpPr>
            <a:spLocks noChangeArrowheads="1"/>
          </p:cNvSpPr>
          <p:nvPr/>
        </p:nvSpPr>
        <p:spPr bwMode="auto">
          <a:xfrm>
            <a:off x="228600" y="5083175"/>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Beta-blocker use in DM is associated with a mortality benefit similar to that seen in those without DM</a:t>
            </a:r>
          </a:p>
        </p:txBody>
      </p:sp>
      <p:sp>
        <p:nvSpPr>
          <p:cNvPr id="107551" name="Rectangle 121"/>
          <p:cNvSpPr>
            <a:spLocks noChangeArrowheads="1"/>
          </p:cNvSpPr>
          <p:nvPr/>
        </p:nvSpPr>
        <p:spPr bwMode="auto">
          <a:xfrm>
            <a:off x="1765300" y="3775075"/>
            <a:ext cx="119063" cy="19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cxnSp>
        <p:nvCxnSpPr>
          <p:cNvPr id="37" name="Straight Connector 36"/>
          <p:cNvCxnSpPr>
            <a:cxnSpLocks noChangeShapeType="1"/>
          </p:cNvCxnSpPr>
          <p:nvPr/>
        </p:nvCxnSpPr>
        <p:spPr bwMode="auto">
          <a:xfrm rot="5400000">
            <a:off x="673101" y="3124200"/>
            <a:ext cx="2513012"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1928813" y="4381500"/>
            <a:ext cx="5943600"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554"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8" name="Rectangle 3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Effect of Beta Blockade After a MI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2"/>
          <p:cNvSpPr>
            <a:spLocks noChangeShapeType="1"/>
          </p:cNvSpPr>
          <p:nvPr/>
        </p:nvSpPr>
        <p:spPr bwMode="auto">
          <a:xfrm>
            <a:off x="6010275" y="3221038"/>
            <a:ext cx="6572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47" name="Rectangle 3"/>
          <p:cNvSpPr>
            <a:spLocks noChangeArrowheads="1"/>
          </p:cNvSpPr>
          <p:nvPr/>
        </p:nvSpPr>
        <p:spPr bwMode="auto">
          <a:xfrm>
            <a:off x="2892425" y="1828800"/>
            <a:ext cx="9175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Simvastatin</a:t>
            </a:r>
            <a:br>
              <a:rPr lang="en-US" altLang="pt-BR" sz="1400"/>
            </a:br>
            <a:r>
              <a:rPr lang="en-US" altLang="pt-BR" sz="1400" u="sng"/>
              <a:t>(10,269)</a:t>
            </a:r>
          </a:p>
        </p:txBody>
      </p:sp>
      <p:sp>
        <p:nvSpPr>
          <p:cNvPr id="108548" name="Rectangle 4"/>
          <p:cNvSpPr>
            <a:spLocks noChangeArrowheads="1"/>
          </p:cNvSpPr>
          <p:nvPr/>
        </p:nvSpPr>
        <p:spPr bwMode="auto">
          <a:xfrm>
            <a:off x="4573588" y="1828800"/>
            <a:ext cx="658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Placebo</a:t>
            </a:r>
            <a:br>
              <a:rPr lang="en-US" altLang="pt-BR" sz="1400"/>
            </a:br>
            <a:r>
              <a:rPr lang="en-US" altLang="pt-BR" sz="1400" u="sng"/>
              <a:t>(10,267)</a:t>
            </a:r>
          </a:p>
        </p:txBody>
      </p:sp>
      <p:sp>
        <p:nvSpPr>
          <p:cNvPr id="108549" name="Rectangle 5"/>
          <p:cNvSpPr>
            <a:spLocks noChangeArrowheads="1"/>
          </p:cNvSpPr>
          <p:nvPr/>
        </p:nvSpPr>
        <p:spPr bwMode="auto">
          <a:xfrm>
            <a:off x="6096000" y="1828800"/>
            <a:ext cx="1517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Rate ratio (95% CI)</a:t>
            </a:r>
          </a:p>
        </p:txBody>
      </p:sp>
      <p:sp>
        <p:nvSpPr>
          <p:cNvPr id="108550" name="Rectangle 6"/>
          <p:cNvSpPr>
            <a:spLocks noChangeArrowheads="1"/>
          </p:cNvSpPr>
          <p:nvPr/>
        </p:nvSpPr>
        <p:spPr bwMode="auto">
          <a:xfrm>
            <a:off x="5678488" y="2103438"/>
            <a:ext cx="955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Statin better</a:t>
            </a:r>
          </a:p>
        </p:txBody>
      </p:sp>
      <p:sp>
        <p:nvSpPr>
          <p:cNvPr id="108551" name="Rectangle 7"/>
          <p:cNvSpPr>
            <a:spLocks noChangeArrowheads="1"/>
          </p:cNvSpPr>
          <p:nvPr/>
        </p:nvSpPr>
        <p:spPr bwMode="auto">
          <a:xfrm>
            <a:off x="7069138" y="2103438"/>
            <a:ext cx="1143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Placebo better</a:t>
            </a:r>
          </a:p>
        </p:txBody>
      </p:sp>
      <p:sp>
        <p:nvSpPr>
          <p:cNvPr id="108552" name="Rectangle 8"/>
          <p:cNvSpPr>
            <a:spLocks noChangeArrowheads="1"/>
          </p:cNvSpPr>
          <p:nvPr/>
        </p:nvSpPr>
        <p:spPr bwMode="auto">
          <a:xfrm>
            <a:off x="846138" y="1828800"/>
            <a:ext cx="11922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t>LDL-C and</a:t>
            </a:r>
            <a:br>
              <a:rPr lang="en-US" altLang="pt-BR" sz="1400"/>
            </a:br>
            <a:r>
              <a:rPr lang="en-US" altLang="pt-BR" sz="1400" u="sng"/>
              <a:t>diabetes status</a:t>
            </a:r>
          </a:p>
        </p:txBody>
      </p:sp>
      <p:sp>
        <p:nvSpPr>
          <p:cNvPr id="108553" name="Rectangle 9"/>
          <p:cNvSpPr>
            <a:spLocks noChangeArrowheads="1"/>
          </p:cNvSpPr>
          <p:nvPr/>
        </p:nvSpPr>
        <p:spPr bwMode="auto">
          <a:xfrm>
            <a:off x="846138" y="2398713"/>
            <a:ext cx="939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400"/>
              <a:t>&lt;116 mg/dL</a:t>
            </a:r>
          </a:p>
        </p:txBody>
      </p:sp>
      <p:sp>
        <p:nvSpPr>
          <p:cNvPr id="108554" name="Rectangle 10"/>
          <p:cNvSpPr>
            <a:spLocks noChangeArrowheads="1"/>
          </p:cNvSpPr>
          <p:nvPr/>
        </p:nvSpPr>
        <p:spPr bwMode="auto">
          <a:xfrm>
            <a:off x="1220788" y="2760663"/>
            <a:ext cx="1074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With diabetes</a:t>
            </a:r>
          </a:p>
        </p:txBody>
      </p:sp>
      <p:sp>
        <p:nvSpPr>
          <p:cNvPr id="108555" name="Rectangle 11"/>
          <p:cNvSpPr>
            <a:spLocks noChangeArrowheads="1"/>
          </p:cNvSpPr>
          <p:nvPr/>
        </p:nvSpPr>
        <p:spPr bwMode="auto">
          <a:xfrm>
            <a:off x="2870200" y="2760663"/>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191 (15.7%)</a:t>
            </a:r>
          </a:p>
        </p:txBody>
      </p:sp>
      <p:sp>
        <p:nvSpPr>
          <p:cNvPr id="108556" name="Rectangle 12"/>
          <p:cNvSpPr>
            <a:spLocks noChangeArrowheads="1"/>
          </p:cNvSpPr>
          <p:nvPr/>
        </p:nvSpPr>
        <p:spPr bwMode="auto">
          <a:xfrm>
            <a:off x="4421188" y="2760663"/>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252 (20.9%)</a:t>
            </a:r>
          </a:p>
        </p:txBody>
      </p:sp>
      <p:sp>
        <p:nvSpPr>
          <p:cNvPr id="108557" name="Line 13"/>
          <p:cNvSpPr>
            <a:spLocks noChangeShapeType="1"/>
          </p:cNvSpPr>
          <p:nvPr/>
        </p:nvSpPr>
        <p:spPr bwMode="auto">
          <a:xfrm>
            <a:off x="5732463" y="2873375"/>
            <a:ext cx="676275"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58" name="Rectangle 14"/>
          <p:cNvSpPr>
            <a:spLocks noChangeArrowheads="1"/>
          </p:cNvSpPr>
          <p:nvPr/>
        </p:nvSpPr>
        <p:spPr bwMode="auto">
          <a:xfrm>
            <a:off x="5978525" y="2817813"/>
            <a:ext cx="104775" cy="103187"/>
          </a:xfrm>
          <a:prstGeom prst="rect">
            <a:avLst/>
          </a:prstGeom>
          <a:solidFill>
            <a:srgbClr val="FFFFFF"/>
          </a:solidFill>
          <a:ln w="1905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8559" name="Rectangle 15"/>
          <p:cNvSpPr>
            <a:spLocks noChangeArrowheads="1"/>
          </p:cNvSpPr>
          <p:nvPr/>
        </p:nvSpPr>
        <p:spPr bwMode="auto">
          <a:xfrm>
            <a:off x="1209675" y="3111500"/>
            <a:ext cx="946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No diabetes</a:t>
            </a:r>
          </a:p>
        </p:txBody>
      </p:sp>
      <p:sp>
        <p:nvSpPr>
          <p:cNvPr id="108560" name="Rectangle 16"/>
          <p:cNvSpPr>
            <a:spLocks noChangeArrowheads="1"/>
          </p:cNvSpPr>
          <p:nvPr/>
        </p:nvSpPr>
        <p:spPr bwMode="auto">
          <a:xfrm>
            <a:off x="2870200" y="3111500"/>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407 (18.8%)</a:t>
            </a:r>
          </a:p>
        </p:txBody>
      </p:sp>
      <p:sp>
        <p:nvSpPr>
          <p:cNvPr id="108561" name="Rectangle 17"/>
          <p:cNvSpPr>
            <a:spLocks noChangeArrowheads="1"/>
          </p:cNvSpPr>
          <p:nvPr/>
        </p:nvSpPr>
        <p:spPr bwMode="auto">
          <a:xfrm>
            <a:off x="4421188" y="3111500"/>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504 (22.9%)</a:t>
            </a:r>
          </a:p>
        </p:txBody>
      </p:sp>
      <p:sp>
        <p:nvSpPr>
          <p:cNvPr id="108562" name="Rectangle 18"/>
          <p:cNvSpPr>
            <a:spLocks noChangeArrowheads="1"/>
          </p:cNvSpPr>
          <p:nvPr/>
        </p:nvSpPr>
        <p:spPr bwMode="auto">
          <a:xfrm>
            <a:off x="6278563" y="3149600"/>
            <a:ext cx="152400" cy="152400"/>
          </a:xfrm>
          <a:prstGeom prst="rect">
            <a:avLst/>
          </a:prstGeom>
          <a:solidFill>
            <a:srgbClr val="FFFFFF"/>
          </a:solidFill>
          <a:ln w="1905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8563" name="Rectangle 19"/>
          <p:cNvSpPr>
            <a:spLocks noChangeArrowheads="1"/>
          </p:cNvSpPr>
          <p:nvPr/>
        </p:nvSpPr>
        <p:spPr bwMode="auto">
          <a:xfrm>
            <a:off x="914400" y="3473450"/>
            <a:ext cx="933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latin typeface="Symbol" panose="05050102010706020507" pitchFamily="18" charset="2"/>
                <a:sym typeface="Symbol" panose="05050102010706020507" pitchFamily="18" charset="2"/>
              </a:rPr>
              <a:t>³</a:t>
            </a:r>
            <a:r>
              <a:rPr lang="en-US" altLang="pt-BR" sz="1400"/>
              <a:t>116 mg/dL</a:t>
            </a:r>
          </a:p>
        </p:txBody>
      </p:sp>
      <p:sp>
        <p:nvSpPr>
          <p:cNvPr id="108564" name="Rectangle 20"/>
          <p:cNvSpPr>
            <a:spLocks noChangeArrowheads="1"/>
          </p:cNvSpPr>
          <p:nvPr/>
        </p:nvSpPr>
        <p:spPr bwMode="auto">
          <a:xfrm>
            <a:off x="1220788" y="3824288"/>
            <a:ext cx="1074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With diabetes</a:t>
            </a:r>
          </a:p>
        </p:txBody>
      </p:sp>
      <p:sp>
        <p:nvSpPr>
          <p:cNvPr id="108565" name="Rectangle 21"/>
          <p:cNvSpPr>
            <a:spLocks noChangeArrowheads="1"/>
          </p:cNvSpPr>
          <p:nvPr/>
        </p:nvSpPr>
        <p:spPr bwMode="auto">
          <a:xfrm>
            <a:off x="2870200" y="3824288"/>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410 (23.3%)</a:t>
            </a:r>
          </a:p>
        </p:txBody>
      </p:sp>
      <p:sp>
        <p:nvSpPr>
          <p:cNvPr id="108566" name="Rectangle 22"/>
          <p:cNvSpPr>
            <a:spLocks noChangeArrowheads="1"/>
          </p:cNvSpPr>
          <p:nvPr/>
        </p:nvSpPr>
        <p:spPr bwMode="auto">
          <a:xfrm>
            <a:off x="4421188" y="3824288"/>
            <a:ext cx="96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496 (27.9%)</a:t>
            </a:r>
          </a:p>
        </p:txBody>
      </p:sp>
      <p:sp>
        <p:nvSpPr>
          <p:cNvPr id="108567" name="Line 23"/>
          <p:cNvSpPr>
            <a:spLocks noChangeShapeType="1"/>
          </p:cNvSpPr>
          <p:nvPr/>
        </p:nvSpPr>
        <p:spPr bwMode="auto">
          <a:xfrm>
            <a:off x="6035675" y="3937000"/>
            <a:ext cx="6572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68" name="Rectangle 24"/>
          <p:cNvSpPr>
            <a:spLocks noChangeArrowheads="1"/>
          </p:cNvSpPr>
          <p:nvPr/>
        </p:nvSpPr>
        <p:spPr bwMode="auto">
          <a:xfrm>
            <a:off x="6313488" y="3862388"/>
            <a:ext cx="152400" cy="152400"/>
          </a:xfrm>
          <a:prstGeom prst="rect">
            <a:avLst/>
          </a:prstGeom>
          <a:solidFill>
            <a:srgbClr val="FFFFFF"/>
          </a:solidFill>
          <a:ln w="1905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8569" name="Rectangle 25"/>
          <p:cNvSpPr>
            <a:spLocks noChangeArrowheads="1"/>
          </p:cNvSpPr>
          <p:nvPr/>
        </p:nvSpPr>
        <p:spPr bwMode="auto">
          <a:xfrm>
            <a:off x="1209675" y="4186238"/>
            <a:ext cx="946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No diabetes</a:t>
            </a:r>
          </a:p>
        </p:txBody>
      </p:sp>
      <p:sp>
        <p:nvSpPr>
          <p:cNvPr id="108570" name="Rectangle 26"/>
          <p:cNvSpPr>
            <a:spLocks noChangeArrowheads="1"/>
          </p:cNvSpPr>
          <p:nvPr/>
        </p:nvSpPr>
        <p:spPr bwMode="auto">
          <a:xfrm>
            <a:off x="2797175" y="4186238"/>
            <a:ext cx="1112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1,025 (20.0%)</a:t>
            </a:r>
          </a:p>
        </p:txBody>
      </p:sp>
      <p:sp>
        <p:nvSpPr>
          <p:cNvPr id="108571" name="Rectangle 27"/>
          <p:cNvSpPr>
            <a:spLocks noChangeArrowheads="1"/>
          </p:cNvSpPr>
          <p:nvPr/>
        </p:nvSpPr>
        <p:spPr bwMode="auto">
          <a:xfrm>
            <a:off x="4346575" y="4186238"/>
            <a:ext cx="1112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1,333 (26.2%)</a:t>
            </a:r>
          </a:p>
        </p:txBody>
      </p:sp>
      <p:sp>
        <p:nvSpPr>
          <p:cNvPr id="108572" name="Line 28"/>
          <p:cNvSpPr>
            <a:spLocks noChangeShapeType="1"/>
          </p:cNvSpPr>
          <p:nvPr/>
        </p:nvSpPr>
        <p:spPr bwMode="auto">
          <a:xfrm>
            <a:off x="5846763" y="4284663"/>
            <a:ext cx="43815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73" name="Rectangle 29"/>
          <p:cNvSpPr>
            <a:spLocks noChangeArrowheads="1"/>
          </p:cNvSpPr>
          <p:nvPr/>
        </p:nvSpPr>
        <p:spPr bwMode="auto">
          <a:xfrm>
            <a:off x="5956300" y="4176713"/>
            <a:ext cx="219075" cy="219075"/>
          </a:xfrm>
          <a:prstGeom prst="rect">
            <a:avLst/>
          </a:prstGeom>
          <a:solidFill>
            <a:srgbClr val="FFFFFF"/>
          </a:solidFill>
          <a:ln w="1905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8574" name="Rectangle 30"/>
          <p:cNvSpPr>
            <a:spLocks noChangeArrowheads="1"/>
          </p:cNvSpPr>
          <p:nvPr/>
        </p:nvSpPr>
        <p:spPr bwMode="auto">
          <a:xfrm>
            <a:off x="909638" y="4603750"/>
            <a:ext cx="868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All patients</a:t>
            </a:r>
          </a:p>
        </p:txBody>
      </p:sp>
      <p:sp>
        <p:nvSpPr>
          <p:cNvPr id="108575" name="Rectangle 31"/>
          <p:cNvSpPr>
            <a:spLocks noChangeArrowheads="1"/>
          </p:cNvSpPr>
          <p:nvPr/>
        </p:nvSpPr>
        <p:spPr bwMode="auto">
          <a:xfrm>
            <a:off x="2797175" y="4603750"/>
            <a:ext cx="1112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2,033 (19.8%)</a:t>
            </a:r>
          </a:p>
        </p:txBody>
      </p:sp>
      <p:sp>
        <p:nvSpPr>
          <p:cNvPr id="108576" name="Rectangle 32"/>
          <p:cNvSpPr>
            <a:spLocks noChangeArrowheads="1"/>
          </p:cNvSpPr>
          <p:nvPr/>
        </p:nvSpPr>
        <p:spPr bwMode="auto">
          <a:xfrm>
            <a:off x="4346575" y="4603750"/>
            <a:ext cx="1112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2,585 (25.2%)</a:t>
            </a:r>
          </a:p>
        </p:txBody>
      </p:sp>
      <p:sp>
        <p:nvSpPr>
          <p:cNvPr id="108577" name="Rectangle 33"/>
          <p:cNvSpPr>
            <a:spLocks noChangeArrowheads="1"/>
          </p:cNvSpPr>
          <p:nvPr/>
        </p:nvSpPr>
        <p:spPr bwMode="auto">
          <a:xfrm>
            <a:off x="7100888" y="4471988"/>
            <a:ext cx="11334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24% reduction</a:t>
            </a:r>
            <a:br>
              <a:rPr lang="en-US" altLang="pt-BR" sz="1400"/>
            </a:br>
            <a:r>
              <a:rPr lang="en-US" altLang="pt-BR" sz="1400"/>
              <a:t>(</a:t>
            </a:r>
            <a:r>
              <a:rPr lang="en-US" altLang="pt-BR" sz="1400" i="1"/>
              <a:t>P</a:t>
            </a:r>
            <a:r>
              <a:rPr lang="en-US" altLang="pt-BR" sz="1400"/>
              <a:t>&lt;0.0001)</a:t>
            </a:r>
          </a:p>
        </p:txBody>
      </p:sp>
      <p:sp>
        <p:nvSpPr>
          <p:cNvPr id="108578" name="Line 34"/>
          <p:cNvSpPr>
            <a:spLocks noChangeShapeType="1"/>
          </p:cNvSpPr>
          <p:nvPr/>
        </p:nvSpPr>
        <p:spPr bwMode="auto">
          <a:xfrm>
            <a:off x="5291138" y="5213350"/>
            <a:ext cx="248285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79" name="Line 35"/>
          <p:cNvSpPr>
            <a:spLocks noChangeShapeType="1"/>
          </p:cNvSpPr>
          <p:nvPr/>
        </p:nvSpPr>
        <p:spPr bwMode="auto">
          <a:xfrm flipV="1">
            <a:off x="6775450" y="2341563"/>
            <a:ext cx="1588" cy="28717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80" name="Line 36"/>
          <p:cNvSpPr>
            <a:spLocks noChangeShapeType="1"/>
          </p:cNvSpPr>
          <p:nvPr/>
        </p:nvSpPr>
        <p:spPr bwMode="auto">
          <a:xfrm flipV="1">
            <a:off x="6184900" y="2341563"/>
            <a:ext cx="1588" cy="2871787"/>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pt-BR"/>
          </a:p>
        </p:txBody>
      </p:sp>
      <p:sp>
        <p:nvSpPr>
          <p:cNvPr id="108581" name="Line 37"/>
          <p:cNvSpPr>
            <a:spLocks noChangeShapeType="1"/>
          </p:cNvSpPr>
          <p:nvPr/>
        </p:nvSpPr>
        <p:spPr bwMode="auto">
          <a:xfrm flipV="1">
            <a:off x="5291138" y="5213350"/>
            <a:ext cx="158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82" name="Rectangle 38"/>
          <p:cNvSpPr>
            <a:spLocks noChangeArrowheads="1"/>
          </p:cNvSpPr>
          <p:nvPr/>
        </p:nvSpPr>
        <p:spPr bwMode="auto">
          <a:xfrm>
            <a:off x="5205413" y="5337175"/>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0.4</a:t>
            </a:r>
          </a:p>
        </p:txBody>
      </p:sp>
      <p:sp>
        <p:nvSpPr>
          <p:cNvPr id="108583" name="Line 39"/>
          <p:cNvSpPr>
            <a:spLocks noChangeShapeType="1"/>
          </p:cNvSpPr>
          <p:nvPr/>
        </p:nvSpPr>
        <p:spPr bwMode="auto">
          <a:xfrm flipV="1">
            <a:off x="5538788" y="5213350"/>
            <a:ext cx="158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84" name="Line 40"/>
          <p:cNvSpPr>
            <a:spLocks noChangeShapeType="1"/>
          </p:cNvSpPr>
          <p:nvPr/>
        </p:nvSpPr>
        <p:spPr bwMode="auto">
          <a:xfrm flipV="1">
            <a:off x="5784850" y="5213350"/>
            <a:ext cx="158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85" name="Rectangle 41"/>
          <p:cNvSpPr>
            <a:spLocks noChangeArrowheads="1"/>
          </p:cNvSpPr>
          <p:nvPr/>
        </p:nvSpPr>
        <p:spPr bwMode="auto">
          <a:xfrm>
            <a:off x="5700713" y="5337175"/>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0.6</a:t>
            </a:r>
          </a:p>
        </p:txBody>
      </p:sp>
      <p:sp>
        <p:nvSpPr>
          <p:cNvPr id="108586" name="Line 42"/>
          <p:cNvSpPr>
            <a:spLocks noChangeShapeType="1"/>
          </p:cNvSpPr>
          <p:nvPr/>
        </p:nvSpPr>
        <p:spPr bwMode="auto">
          <a:xfrm flipV="1">
            <a:off x="6032500" y="5213350"/>
            <a:ext cx="158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87" name="Line 43"/>
          <p:cNvSpPr>
            <a:spLocks noChangeShapeType="1"/>
          </p:cNvSpPr>
          <p:nvPr/>
        </p:nvSpPr>
        <p:spPr bwMode="auto">
          <a:xfrm flipV="1">
            <a:off x="6280150" y="5213350"/>
            <a:ext cx="158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88" name="Rectangle 44"/>
          <p:cNvSpPr>
            <a:spLocks noChangeArrowheads="1"/>
          </p:cNvSpPr>
          <p:nvPr/>
        </p:nvSpPr>
        <p:spPr bwMode="auto">
          <a:xfrm>
            <a:off x="6194425" y="533717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0.8</a:t>
            </a:r>
          </a:p>
        </p:txBody>
      </p:sp>
      <p:sp>
        <p:nvSpPr>
          <p:cNvPr id="108589" name="Line 45"/>
          <p:cNvSpPr>
            <a:spLocks noChangeShapeType="1"/>
          </p:cNvSpPr>
          <p:nvPr/>
        </p:nvSpPr>
        <p:spPr bwMode="auto">
          <a:xfrm flipV="1">
            <a:off x="6527800" y="5213350"/>
            <a:ext cx="158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90" name="Line 46"/>
          <p:cNvSpPr>
            <a:spLocks noChangeShapeType="1"/>
          </p:cNvSpPr>
          <p:nvPr/>
        </p:nvSpPr>
        <p:spPr bwMode="auto">
          <a:xfrm flipV="1">
            <a:off x="6775450" y="5213350"/>
            <a:ext cx="158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91" name="Rectangle 47"/>
          <p:cNvSpPr>
            <a:spLocks noChangeArrowheads="1"/>
          </p:cNvSpPr>
          <p:nvPr/>
        </p:nvSpPr>
        <p:spPr bwMode="auto">
          <a:xfrm>
            <a:off x="6689725" y="533717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1.0</a:t>
            </a:r>
          </a:p>
        </p:txBody>
      </p:sp>
      <p:sp>
        <p:nvSpPr>
          <p:cNvPr id="108592" name="Line 48"/>
          <p:cNvSpPr>
            <a:spLocks noChangeShapeType="1"/>
          </p:cNvSpPr>
          <p:nvPr/>
        </p:nvSpPr>
        <p:spPr bwMode="auto">
          <a:xfrm flipV="1">
            <a:off x="7023100" y="5213350"/>
            <a:ext cx="1588"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93" name="Line 49"/>
          <p:cNvSpPr>
            <a:spLocks noChangeShapeType="1"/>
          </p:cNvSpPr>
          <p:nvPr/>
        </p:nvSpPr>
        <p:spPr bwMode="auto">
          <a:xfrm flipV="1">
            <a:off x="7278688" y="5213350"/>
            <a:ext cx="158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94" name="Rectangle 50"/>
          <p:cNvSpPr>
            <a:spLocks noChangeArrowheads="1"/>
          </p:cNvSpPr>
          <p:nvPr/>
        </p:nvSpPr>
        <p:spPr bwMode="auto">
          <a:xfrm>
            <a:off x="7194550" y="533717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1.2</a:t>
            </a:r>
          </a:p>
        </p:txBody>
      </p:sp>
      <p:sp>
        <p:nvSpPr>
          <p:cNvPr id="108595" name="Line 51"/>
          <p:cNvSpPr>
            <a:spLocks noChangeShapeType="1"/>
          </p:cNvSpPr>
          <p:nvPr/>
        </p:nvSpPr>
        <p:spPr bwMode="auto">
          <a:xfrm flipV="1">
            <a:off x="7526338" y="5213350"/>
            <a:ext cx="158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96" name="Line 52"/>
          <p:cNvSpPr>
            <a:spLocks noChangeShapeType="1"/>
          </p:cNvSpPr>
          <p:nvPr/>
        </p:nvSpPr>
        <p:spPr bwMode="auto">
          <a:xfrm flipV="1">
            <a:off x="7773988" y="5213350"/>
            <a:ext cx="158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97" name="Rectangle 53"/>
          <p:cNvSpPr>
            <a:spLocks noChangeArrowheads="1"/>
          </p:cNvSpPr>
          <p:nvPr/>
        </p:nvSpPr>
        <p:spPr bwMode="auto">
          <a:xfrm>
            <a:off x="7688263" y="5337175"/>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1.4</a:t>
            </a:r>
          </a:p>
        </p:txBody>
      </p:sp>
      <p:sp>
        <p:nvSpPr>
          <p:cNvPr id="108598" name="Freeform 54"/>
          <p:cNvSpPr>
            <a:spLocks/>
          </p:cNvSpPr>
          <p:nvPr/>
        </p:nvSpPr>
        <p:spPr bwMode="auto">
          <a:xfrm>
            <a:off x="6065838" y="4643438"/>
            <a:ext cx="238125" cy="238125"/>
          </a:xfrm>
          <a:custGeom>
            <a:avLst/>
            <a:gdLst>
              <a:gd name="T0" fmla="*/ 0 w 138"/>
              <a:gd name="T1" fmla="*/ 2147483647 h 215"/>
              <a:gd name="T2" fmla="*/ 2147483647 w 138"/>
              <a:gd name="T3" fmla="*/ 2147483647 h 215"/>
              <a:gd name="T4" fmla="*/ 2147483647 w 138"/>
              <a:gd name="T5" fmla="*/ 2147483647 h 215"/>
              <a:gd name="T6" fmla="*/ 2147483647 w 138"/>
              <a:gd name="T7" fmla="*/ 0 h 215"/>
              <a:gd name="T8" fmla="*/ 0 w 138"/>
              <a:gd name="T9" fmla="*/ 2147483647 h 215"/>
              <a:gd name="T10" fmla="*/ 0 60000 65536"/>
              <a:gd name="T11" fmla="*/ 0 60000 65536"/>
              <a:gd name="T12" fmla="*/ 0 60000 65536"/>
              <a:gd name="T13" fmla="*/ 0 60000 65536"/>
              <a:gd name="T14" fmla="*/ 0 60000 65536"/>
              <a:gd name="T15" fmla="*/ 0 w 138"/>
              <a:gd name="T16" fmla="*/ 0 h 215"/>
              <a:gd name="T17" fmla="*/ 138 w 138"/>
              <a:gd name="T18" fmla="*/ 215 h 215"/>
            </a:gdLst>
            <a:ahLst/>
            <a:cxnLst>
              <a:cxn ang="T10">
                <a:pos x="T0" y="T1"/>
              </a:cxn>
              <a:cxn ang="T11">
                <a:pos x="T2" y="T3"/>
              </a:cxn>
              <a:cxn ang="T12">
                <a:pos x="T4" y="T5"/>
              </a:cxn>
              <a:cxn ang="T13">
                <a:pos x="T6" y="T7"/>
              </a:cxn>
              <a:cxn ang="T14">
                <a:pos x="T8" y="T9"/>
              </a:cxn>
            </a:cxnLst>
            <a:rect l="T15" t="T16" r="T17" b="T18"/>
            <a:pathLst>
              <a:path w="138" h="215">
                <a:moveTo>
                  <a:pt x="0" y="108"/>
                </a:moveTo>
                <a:lnTo>
                  <a:pt x="66" y="215"/>
                </a:lnTo>
                <a:lnTo>
                  <a:pt x="138" y="108"/>
                </a:lnTo>
                <a:lnTo>
                  <a:pt x="66" y="0"/>
                </a:lnTo>
                <a:lnTo>
                  <a:pt x="0" y="108"/>
                </a:lnTo>
                <a:close/>
              </a:path>
            </a:pathLst>
          </a:custGeom>
          <a:solidFill>
            <a:srgbClr val="FFFFFF"/>
          </a:solidFill>
          <a:ln w="19050">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8599" name="Rectangle 55"/>
          <p:cNvSpPr>
            <a:spLocks noChangeArrowheads="1"/>
          </p:cNvSpPr>
          <p:nvPr/>
        </p:nvSpPr>
        <p:spPr bwMode="auto">
          <a:xfrm>
            <a:off x="228600" y="12954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2000"/>
              <a:t>First major vascular event by LDL-C level and prior diabetes status</a:t>
            </a:r>
          </a:p>
        </p:txBody>
      </p:sp>
      <p:sp>
        <p:nvSpPr>
          <p:cNvPr id="108600" name="Text Box 56"/>
          <p:cNvSpPr txBox="1">
            <a:spLocks noChangeArrowheads="1"/>
          </p:cNvSpPr>
          <p:nvPr/>
        </p:nvSpPr>
        <p:spPr bwMode="auto">
          <a:xfrm>
            <a:off x="230188" y="561975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A statin provides CV benefit in diabetics</a:t>
            </a:r>
          </a:p>
        </p:txBody>
      </p:sp>
      <p:sp>
        <p:nvSpPr>
          <p:cNvPr id="108601" name="Text Box 57"/>
          <p:cNvSpPr txBox="1">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HPS Collaborative Group. </a:t>
            </a:r>
            <a:r>
              <a:rPr lang="en-US" altLang="pt-BR" sz="1000" i="1"/>
              <a:t>Lancet</a:t>
            </a:r>
            <a:r>
              <a:rPr lang="en-US" altLang="pt-BR" sz="1000"/>
              <a:t>. 2003;361:2005-2016</a:t>
            </a:r>
          </a:p>
        </p:txBody>
      </p:sp>
      <p:sp>
        <p:nvSpPr>
          <p:cNvPr id="108602" name="Rectangle 66"/>
          <p:cNvSpPr>
            <a:spLocks noChangeArrowheads="1"/>
          </p:cNvSpPr>
          <p:nvPr/>
        </p:nvSpPr>
        <p:spPr bwMode="auto">
          <a:xfrm>
            <a:off x="228600" y="9096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Heart Protection Study (HPS)</a:t>
            </a:r>
          </a:p>
        </p:txBody>
      </p:sp>
      <p:sp>
        <p:nvSpPr>
          <p:cNvPr id="61" name="TextBox 7"/>
          <p:cNvSpPr txBox="1">
            <a:spLocks noChangeArrowheads="1"/>
          </p:cNvSpPr>
          <p:nvPr/>
        </p:nvSpPr>
        <p:spPr bwMode="auto">
          <a:xfrm>
            <a:off x="381000" y="6230938"/>
            <a:ext cx="86868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smtClean="0">
                <a:latin typeface="+mn-lt"/>
              </a:rPr>
              <a:t>CV=Cardiovascular</a:t>
            </a:r>
          </a:p>
        </p:txBody>
      </p:sp>
      <p:cxnSp>
        <p:nvCxnSpPr>
          <p:cNvPr id="108604"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63" name="Rectangle 62"/>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an HMG-</a:t>
            </a:r>
            <a:r>
              <a:rPr lang="en-US" sz="2800" b="1" dirty="0" err="1">
                <a:solidFill>
                  <a:schemeClr val="accent2"/>
                </a:solidFill>
                <a:effectLst>
                  <a:outerShdw blurRad="38100" dist="38100" dir="2700000" algn="tl">
                    <a:srgbClr val="DDDDDD"/>
                  </a:outerShdw>
                </a:effectLst>
                <a:latin typeface="Franklin Gothic Demi" pitchFamily="34" charset="0"/>
                <a:ea typeface="+mn-ea"/>
              </a:rPr>
              <a:t>CoA</a:t>
            </a:r>
            <a:r>
              <a:rPr lang="en-US" sz="2800" b="1" dirty="0">
                <a:solidFill>
                  <a:schemeClr val="accent2"/>
                </a:solidFill>
                <a:effectLst>
                  <a:outerShdw blurRad="38100" dist="38100" dir="2700000" algn="tl">
                    <a:srgbClr val="DDDDDD"/>
                  </a:outerShdw>
                </a:effectLst>
                <a:latin typeface="Franklin Gothic Demi" pitchFamily="34" charset="0"/>
                <a:ea typeface="+mn-ea"/>
              </a:rPr>
              <a:t> </a:t>
            </a:r>
            <a:r>
              <a:rPr lang="en-US" sz="2800" b="1" dirty="0" err="1">
                <a:solidFill>
                  <a:schemeClr val="accent2"/>
                </a:solidFill>
                <a:effectLst>
                  <a:outerShdw blurRad="38100" dist="38100" dir="2700000" algn="tl">
                    <a:srgbClr val="DDDDDD"/>
                  </a:outerShdw>
                </a:effectLst>
                <a:latin typeface="Franklin Gothic Demi" pitchFamily="34" charset="0"/>
                <a:ea typeface="+mn-ea"/>
              </a:rPr>
              <a:t>Reductase</a:t>
            </a:r>
            <a:r>
              <a:rPr lang="en-US" sz="2800" b="1" dirty="0">
                <a:solidFill>
                  <a:schemeClr val="accent2"/>
                </a:solidFill>
                <a:effectLst>
                  <a:outerShdw blurRad="38100" dist="38100" dir="2700000" algn="tl">
                    <a:srgbClr val="DDDDDD"/>
                  </a:outerShdw>
                </a:effectLst>
                <a:latin typeface="Franklin Gothic Demi" pitchFamily="34" charset="0"/>
                <a:ea typeface="+mn-ea"/>
              </a:rPr>
              <a:t> Inhibitor</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628900" y="4618038"/>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GB" altLang="pt-BR" sz="1800"/>
              <a:t>37% RRR (95% CI: 17-52), P=0.001</a:t>
            </a:r>
          </a:p>
        </p:txBody>
      </p:sp>
      <p:sp>
        <p:nvSpPr>
          <p:cNvPr id="110595" name="Rectangle 3"/>
          <p:cNvSpPr>
            <a:spLocks noChangeArrowheads="1"/>
          </p:cNvSpPr>
          <p:nvPr/>
        </p:nvSpPr>
        <p:spPr bwMode="auto">
          <a:xfrm>
            <a:off x="4343400" y="531812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Years</a:t>
            </a:r>
          </a:p>
        </p:txBody>
      </p:sp>
      <p:sp>
        <p:nvSpPr>
          <p:cNvPr id="110596" name="Rectangle 4"/>
          <p:cNvSpPr>
            <a:spLocks noChangeArrowheads="1"/>
          </p:cNvSpPr>
          <p:nvPr/>
        </p:nvSpPr>
        <p:spPr bwMode="auto">
          <a:xfrm>
            <a:off x="7010400" y="2636838"/>
            <a:ext cx="833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Placebo</a:t>
            </a:r>
          </a:p>
        </p:txBody>
      </p:sp>
      <p:sp>
        <p:nvSpPr>
          <p:cNvPr id="110597" name="Rectangle 5"/>
          <p:cNvSpPr>
            <a:spLocks noChangeArrowheads="1"/>
          </p:cNvSpPr>
          <p:nvPr/>
        </p:nvSpPr>
        <p:spPr bwMode="auto">
          <a:xfrm>
            <a:off x="7010400" y="3322638"/>
            <a:ext cx="123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Atorvastatin</a:t>
            </a:r>
          </a:p>
        </p:txBody>
      </p:sp>
      <p:sp>
        <p:nvSpPr>
          <p:cNvPr id="110598" name="Rectangle 6"/>
          <p:cNvSpPr>
            <a:spLocks noChangeArrowheads="1"/>
          </p:cNvSpPr>
          <p:nvPr/>
        </p:nvSpPr>
        <p:spPr bwMode="auto">
          <a:xfrm rot="-5400000">
            <a:off x="-96837" y="3513137"/>
            <a:ext cx="2451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Cumulative Hazard (%)</a:t>
            </a:r>
          </a:p>
        </p:txBody>
      </p:sp>
      <p:sp>
        <p:nvSpPr>
          <p:cNvPr id="110599" name="Freeform 7"/>
          <p:cNvSpPr>
            <a:spLocks/>
          </p:cNvSpPr>
          <p:nvPr/>
        </p:nvSpPr>
        <p:spPr bwMode="auto">
          <a:xfrm>
            <a:off x="1755775" y="3535363"/>
            <a:ext cx="5173663" cy="1439862"/>
          </a:xfrm>
          <a:custGeom>
            <a:avLst/>
            <a:gdLst>
              <a:gd name="T0" fmla="*/ 2147483647 w 1359"/>
              <a:gd name="T1" fmla="*/ 2147483647 h 379"/>
              <a:gd name="T2" fmla="*/ 2147483647 w 1359"/>
              <a:gd name="T3" fmla="*/ 2147483647 h 379"/>
              <a:gd name="T4" fmla="*/ 2147483647 w 1359"/>
              <a:gd name="T5" fmla="*/ 2147483647 h 379"/>
              <a:gd name="T6" fmla="*/ 2147483647 w 1359"/>
              <a:gd name="T7" fmla="*/ 2147483647 h 379"/>
              <a:gd name="T8" fmla="*/ 2147483647 w 1359"/>
              <a:gd name="T9" fmla="*/ 2147483647 h 379"/>
              <a:gd name="T10" fmla="*/ 2147483647 w 1359"/>
              <a:gd name="T11" fmla="*/ 2147483647 h 379"/>
              <a:gd name="T12" fmla="*/ 2147483647 w 1359"/>
              <a:gd name="T13" fmla="*/ 2147483647 h 379"/>
              <a:gd name="T14" fmla="*/ 2147483647 w 1359"/>
              <a:gd name="T15" fmla="*/ 2147483647 h 379"/>
              <a:gd name="T16" fmla="*/ 2147483647 w 1359"/>
              <a:gd name="T17" fmla="*/ 2147483647 h 379"/>
              <a:gd name="T18" fmla="*/ 2147483647 w 1359"/>
              <a:gd name="T19" fmla="*/ 2147483647 h 379"/>
              <a:gd name="T20" fmla="*/ 2147483647 w 1359"/>
              <a:gd name="T21" fmla="*/ 2147483647 h 379"/>
              <a:gd name="T22" fmla="*/ 2147483647 w 1359"/>
              <a:gd name="T23" fmla="*/ 2147483647 h 379"/>
              <a:gd name="T24" fmla="*/ 2147483647 w 1359"/>
              <a:gd name="T25" fmla="*/ 2147483647 h 379"/>
              <a:gd name="T26" fmla="*/ 2147483647 w 1359"/>
              <a:gd name="T27" fmla="*/ 2147483647 h 379"/>
              <a:gd name="T28" fmla="*/ 2147483647 w 1359"/>
              <a:gd name="T29" fmla="*/ 2147483647 h 379"/>
              <a:gd name="T30" fmla="*/ 2147483647 w 1359"/>
              <a:gd name="T31" fmla="*/ 2147483647 h 379"/>
              <a:gd name="T32" fmla="*/ 2147483647 w 1359"/>
              <a:gd name="T33" fmla="*/ 2147483647 h 379"/>
              <a:gd name="T34" fmla="*/ 2147483647 w 1359"/>
              <a:gd name="T35" fmla="*/ 2147483647 h 379"/>
              <a:gd name="T36" fmla="*/ 2147483647 w 1359"/>
              <a:gd name="T37" fmla="*/ 2147483647 h 379"/>
              <a:gd name="T38" fmla="*/ 2147483647 w 1359"/>
              <a:gd name="T39" fmla="*/ 2147483647 h 379"/>
              <a:gd name="T40" fmla="*/ 2147483647 w 1359"/>
              <a:gd name="T41" fmla="*/ 2147483647 h 379"/>
              <a:gd name="T42" fmla="*/ 2147483647 w 1359"/>
              <a:gd name="T43" fmla="*/ 2147483647 h 379"/>
              <a:gd name="T44" fmla="*/ 2147483647 w 1359"/>
              <a:gd name="T45" fmla="*/ 2147483647 h 379"/>
              <a:gd name="T46" fmla="*/ 2147483647 w 1359"/>
              <a:gd name="T47" fmla="*/ 2147483647 h 379"/>
              <a:gd name="T48" fmla="*/ 2147483647 w 1359"/>
              <a:gd name="T49" fmla="*/ 2147483647 h 379"/>
              <a:gd name="T50" fmla="*/ 2147483647 w 1359"/>
              <a:gd name="T51" fmla="*/ 2147483647 h 379"/>
              <a:gd name="T52" fmla="*/ 2147483647 w 1359"/>
              <a:gd name="T53" fmla="*/ 2147483647 h 379"/>
              <a:gd name="T54" fmla="*/ 2147483647 w 1359"/>
              <a:gd name="T55" fmla="*/ 2147483647 h 379"/>
              <a:gd name="T56" fmla="*/ 2147483647 w 1359"/>
              <a:gd name="T57" fmla="*/ 2147483647 h 379"/>
              <a:gd name="T58" fmla="*/ 2147483647 w 1359"/>
              <a:gd name="T59" fmla="*/ 2147483647 h 379"/>
              <a:gd name="T60" fmla="*/ 2147483647 w 1359"/>
              <a:gd name="T61" fmla="*/ 2147483647 h 379"/>
              <a:gd name="T62" fmla="*/ 2147483647 w 1359"/>
              <a:gd name="T63" fmla="*/ 2147483647 h 379"/>
              <a:gd name="T64" fmla="*/ 2147483647 w 1359"/>
              <a:gd name="T65" fmla="*/ 2147483647 h 379"/>
              <a:gd name="T66" fmla="*/ 2147483647 w 1359"/>
              <a:gd name="T67" fmla="*/ 2147483647 h 379"/>
              <a:gd name="T68" fmla="*/ 2147483647 w 1359"/>
              <a:gd name="T69" fmla="*/ 2147483647 h 379"/>
              <a:gd name="T70" fmla="*/ 2147483647 w 1359"/>
              <a:gd name="T71" fmla="*/ 2147483647 h 379"/>
              <a:gd name="T72" fmla="*/ 2147483647 w 1359"/>
              <a:gd name="T73" fmla="*/ 2147483647 h 379"/>
              <a:gd name="T74" fmla="*/ 2147483647 w 1359"/>
              <a:gd name="T75" fmla="*/ 2147483647 h 379"/>
              <a:gd name="T76" fmla="*/ 2147483647 w 1359"/>
              <a:gd name="T77" fmla="*/ 2147483647 h 379"/>
              <a:gd name="T78" fmla="*/ 2147483647 w 1359"/>
              <a:gd name="T79" fmla="*/ 2147483647 h 379"/>
              <a:gd name="T80" fmla="*/ 2147483647 w 1359"/>
              <a:gd name="T81" fmla="*/ 2147483647 h 379"/>
              <a:gd name="T82" fmla="*/ 2147483647 w 1359"/>
              <a:gd name="T83" fmla="*/ 2147483647 h 379"/>
              <a:gd name="T84" fmla="*/ 2147483647 w 1359"/>
              <a:gd name="T85" fmla="*/ 2147483647 h 379"/>
              <a:gd name="T86" fmla="*/ 2147483647 w 1359"/>
              <a:gd name="T87" fmla="*/ 2147483647 h 379"/>
              <a:gd name="T88" fmla="*/ 2147483647 w 1359"/>
              <a:gd name="T89" fmla="*/ 2147483647 h 379"/>
              <a:gd name="T90" fmla="*/ 2147483647 w 1359"/>
              <a:gd name="T91" fmla="*/ 2147483647 h 379"/>
              <a:gd name="T92" fmla="*/ 2147483647 w 1359"/>
              <a:gd name="T93" fmla="*/ 2147483647 h 379"/>
              <a:gd name="T94" fmla="*/ 2147483647 w 1359"/>
              <a:gd name="T95" fmla="*/ 2147483647 h 379"/>
              <a:gd name="T96" fmla="*/ 2147483647 w 1359"/>
              <a:gd name="T97" fmla="*/ 2147483647 h 379"/>
              <a:gd name="T98" fmla="*/ 2147483647 w 1359"/>
              <a:gd name="T99" fmla="*/ 2147483647 h 379"/>
              <a:gd name="T100" fmla="*/ 2147483647 w 1359"/>
              <a:gd name="T101" fmla="*/ 2147483647 h 379"/>
              <a:gd name="T102" fmla="*/ 2147483647 w 1359"/>
              <a:gd name="T103" fmla="*/ 2147483647 h 379"/>
              <a:gd name="T104" fmla="*/ 2147483647 w 1359"/>
              <a:gd name="T105" fmla="*/ 2147483647 h 379"/>
              <a:gd name="T106" fmla="*/ 2147483647 w 1359"/>
              <a:gd name="T107" fmla="*/ 2147483647 h 379"/>
              <a:gd name="T108" fmla="*/ 2147483647 w 1359"/>
              <a:gd name="T109" fmla="*/ 2147483647 h 379"/>
              <a:gd name="T110" fmla="*/ 2147483647 w 1359"/>
              <a:gd name="T111" fmla="*/ 2147483647 h 379"/>
              <a:gd name="T112" fmla="*/ 2147483647 w 1359"/>
              <a:gd name="T113" fmla="*/ 2147483647 h 379"/>
              <a:gd name="T114" fmla="*/ 2147483647 w 1359"/>
              <a:gd name="T115" fmla="*/ 2147483647 h 379"/>
              <a:gd name="T116" fmla="*/ 2147483647 w 1359"/>
              <a:gd name="T117" fmla="*/ 2147483647 h 379"/>
              <a:gd name="T118" fmla="*/ 2147483647 w 1359"/>
              <a:gd name="T119" fmla="*/ 0 h 379"/>
              <a:gd name="T120" fmla="*/ 2147483647 w 1359"/>
              <a:gd name="T121" fmla="*/ 0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9"/>
              <a:gd name="T184" fmla="*/ 0 h 379"/>
              <a:gd name="T185" fmla="*/ 1359 w 1359"/>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9" h="379">
                <a:moveTo>
                  <a:pt x="0" y="379"/>
                </a:moveTo>
                <a:lnTo>
                  <a:pt x="6" y="376"/>
                </a:lnTo>
                <a:lnTo>
                  <a:pt x="10" y="372"/>
                </a:lnTo>
                <a:lnTo>
                  <a:pt x="11" y="369"/>
                </a:lnTo>
                <a:lnTo>
                  <a:pt x="17" y="369"/>
                </a:lnTo>
                <a:lnTo>
                  <a:pt x="24" y="366"/>
                </a:lnTo>
                <a:lnTo>
                  <a:pt x="28" y="362"/>
                </a:lnTo>
                <a:lnTo>
                  <a:pt x="39" y="359"/>
                </a:lnTo>
                <a:lnTo>
                  <a:pt x="52" y="355"/>
                </a:lnTo>
                <a:lnTo>
                  <a:pt x="58" y="355"/>
                </a:lnTo>
                <a:lnTo>
                  <a:pt x="59" y="352"/>
                </a:lnTo>
                <a:lnTo>
                  <a:pt x="65" y="352"/>
                </a:lnTo>
                <a:lnTo>
                  <a:pt x="72" y="349"/>
                </a:lnTo>
                <a:lnTo>
                  <a:pt x="104" y="345"/>
                </a:lnTo>
                <a:lnTo>
                  <a:pt x="129" y="342"/>
                </a:lnTo>
                <a:lnTo>
                  <a:pt x="130" y="338"/>
                </a:lnTo>
                <a:lnTo>
                  <a:pt x="133" y="335"/>
                </a:lnTo>
                <a:lnTo>
                  <a:pt x="135" y="332"/>
                </a:lnTo>
                <a:lnTo>
                  <a:pt x="137" y="328"/>
                </a:lnTo>
                <a:lnTo>
                  <a:pt x="140" y="325"/>
                </a:lnTo>
                <a:lnTo>
                  <a:pt x="143" y="321"/>
                </a:lnTo>
                <a:lnTo>
                  <a:pt x="148" y="318"/>
                </a:lnTo>
                <a:lnTo>
                  <a:pt x="163" y="315"/>
                </a:lnTo>
                <a:lnTo>
                  <a:pt x="214" y="315"/>
                </a:lnTo>
                <a:lnTo>
                  <a:pt x="231" y="311"/>
                </a:lnTo>
                <a:lnTo>
                  <a:pt x="250" y="308"/>
                </a:lnTo>
                <a:lnTo>
                  <a:pt x="258" y="304"/>
                </a:lnTo>
                <a:lnTo>
                  <a:pt x="270" y="304"/>
                </a:lnTo>
                <a:lnTo>
                  <a:pt x="271" y="301"/>
                </a:lnTo>
                <a:lnTo>
                  <a:pt x="276" y="298"/>
                </a:lnTo>
                <a:lnTo>
                  <a:pt x="276" y="294"/>
                </a:lnTo>
                <a:lnTo>
                  <a:pt x="279" y="291"/>
                </a:lnTo>
                <a:lnTo>
                  <a:pt x="281" y="291"/>
                </a:lnTo>
                <a:lnTo>
                  <a:pt x="284" y="291"/>
                </a:lnTo>
                <a:lnTo>
                  <a:pt x="297" y="287"/>
                </a:lnTo>
                <a:lnTo>
                  <a:pt x="303" y="284"/>
                </a:lnTo>
                <a:lnTo>
                  <a:pt x="305" y="280"/>
                </a:lnTo>
                <a:lnTo>
                  <a:pt x="314" y="277"/>
                </a:lnTo>
                <a:lnTo>
                  <a:pt x="347" y="273"/>
                </a:lnTo>
                <a:lnTo>
                  <a:pt x="369" y="270"/>
                </a:lnTo>
                <a:lnTo>
                  <a:pt x="375" y="270"/>
                </a:lnTo>
                <a:lnTo>
                  <a:pt x="386" y="270"/>
                </a:lnTo>
                <a:lnTo>
                  <a:pt x="397" y="267"/>
                </a:lnTo>
                <a:lnTo>
                  <a:pt x="402" y="263"/>
                </a:lnTo>
                <a:lnTo>
                  <a:pt x="408" y="263"/>
                </a:lnTo>
                <a:lnTo>
                  <a:pt x="418" y="263"/>
                </a:lnTo>
                <a:lnTo>
                  <a:pt x="419" y="263"/>
                </a:lnTo>
                <a:lnTo>
                  <a:pt x="423" y="263"/>
                </a:lnTo>
                <a:lnTo>
                  <a:pt x="430" y="260"/>
                </a:lnTo>
                <a:lnTo>
                  <a:pt x="431" y="256"/>
                </a:lnTo>
                <a:lnTo>
                  <a:pt x="440" y="256"/>
                </a:lnTo>
                <a:lnTo>
                  <a:pt x="448" y="256"/>
                </a:lnTo>
                <a:lnTo>
                  <a:pt x="451" y="253"/>
                </a:lnTo>
                <a:lnTo>
                  <a:pt x="454" y="249"/>
                </a:lnTo>
                <a:lnTo>
                  <a:pt x="463" y="249"/>
                </a:lnTo>
                <a:lnTo>
                  <a:pt x="470" y="249"/>
                </a:lnTo>
                <a:lnTo>
                  <a:pt x="473" y="246"/>
                </a:lnTo>
                <a:lnTo>
                  <a:pt x="477" y="246"/>
                </a:lnTo>
                <a:lnTo>
                  <a:pt x="502" y="242"/>
                </a:lnTo>
                <a:lnTo>
                  <a:pt x="533" y="242"/>
                </a:lnTo>
                <a:lnTo>
                  <a:pt x="561" y="242"/>
                </a:lnTo>
                <a:lnTo>
                  <a:pt x="567" y="242"/>
                </a:lnTo>
                <a:lnTo>
                  <a:pt x="571" y="242"/>
                </a:lnTo>
                <a:lnTo>
                  <a:pt x="572" y="242"/>
                </a:lnTo>
                <a:lnTo>
                  <a:pt x="574" y="242"/>
                </a:lnTo>
                <a:lnTo>
                  <a:pt x="578" y="242"/>
                </a:lnTo>
                <a:lnTo>
                  <a:pt x="584" y="242"/>
                </a:lnTo>
                <a:lnTo>
                  <a:pt x="589" y="242"/>
                </a:lnTo>
                <a:lnTo>
                  <a:pt x="593" y="242"/>
                </a:lnTo>
                <a:lnTo>
                  <a:pt x="594" y="242"/>
                </a:lnTo>
                <a:lnTo>
                  <a:pt x="599" y="242"/>
                </a:lnTo>
                <a:lnTo>
                  <a:pt x="600" y="242"/>
                </a:lnTo>
                <a:lnTo>
                  <a:pt x="601" y="242"/>
                </a:lnTo>
                <a:lnTo>
                  <a:pt x="603" y="239"/>
                </a:lnTo>
                <a:lnTo>
                  <a:pt x="605" y="239"/>
                </a:lnTo>
                <a:lnTo>
                  <a:pt x="606" y="239"/>
                </a:lnTo>
                <a:lnTo>
                  <a:pt x="607" y="239"/>
                </a:lnTo>
                <a:lnTo>
                  <a:pt x="611" y="239"/>
                </a:lnTo>
                <a:lnTo>
                  <a:pt x="612" y="239"/>
                </a:lnTo>
                <a:lnTo>
                  <a:pt x="615" y="239"/>
                </a:lnTo>
                <a:lnTo>
                  <a:pt x="616" y="239"/>
                </a:lnTo>
                <a:lnTo>
                  <a:pt x="617" y="239"/>
                </a:lnTo>
                <a:lnTo>
                  <a:pt x="621" y="239"/>
                </a:lnTo>
                <a:lnTo>
                  <a:pt x="623" y="239"/>
                </a:lnTo>
                <a:lnTo>
                  <a:pt x="626" y="239"/>
                </a:lnTo>
                <a:lnTo>
                  <a:pt x="627" y="239"/>
                </a:lnTo>
                <a:lnTo>
                  <a:pt x="629" y="239"/>
                </a:lnTo>
                <a:lnTo>
                  <a:pt x="632" y="239"/>
                </a:lnTo>
                <a:lnTo>
                  <a:pt x="633" y="239"/>
                </a:lnTo>
                <a:lnTo>
                  <a:pt x="634" y="239"/>
                </a:lnTo>
                <a:lnTo>
                  <a:pt x="636" y="239"/>
                </a:lnTo>
                <a:lnTo>
                  <a:pt x="638" y="239"/>
                </a:lnTo>
                <a:lnTo>
                  <a:pt x="639" y="239"/>
                </a:lnTo>
                <a:lnTo>
                  <a:pt x="640" y="239"/>
                </a:lnTo>
                <a:lnTo>
                  <a:pt x="642" y="239"/>
                </a:lnTo>
                <a:lnTo>
                  <a:pt x="645" y="239"/>
                </a:lnTo>
                <a:lnTo>
                  <a:pt x="648" y="235"/>
                </a:lnTo>
                <a:lnTo>
                  <a:pt x="649" y="235"/>
                </a:lnTo>
                <a:lnTo>
                  <a:pt x="651" y="231"/>
                </a:lnTo>
                <a:lnTo>
                  <a:pt x="654" y="231"/>
                </a:lnTo>
                <a:lnTo>
                  <a:pt x="655" y="231"/>
                </a:lnTo>
                <a:lnTo>
                  <a:pt x="658" y="228"/>
                </a:lnTo>
                <a:lnTo>
                  <a:pt x="659" y="228"/>
                </a:lnTo>
                <a:lnTo>
                  <a:pt x="660" y="228"/>
                </a:lnTo>
                <a:lnTo>
                  <a:pt x="661" y="228"/>
                </a:lnTo>
                <a:lnTo>
                  <a:pt x="662" y="228"/>
                </a:lnTo>
                <a:lnTo>
                  <a:pt x="664" y="228"/>
                </a:lnTo>
                <a:lnTo>
                  <a:pt x="665" y="228"/>
                </a:lnTo>
                <a:lnTo>
                  <a:pt x="666" y="228"/>
                </a:lnTo>
                <a:lnTo>
                  <a:pt x="670" y="228"/>
                </a:lnTo>
                <a:lnTo>
                  <a:pt x="671" y="228"/>
                </a:lnTo>
                <a:lnTo>
                  <a:pt x="672" y="228"/>
                </a:lnTo>
                <a:lnTo>
                  <a:pt x="676" y="228"/>
                </a:lnTo>
                <a:lnTo>
                  <a:pt x="677" y="228"/>
                </a:lnTo>
                <a:lnTo>
                  <a:pt x="678" y="228"/>
                </a:lnTo>
                <a:lnTo>
                  <a:pt x="681" y="228"/>
                </a:lnTo>
                <a:lnTo>
                  <a:pt x="684" y="228"/>
                </a:lnTo>
                <a:lnTo>
                  <a:pt x="687" y="228"/>
                </a:lnTo>
                <a:lnTo>
                  <a:pt x="688" y="228"/>
                </a:lnTo>
                <a:lnTo>
                  <a:pt x="688" y="224"/>
                </a:lnTo>
                <a:lnTo>
                  <a:pt x="689" y="224"/>
                </a:lnTo>
                <a:lnTo>
                  <a:pt x="692" y="224"/>
                </a:lnTo>
                <a:lnTo>
                  <a:pt x="694" y="224"/>
                </a:lnTo>
                <a:lnTo>
                  <a:pt x="695" y="224"/>
                </a:lnTo>
                <a:lnTo>
                  <a:pt x="697" y="224"/>
                </a:lnTo>
                <a:lnTo>
                  <a:pt x="698" y="224"/>
                </a:lnTo>
                <a:lnTo>
                  <a:pt x="699" y="224"/>
                </a:lnTo>
                <a:lnTo>
                  <a:pt x="711" y="224"/>
                </a:lnTo>
                <a:lnTo>
                  <a:pt x="714" y="224"/>
                </a:lnTo>
                <a:lnTo>
                  <a:pt x="715" y="224"/>
                </a:lnTo>
                <a:lnTo>
                  <a:pt x="716" y="224"/>
                </a:lnTo>
                <a:lnTo>
                  <a:pt x="717" y="224"/>
                </a:lnTo>
                <a:lnTo>
                  <a:pt x="720" y="224"/>
                </a:lnTo>
                <a:lnTo>
                  <a:pt x="721" y="224"/>
                </a:lnTo>
                <a:lnTo>
                  <a:pt x="722" y="224"/>
                </a:lnTo>
                <a:lnTo>
                  <a:pt x="725" y="224"/>
                </a:lnTo>
                <a:lnTo>
                  <a:pt x="726" y="224"/>
                </a:lnTo>
                <a:lnTo>
                  <a:pt x="728" y="224"/>
                </a:lnTo>
                <a:lnTo>
                  <a:pt x="730" y="224"/>
                </a:lnTo>
                <a:lnTo>
                  <a:pt x="731" y="220"/>
                </a:lnTo>
                <a:lnTo>
                  <a:pt x="732" y="220"/>
                </a:lnTo>
                <a:lnTo>
                  <a:pt x="733" y="220"/>
                </a:lnTo>
                <a:lnTo>
                  <a:pt x="736" y="220"/>
                </a:lnTo>
                <a:lnTo>
                  <a:pt x="738" y="220"/>
                </a:lnTo>
                <a:lnTo>
                  <a:pt x="739" y="220"/>
                </a:lnTo>
                <a:lnTo>
                  <a:pt x="742" y="220"/>
                </a:lnTo>
                <a:lnTo>
                  <a:pt x="743" y="220"/>
                </a:lnTo>
                <a:lnTo>
                  <a:pt x="744" y="220"/>
                </a:lnTo>
                <a:lnTo>
                  <a:pt x="747" y="220"/>
                </a:lnTo>
                <a:lnTo>
                  <a:pt x="748" y="220"/>
                </a:lnTo>
                <a:lnTo>
                  <a:pt x="749" y="220"/>
                </a:lnTo>
                <a:lnTo>
                  <a:pt x="750" y="220"/>
                </a:lnTo>
                <a:lnTo>
                  <a:pt x="752" y="220"/>
                </a:lnTo>
                <a:lnTo>
                  <a:pt x="755" y="220"/>
                </a:lnTo>
                <a:lnTo>
                  <a:pt x="758" y="220"/>
                </a:lnTo>
                <a:lnTo>
                  <a:pt x="759" y="220"/>
                </a:lnTo>
                <a:lnTo>
                  <a:pt x="761" y="220"/>
                </a:lnTo>
                <a:lnTo>
                  <a:pt x="764" y="220"/>
                </a:lnTo>
                <a:lnTo>
                  <a:pt x="765" y="220"/>
                </a:lnTo>
                <a:lnTo>
                  <a:pt x="769" y="216"/>
                </a:lnTo>
                <a:lnTo>
                  <a:pt x="770" y="216"/>
                </a:lnTo>
                <a:lnTo>
                  <a:pt x="772" y="216"/>
                </a:lnTo>
                <a:lnTo>
                  <a:pt x="776" y="216"/>
                </a:lnTo>
                <a:lnTo>
                  <a:pt x="780" y="216"/>
                </a:lnTo>
                <a:lnTo>
                  <a:pt x="781" y="216"/>
                </a:lnTo>
                <a:lnTo>
                  <a:pt x="783" y="216"/>
                </a:lnTo>
                <a:lnTo>
                  <a:pt x="787" y="216"/>
                </a:lnTo>
                <a:lnTo>
                  <a:pt x="792" y="216"/>
                </a:lnTo>
                <a:lnTo>
                  <a:pt x="793" y="216"/>
                </a:lnTo>
                <a:lnTo>
                  <a:pt x="794" y="216"/>
                </a:lnTo>
                <a:lnTo>
                  <a:pt x="797" y="216"/>
                </a:lnTo>
                <a:lnTo>
                  <a:pt x="798" y="211"/>
                </a:lnTo>
                <a:lnTo>
                  <a:pt x="802" y="211"/>
                </a:lnTo>
                <a:lnTo>
                  <a:pt x="803" y="211"/>
                </a:lnTo>
                <a:lnTo>
                  <a:pt x="804" y="211"/>
                </a:lnTo>
                <a:lnTo>
                  <a:pt x="805" y="211"/>
                </a:lnTo>
                <a:lnTo>
                  <a:pt x="808" y="211"/>
                </a:lnTo>
                <a:lnTo>
                  <a:pt x="809" y="211"/>
                </a:lnTo>
                <a:lnTo>
                  <a:pt x="813" y="211"/>
                </a:lnTo>
                <a:lnTo>
                  <a:pt x="814" y="211"/>
                </a:lnTo>
                <a:lnTo>
                  <a:pt x="815" y="211"/>
                </a:lnTo>
                <a:lnTo>
                  <a:pt x="816" y="211"/>
                </a:lnTo>
                <a:lnTo>
                  <a:pt x="818" y="211"/>
                </a:lnTo>
                <a:lnTo>
                  <a:pt x="819" y="211"/>
                </a:lnTo>
                <a:lnTo>
                  <a:pt x="820" y="211"/>
                </a:lnTo>
                <a:lnTo>
                  <a:pt x="823" y="207"/>
                </a:lnTo>
                <a:lnTo>
                  <a:pt x="824" y="207"/>
                </a:lnTo>
                <a:lnTo>
                  <a:pt x="825" y="207"/>
                </a:lnTo>
                <a:lnTo>
                  <a:pt x="826" y="207"/>
                </a:lnTo>
                <a:lnTo>
                  <a:pt x="827" y="207"/>
                </a:lnTo>
                <a:lnTo>
                  <a:pt x="830" y="207"/>
                </a:lnTo>
                <a:lnTo>
                  <a:pt x="831" y="207"/>
                </a:lnTo>
                <a:lnTo>
                  <a:pt x="832" y="203"/>
                </a:lnTo>
                <a:lnTo>
                  <a:pt x="834" y="203"/>
                </a:lnTo>
                <a:lnTo>
                  <a:pt x="836" y="203"/>
                </a:lnTo>
                <a:lnTo>
                  <a:pt x="838" y="203"/>
                </a:lnTo>
                <a:lnTo>
                  <a:pt x="841" y="203"/>
                </a:lnTo>
                <a:lnTo>
                  <a:pt x="843" y="203"/>
                </a:lnTo>
                <a:lnTo>
                  <a:pt x="845" y="198"/>
                </a:lnTo>
                <a:lnTo>
                  <a:pt x="848" y="198"/>
                </a:lnTo>
                <a:lnTo>
                  <a:pt x="849" y="198"/>
                </a:lnTo>
                <a:lnTo>
                  <a:pt x="851" y="194"/>
                </a:lnTo>
                <a:lnTo>
                  <a:pt x="852" y="194"/>
                </a:lnTo>
                <a:lnTo>
                  <a:pt x="853" y="194"/>
                </a:lnTo>
                <a:lnTo>
                  <a:pt x="854" y="194"/>
                </a:lnTo>
                <a:lnTo>
                  <a:pt x="857" y="194"/>
                </a:lnTo>
                <a:lnTo>
                  <a:pt x="858" y="194"/>
                </a:lnTo>
                <a:lnTo>
                  <a:pt x="859" y="194"/>
                </a:lnTo>
                <a:lnTo>
                  <a:pt x="863" y="194"/>
                </a:lnTo>
                <a:lnTo>
                  <a:pt x="864" y="194"/>
                </a:lnTo>
                <a:lnTo>
                  <a:pt x="865" y="194"/>
                </a:lnTo>
                <a:lnTo>
                  <a:pt x="867" y="194"/>
                </a:lnTo>
                <a:lnTo>
                  <a:pt x="868" y="190"/>
                </a:lnTo>
                <a:lnTo>
                  <a:pt x="870" y="190"/>
                </a:lnTo>
                <a:lnTo>
                  <a:pt x="873" y="185"/>
                </a:lnTo>
                <a:lnTo>
                  <a:pt x="874" y="185"/>
                </a:lnTo>
                <a:lnTo>
                  <a:pt x="875" y="185"/>
                </a:lnTo>
                <a:lnTo>
                  <a:pt x="879" y="185"/>
                </a:lnTo>
                <a:lnTo>
                  <a:pt x="880" y="185"/>
                </a:lnTo>
                <a:lnTo>
                  <a:pt x="881" y="185"/>
                </a:lnTo>
                <a:lnTo>
                  <a:pt x="885" y="185"/>
                </a:lnTo>
                <a:lnTo>
                  <a:pt x="886" y="180"/>
                </a:lnTo>
                <a:lnTo>
                  <a:pt x="889" y="180"/>
                </a:lnTo>
                <a:lnTo>
                  <a:pt x="890" y="180"/>
                </a:lnTo>
                <a:lnTo>
                  <a:pt x="892" y="180"/>
                </a:lnTo>
                <a:lnTo>
                  <a:pt x="896" y="176"/>
                </a:lnTo>
                <a:lnTo>
                  <a:pt x="897" y="176"/>
                </a:lnTo>
                <a:lnTo>
                  <a:pt x="902" y="176"/>
                </a:lnTo>
                <a:lnTo>
                  <a:pt x="903" y="176"/>
                </a:lnTo>
                <a:lnTo>
                  <a:pt x="907" y="176"/>
                </a:lnTo>
                <a:lnTo>
                  <a:pt x="907" y="171"/>
                </a:lnTo>
                <a:lnTo>
                  <a:pt x="914" y="171"/>
                </a:lnTo>
                <a:lnTo>
                  <a:pt x="917" y="166"/>
                </a:lnTo>
                <a:lnTo>
                  <a:pt x="919" y="166"/>
                </a:lnTo>
                <a:lnTo>
                  <a:pt x="920" y="166"/>
                </a:lnTo>
                <a:lnTo>
                  <a:pt x="923" y="166"/>
                </a:lnTo>
                <a:lnTo>
                  <a:pt x="924" y="166"/>
                </a:lnTo>
                <a:lnTo>
                  <a:pt x="925" y="166"/>
                </a:lnTo>
                <a:lnTo>
                  <a:pt x="928" y="166"/>
                </a:lnTo>
                <a:lnTo>
                  <a:pt x="929" y="166"/>
                </a:lnTo>
                <a:lnTo>
                  <a:pt x="930" y="166"/>
                </a:lnTo>
                <a:lnTo>
                  <a:pt x="934" y="166"/>
                </a:lnTo>
                <a:lnTo>
                  <a:pt x="935" y="166"/>
                </a:lnTo>
                <a:lnTo>
                  <a:pt x="936" y="166"/>
                </a:lnTo>
                <a:lnTo>
                  <a:pt x="938" y="162"/>
                </a:lnTo>
                <a:lnTo>
                  <a:pt x="939" y="162"/>
                </a:lnTo>
                <a:lnTo>
                  <a:pt x="940" y="162"/>
                </a:lnTo>
                <a:lnTo>
                  <a:pt x="942" y="162"/>
                </a:lnTo>
                <a:lnTo>
                  <a:pt x="947" y="162"/>
                </a:lnTo>
                <a:lnTo>
                  <a:pt x="950" y="162"/>
                </a:lnTo>
                <a:lnTo>
                  <a:pt x="951" y="162"/>
                </a:lnTo>
                <a:lnTo>
                  <a:pt x="952" y="162"/>
                </a:lnTo>
                <a:lnTo>
                  <a:pt x="954" y="157"/>
                </a:lnTo>
                <a:lnTo>
                  <a:pt x="956" y="157"/>
                </a:lnTo>
                <a:lnTo>
                  <a:pt x="957" y="157"/>
                </a:lnTo>
                <a:lnTo>
                  <a:pt x="958" y="157"/>
                </a:lnTo>
                <a:lnTo>
                  <a:pt x="962" y="157"/>
                </a:lnTo>
                <a:lnTo>
                  <a:pt x="963" y="157"/>
                </a:lnTo>
                <a:lnTo>
                  <a:pt x="964" y="157"/>
                </a:lnTo>
                <a:lnTo>
                  <a:pt x="966" y="157"/>
                </a:lnTo>
                <a:lnTo>
                  <a:pt x="967" y="157"/>
                </a:lnTo>
                <a:lnTo>
                  <a:pt x="968" y="157"/>
                </a:lnTo>
                <a:lnTo>
                  <a:pt x="969" y="157"/>
                </a:lnTo>
                <a:lnTo>
                  <a:pt x="972" y="157"/>
                </a:lnTo>
                <a:lnTo>
                  <a:pt x="973" y="157"/>
                </a:lnTo>
                <a:lnTo>
                  <a:pt x="974" y="157"/>
                </a:lnTo>
                <a:lnTo>
                  <a:pt x="975" y="157"/>
                </a:lnTo>
                <a:lnTo>
                  <a:pt x="979" y="157"/>
                </a:lnTo>
                <a:lnTo>
                  <a:pt x="980" y="157"/>
                </a:lnTo>
                <a:lnTo>
                  <a:pt x="984" y="157"/>
                </a:lnTo>
                <a:lnTo>
                  <a:pt x="985" y="157"/>
                </a:lnTo>
                <a:lnTo>
                  <a:pt x="990" y="157"/>
                </a:lnTo>
                <a:lnTo>
                  <a:pt x="991" y="151"/>
                </a:lnTo>
                <a:lnTo>
                  <a:pt x="993" y="151"/>
                </a:lnTo>
                <a:lnTo>
                  <a:pt x="997" y="146"/>
                </a:lnTo>
                <a:lnTo>
                  <a:pt x="998" y="141"/>
                </a:lnTo>
                <a:lnTo>
                  <a:pt x="999" y="141"/>
                </a:lnTo>
                <a:lnTo>
                  <a:pt x="1000" y="141"/>
                </a:lnTo>
                <a:lnTo>
                  <a:pt x="1001" y="141"/>
                </a:lnTo>
                <a:lnTo>
                  <a:pt x="1002" y="141"/>
                </a:lnTo>
                <a:lnTo>
                  <a:pt x="1003" y="141"/>
                </a:lnTo>
                <a:lnTo>
                  <a:pt x="1005" y="141"/>
                </a:lnTo>
                <a:lnTo>
                  <a:pt x="1006" y="141"/>
                </a:lnTo>
                <a:lnTo>
                  <a:pt x="1008" y="141"/>
                </a:lnTo>
                <a:lnTo>
                  <a:pt x="1010" y="141"/>
                </a:lnTo>
                <a:lnTo>
                  <a:pt x="1011" y="141"/>
                </a:lnTo>
                <a:lnTo>
                  <a:pt x="1012" y="141"/>
                </a:lnTo>
                <a:lnTo>
                  <a:pt x="1013" y="141"/>
                </a:lnTo>
                <a:lnTo>
                  <a:pt x="1016" y="141"/>
                </a:lnTo>
                <a:lnTo>
                  <a:pt x="1017" y="141"/>
                </a:lnTo>
                <a:lnTo>
                  <a:pt x="1018" y="141"/>
                </a:lnTo>
                <a:lnTo>
                  <a:pt x="1019" y="141"/>
                </a:lnTo>
                <a:lnTo>
                  <a:pt x="1021" y="141"/>
                </a:lnTo>
                <a:lnTo>
                  <a:pt x="1022" y="141"/>
                </a:lnTo>
                <a:lnTo>
                  <a:pt x="1023" y="141"/>
                </a:lnTo>
                <a:lnTo>
                  <a:pt x="1024" y="141"/>
                </a:lnTo>
                <a:lnTo>
                  <a:pt x="1024" y="135"/>
                </a:lnTo>
                <a:lnTo>
                  <a:pt x="1027" y="130"/>
                </a:lnTo>
                <a:lnTo>
                  <a:pt x="1028" y="130"/>
                </a:lnTo>
                <a:lnTo>
                  <a:pt x="1029" y="130"/>
                </a:lnTo>
                <a:lnTo>
                  <a:pt x="1030" y="130"/>
                </a:lnTo>
                <a:lnTo>
                  <a:pt x="1033" y="130"/>
                </a:lnTo>
                <a:lnTo>
                  <a:pt x="1038" y="130"/>
                </a:lnTo>
                <a:lnTo>
                  <a:pt x="1040" y="130"/>
                </a:lnTo>
                <a:lnTo>
                  <a:pt x="1044" y="130"/>
                </a:lnTo>
                <a:lnTo>
                  <a:pt x="1045" y="130"/>
                </a:lnTo>
                <a:lnTo>
                  <a:pt x="1046" y="130"/>
                </a:lnTo>
                <a:lnTo>
                  <a:pt x="1049" y="130"/>
                </a:lnTo>
                <a:lnTo>
                  <a:pt x="1050" y="130"/>
                </a:lnTo>
                <a:lnTo>
                  <a:pt x="1051" y="130"/>
                </a:lnTo>
                <a:lnTo>
                  <a:pt x="1055" y="130"/>
                </a:lnTo>
                <a:lnTo>
                  <a:pt x="1056" y="130"/>
                </a:lnTo>
                <a:lnTo>
                  <a:pt x="1057" y="130"/>
                </a:lnTo>
                <a:lnTo>
                  <a:pt x="1062" y="130"/>
                </a:lnTo>
                <a:lnTo>
                  <a:pt x="1066" y="130"/>
                </a:lnTo>
                <a:lnTo>
                  <a:pt x="1067" y="130"/>
                </a:lnTo>
                <a:lnTo>
                  <a:pt x="1068" y="130"/>
                </a:lnTo>
                <a:lnTo>
                  <a:pt x="1072" y="130"/>
                </a:lnTo>
                <a:lnTo>
                  <a:pt x="1073" y="130"/>
                </a:lnTo>
                <a:lnTo>
                  <a:pt x="1074" y="130"/>
                </a:lnTo>
                <a:lnTo>
                  <a:pt x="1077" y="130"/>
                </a:lnTo>
                <a:lnTo>
                  <a:pt x="1078" y="124"/>
                </a:lnTo>
                <a:lnTo>
                  <a:pt x="1082" y="124"/>
                </a:lnTo>
                <a:lnTo>
                  <a:pt x="1083" y="124"/>
                </a:lnTo>
                <a:lnTo>
                  <a:pt x="1084" y="124"/>
                </a:lnTo>
                <a:lnTo>
                  <a:pt x="1087" y="124"/>
                </a:lnTo>
                <a:lnTo>
                  <a:pt x="1088" y="124"/>
                </a:lnTo>
                <a:lnTo>
                  <a:pt x="1089" y="124"/>
                </a:lnTo>
                <a:lnTo>
                  <a:pt x="1090" y="124"/>
                </a:lnTo>
                <a:lnTo>
                  <a:pt x="1093" y="124"/>
                </a:lnTo>
                <a:lnTo>
                  <a:pt x="1094" y="124"/>
                </a:lnTo>
                <a:lnTo>
                  <a:pt x="1095" y="124"/>
                </a:lnTo>
                <a:lnTo>
                  <a:pt x="1096" y="124"/>
                </a:lnTo>
                <a:lnTo>
                  <a:pt x="1097" y="117"/>
                </a:lnTo>
                <a:lnTo>
                  <a:pt x="1098" y="117"/>
                </a:lnTo>
                <a:lnTo>
                  <a:pt x="1099" y="117"/>
                </a:lnTo>
                <a:lnTo>
                  <a:pt x="1100" y="117"/>
                </a:lnTo>
                <a:lnTo>
                  <a:pt x="1101" y="117"/>
                </a:lnTo>
                <a:lnTo>
                  <a:pt x="1102" y="111"/>
                </a:lnTo>
                <a:lnTo>
                  <a:pt x="1104" y="111"/>
                </a:lnTo>
                <a:lnTo>
                  <a:pt x="1106" y="111"/>
                </a:lnTo>
                <a:lnTo>
                  <a:pt x="1107" y="111"/>
                </a:lnTo>
                <a:lnTo>
                  <a:pt x="1110" y="111"/>
                </a:lnTo>
                <a:lnTo>
                  <a:pt x="1111" y="111"/>
                </a:lnTo>
                <a:lnTo>
                  <a:pt x="1112" y="111"/>
                </a:lnTo>
                <a:lnTo>
                  <a:pt x="1115" y="111"/>
                </a:lnTo>
                <a:lnTo>
                  <a:pt x="1116" y="111"/>
                </a:lnTo>
                <a:lnTo>
                  <a:pt x="1117" y="111"/>
                </a:lnTo>
                <a:lnTo>
                  <a:pt x="1118" y="111"/>
                </a:lnTo>
                <a:lnTo>
                  <a:pt x="1120" y="111"/>
                </a:lnTo>
                <a:lnTo>
                  <a:pt x="1121" y="111"/>
                </a:lnTo>
                <a:lnTo>
                  <a:pt x="1122" y="111"/>
                </a:lnTo>
                <a:lnTo>
                  <a:pt x="1123" y="111"/>
                </a:lnTo>
                <a:lnTo>
                  <a:pt x="1127" y="111"/>
                </a:lnTo>
                <a:lnTo>
                  <a:pt x="1128" y="111"/>
                </a:lnTo>
                <a:lnTo>
                  <a:pt x="1132" y="111"/>
                </a:lnTo>
                <a:lnTo>
                  <a:pt x="1133" y="111"/>
                </a:lnTo>
                <a:lnTo>
                  <a:pt x="1136" y="111"/>
                </a:lnTo>
                <a:lnTo>
                  <a:pt x="1137" y="111"/>
                </a:lnTo>
                <a:lnTo>
                  <a:pt x="1138" y="111"/>
                </a:lnTo>
                <a:lnTo>
                  <a:pt x="1139" y="111"/>
                </a:lnTo>
                <a:lnTo>
                  <a:pt x="1140" y="111"/>
                </a:lnTo>
                <a:lnTo>
                  <a:pt x="1142" y="111"/>
                </a:lnTo>
                <a:lnTo>
                  <a:pt x="1143" y="111"/>
                </a:lnTo>
                <a:lnTo>
                  <a:pt x="1144" y="111"/>
                </a:lnTo>
                <a:lnTo>
                  <a:pt x="1148" y="104"/>
                </a:lnTo>
                <a:lnTo>
                  <a:pt x="1149" y="104"/>
                </a:lnTo>
                <a:lnTo>
                  <a:pt x="1150" y="104"/>
                </a:lnTo>
                <a:lnTo>
                  <a:pt x="1154" y="104"/>
                </a:lnTo>
                <a:lnTo>
                  <a:pt x="1155" y="104"/>
                </a:lnTo>
                <a:lnTo>
                  <a:pt x="1159" y="104"/>
                </a:lnTo>
                <a:lnTo>
                  <a:pt x="1160" y="104"/>
                </a:lnTo>
                <a:lnTo>
                  <a:pt x="1161" y="104"/>
                </a:lnTo>
                <a:lnTo>
                  <a:pt x="1162" y="104"/>
                </a:lnTo>
                <a:lnTo>
                  <a:pt x="1165" y="104"/>
                </a:lnTo>
                <a:lnTo>
                  <a:pt x="1166" y="104"/>
                </a:lnTo>
                <a:lnTo>
                  <a:pt x="1170" y="104"/>
                </a:lnTo>
                <a:lnTo>
                  <a:pt x="1171" y="104"/>
                </a:lnTo>
                <a:lnTo>
                  <a:pt x="1172" y="104"/>
                </a:lnTo>
                <a:lnTo>
                  <a:pt x="1173" y="104"/>
                </a:lnTo>
                <a:lnTo>
                  <a:pt x="1175" y="97"/>
                </a:lnTo>
                <a:lnTo>
                  <a:pt x="1176" y="97"/>
                </a:lnTo>
                <a:lnTo>
                  <a:pt x="1177" y="97"/>
                </a:lnTo>
                <a:lnTo>
                  <a:pt x="1182" y="97"/>
                </a:lnTo>
                <a:lnTo>
                  <a:pt x="1183" y="97"/>
                </a:lnTo>
                <a:lnTo>
                  <a:pt x="1184" y="97"/>
                </a:lnTo>
                <a:lnTo>
                  <a:pt x="1186" y="97"/>
                </a:lnTo>
                <a:lnTo>
                  <a:pt x="1187" y="97"/>
                </a:lnTo>
                <a:lnTo>
                  <a:pt x="1188" y="97"/>
                </a:lnTo>
                <a:lnTo>
                  <a:pt x="1192" y="97"/>
                </a:lnTo>
                <a:lnTo>
                  <a:pt x="1193" y="97"/>
                </a:lnTo>
                <a:lnTo>
                  <a:pt x="1195" y="97"/>
                </a:lnTo>
                <a:lnTo>
                  <a:pt x="1197" y="97"/>
                </a:lnTo>
                <a:lnTo>
                  <a:pt x="1198" y="97"/>
                </a:lnTo>
                <a:lnTo>
                  <a:pt x="1199" y="97"/>
                </a:lnTo>
                <a:lnTo>
                  <a:pt x="1204" y="97"/>
                </a:lnTo>
                <a:lnTo>
                  <a:pt x="1205" y="97"/>
                </a:lnTo>
                <a:lnTo>
                  <a:pt x="1206" y="97"/>
                </a:lnTo>
                <a:lnTo>
                  <a:pt x="1208" y="97"/>
                </a:lnTo>
                <a:lnTo>
                  <a:pt x="1209" y="97"/>
                </a:lnTo>
                <a:lnTo>
                  <a:pt x="1210" y="97"/>
                </a:lnTo>
                <a:lnTo>
                  <a:pt x="1211" y="97"/>
                </a:lnTo>
                <a:lnTo>
                  <a:pt x="1213" y="97"/>
                </a:lnTo>
                <a:lnTo>
                  <a:pt x="1214" y="97"/>
                </a:lnTo>
                <a:lnTo>
                  <a:pt x="1215" y="97"/>
                </a:lnTo>
                <a:lnTo>
                  <a:pt x="1216" y="97"/>
                </a:lnTo>
                <a:lnTo>
                  <a:pt x="1217" y="97"/>
                </a:lnTo>
                <a:lnTo>
                  <a:pt x="1220" y="97"/>
                </a:lnTo>
                <a:lnTo>
                  <a:pt x="1221" y="97"/>
                </a:lnTo>
                <a:lnTo>
                  <a:pt x="1225" y="97"/>
                </a:lnTo>
                <a:lnTo>
                  <a:pt x="1226" y="97"/>
                </a:lnTo>
                <a:lnTo>
                  <a:pt x="1227" y="97"/>
                </a:lnTo>
                <a:lnTo>
                  <a:pt x="1231" y="88"/>
                </a:lnTo>
                <a:lnTo>
                  <a:pt x="1232" y="88"/>
                </a:lnTo>
                <a:lnTo>
                  <a:pt x="1233" y="88"/>
                </a:lnTo>
                <a:lnTo>
                  <a:pt x="1236" y="88"/>
                </a:lnTo>
                <a:lnTo>
                  <a:pt x="1237" y="88"/>
                </a:lnTo>
                <a:lnTo>
                  <a:pt x="1238" y="88"/>
                </a:lnTo>
                <a:lnTo>
                  <a:pt x="1239" y="88"/>
                </a:lnTo>
                <a:lnTo>
                  <a:pt x="1241" y="88"/>
                </a:lnTo>
                <a:lnTo>
                  <a:pt x="1242" y="88"/>
                </a:lnTo>
                <a:lnTo>
                  <a:pt x="1243" y="88"/>
                </a:lnTo>
                <a:lnTo>
                  <a:pt x="1244" y="88"/>
                </a:lnTo>
                <a:lnTo>
                  <a:pt x="1246" y="88"/>
                </a:lnTo>
                <a:lnTo>
                  <a:pt x="1247" y="88"/>
                </a:lnTo>
                <a:lnTo>
                  <a:pt x="1249" y="88"/>
                </a:lnTo>
                <a:lnTo>
                  <a:pt x="1252" y="79"/>
                </a:lnTo>
                <a:lnTo>
                  <a:pt x="1253" y="79"/>
                </a:lnTo>
                <a:lnTo>
                  <a:pt x="1257" y="79"/>
                </a:lnTo>
                <a:lnTo>
                  <a:pt x="1258" y="79"/>
                </a:lnTo>
                <a:lnTo>
                  <a:pt x="1259" y="79"/>
                </a:lnTo>
                <a:lnTo>
                  <a:pt x="1260" y="79"/>
                </a:lnTo>
                <a:lnTo>
                  <a:pt x="1261" y="79"/>
                </a:lnTo>
                <a:lnTo>
                  <a:pt x="1263" y="79"/>
                </a:lnTo>
                <a:lnTo>
                  <a:pt x="1264" y="69"/>
                </a:lnTo>
                <a:lnTo>
                  <a:pt x="1266" y="69"/>
                </a:lnTo>
                <a:lnTo>
                  <a:pt x="1268" y="69"/>
                </a:lnTo>
                <a:lnTo>
                  <a:pt x="1269" y="69"/>
                </a:lnTo>
                <a:lnTo>
                  <a:pt x="1270" y="69"/>
                </a:lnTo>
                <a:lnTo>
                  <a:pt x="1271" y="69"/>
                </a:lnTo>
                <a:lnTo>
                  <a:pt x="1276" y="59"/>
                </a:lnTo>
                <a:lnTo>
                  <a:pt x="1282" y="59"/>
                </a:lnTo>
                <a:lnTo>
                  <a:pt x="1283" y="59"/>
                </a:lnTo>
                <a:lnTo>
                  <a:pt x="1285" y="59"/>
                </a:lnTo>
                <a:lnTo>
                  <a:pt x="1286" y="59"/>
                </a:lnTo>
                <a:lnTo>
                  <a:pt x="1287" y="59"/>
                </a:lnTo>
                <a:lnTo>
                  <a:pt x="1288" y="59"/>
                </a:lnTo>
                <a:lnTo>
                  <a:pt x="1291" y="59"/>
                </a:lnTo>
                <a:lnTo>
                  <a:pt x="1292" y="59"/>
                </a:lnTo>
                <a:lnTo>
                  <a:pt x="1293" y="59"/>
                </a:lnTo>
                <a:lnTo>
                  <a:pt x="1294" y="48"/>
                </a:lnTo>
                <a:lnTo>
                  <a:pt x="1296" y="48"/>
                </a:lnTo>
                <a:lnTo>
                  <a:pt x="1297" y="48"/>
                </a:lnTo>
                <a:lnTo>
                  <a:pt x="1297" y="37"/>
                </a:lnTo>
                <a:lnTo>
                  <a:pt x="1298" y="37"/>
                </a:lnTo>
                <a:lnTo>
                  <a:pt x="1299" y="37"/>
                </a:lnTo>
                <a:lnTo>
                  <a:pt x="1301" y="37"/>
                </a:lnTo>
                <a:lnTo>
                  <a:pt x="1302" y="37"/>
                </a:lnTo>
                <a:lnTo>
                  <a:pt x="1303" y="37"/>
                </a:lnTo>
                <a:lnTo>
                  <a:pt x="1304" y="37"/>
                </a:lnTo>
                <a:lnTo>
                  <a:pt x="1305" y="25"/>
                </a:lnTo>
                <a:lnTo>
                  <a:pt x="1307" y="25"/>
                </a:lnTo>
                <a:lnTo>
                  <a:pt x="1308" y="25"/>
                </a:lnTo>
                <a:lnTo>
                  <a:pt x="1309" y="25"/>
                </a:lnTo>
                <a:lnTo>
                  <a:pt x="1312" y="25"/>
                </a:lnTo>
                <a:lnTo>
                  <a:pt x="1313" y="25"/>
                </a:lnTo>
                <a:lnTo>
                  <a:pt x="1314" y="25"/>
                </a:lnTo>
                <a:lnTo>
                  <a:pt x="1315" y="25"/>
                </a:lnTo>
                <a:lnTo>
                  <a:pt x="1319" y="13"/>
                </a:lnTo>
                <a:lnTo>
                  <a:pt x="1321" y="13"/>
                </a:lnTo>
                <a:lnTo>
                  <a:pt x="1322" y="13"/>
                </a:lnTo>
                <a:lnTo>
                  <a:pt x="1323" y="13"/>
                </a:lnTo>
                <a:lnTo>
                  <a:pt x="1326" y="13"/>
                </a:lnTo>
                <a:lnTo>
                  <a:pt x="1329" y="13"/>
                </a:lnTo>
                <a:lnTo>
                  <a:pt x="1330" y="13"/>
                </a:lnTo>
                <a:lnTo>
                  <a:pt x="1331" y="13"/>
                </a:lnTo>
                <a:lnTo>
                  <a:pt x="1334" y="13"/>
                </a:lnTo>
                <a:lnTo>
                  <a:pt x="1335" y="13"/>
                </a:lnTo>
                <a:lnTo>
                  <a:pt x="1336" y="13"/>
                </a:lnTo>
                <a:lnTo>
                  <a:pt x="1337" y="13"/>
                </a:lnTo>
                <a:lnTo>
                  <a:pt x="1338" y="0"/>
                </a:lnTo>
                <a:lnTo>
                  <a:pt x="1340" y="0"/>
                </a:lnTo>
                <a:lnTo>
                  <a:pt x="1341" y="0"/>
                </a:lnTo>
                <a:lnTo>
                  <a:pt x="1342" y="0"/>
                </a:lnTo>
                <a:lnTo>
                  <a:pt x="1346" y="0"/>
                </a:lnTo>
                <a:lnTo>
                  <a:pt x="1347" y="0"/>
                </a:lnTo>
                <a:lnTo>
                  <a:pt x="1348" y="0"/>
                </a:lnTo>
                <a:lnTo>
                  <a:pt x="1351" y="0"/>
                </a:lnTo>
                <a:lnTo>
                  <a:pt x="1352" y="0"/>
                </a:lnTo>
                <a:lnTo>
                  <a:pt x="1353" y="0"/>
                </a:lnTo>
                <a:lnTo>
                  <a:pt x="1354" y="0"/>
                </a:lnTo>
                <a:lnTo>
                  <a:pt x="1356" y="0"/>
                </a:lnTo>
                <a:lnTo>
                  <a:pt x="1357" y="0"/>
                </a:lnTo>
                <a:lnTo>
                  <a:pt x="1358" y="0"/>
                </a:lnTo>
                <a:lnTo>
                  <a:pt x="1359"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0600" name="Freeform 8"/>
          <p:cNvSpPr>
            <a:spLocks/>
          </p:cNvSpPr>
          <p:nvPr/>
        </p:nvSpPr>
        <p:spPr bwMode="auto">
          <a:xfrm>
            <a:off x="1755775" y="2879725"/>
            <a:ext cx="5173663" cy="2095500"/>
          </a:xfrm>
          <a:custGeom>
            <a:avLst/>
            <a:gdLst>
              <a:gd name="T0" fmla="*/ 2147483647 w 1359"/>
              <a:gd name="T1" fmla="*/ 2147483647 h 551"/>
              <a:gd name="T2" fmla="*/ 2147483647 w 1359"/>
              <a:gd name="T3" fmla="*/ 2147483647 h 551"/>
              <a:gd name="T4" fmla="*/ 2147483647 w 1359"/>
              <a:gd name="T5" fmla="*/ 2147483647 h 551"/>
              <a:gd name="T6" fmla="*/ 2147483647 w 1359"/>
              <a:gd name="T7" fmla="*/ 2147483647 h 551"/>
              <a:gd name="T8" fmla="*/ 2147483647 w 1359"/>
              <a:gd name="T9" fmla="*/ 2147483647 h 551"/>
              <a:gd name="T10" fmla="*/ 2147483647 w 1359"/>
              <a:gd name="T11" fmla="*/ 2147483647 h 551"/>
              <a:gd name="T12" fmla="*/ 2147483647 w 1359"/>
              <a:gd name="T13" fmla="*/ 2147483647 h 551"/>
              <a:gd name="T14" fmla="*/ 2147483647 w 1359"/>
              <a:gd name="T15" fmla="*/ 2147483647 h 551"/>
              <a:gd name="T16" fmla="*/ 2147483647 w 1359"/>
              <a:gd name="T17" fmla="*/ 2147483647 h 551"/>
              <a:gd name="T18" fmla="*/ 2147483647 w 1359"/>
              <a:gd name="T19" fmla="*/ 2147483647 h 551"/>
              <a:gd name="T20" fmla="*/ 2147483647 w 1359"/>
              <a:gd name="T21" fmla="*/ 2147483647 h 551"/>
              <a:gd name="T22" fmla="*/ 2147483647 w 1359"/>
              <a:gd name="T23" fmla="*/ 2147483647 h 551"/>
              <a:gd name="T24" fmla="*/ 2147483647 w 1359"/>
              <a:gd name="T25" fmla="*/ 2147483647 h 551"/>
              <a:gd name="T26" fmla="*/ 2147483647 w 1359"/>
              <a:gd name="T27" fmla="*/ 2147483647 h 551"/>
              <a:gd name="T28" fmla="*/ 2147483647 w 1359"/>
              <a:gd name="T29" fmla="*/ 2147483647 h 551"/>
              <a:gd name="T30" fmla="*/ 2147483647 w 1359"/>
              <a:gd name="T31" fmla="*/ 2147483647 h 551"/>
              <a:gd name="T32" fmla="*/ 2147483647 w 1359"/>
              <a:gd name="T33" fmla="*/ 2147483647 h 551"/>
              <a:gd name="T34" fmla="*/ 2147483647 w 1359"/>
              <a:gd name="T35" fmla="*/ 2147483647 h 551"/>
              <a:gd name="T36" fmla="*/ 2147483647 w 1359"/>
              <a:gd name="T37" fmla="*/ 2147483647 h 551"/>
              <a:gd name="T38" fmla="*/ 2147483647 w 1359"/>
              <a:gd name="T39" fmla="*/ 2147483647 h 551"/>
              <a:gd name="T40" fmla="*/ 2147483647 w 1359"/>
              <a:gd name="T41" fmla="*/ 2147483647 h 551"/>
              <a:gd name="T42" fmla="*/ 2147483647 w 1359"/>
              <a:gd name="T43" fmla="*/ 2147483647 h 551"/>
              <a:gd name="T44" fmla="*/ 2147483647 w 1359"/>
              <a:gd name="T45" fmla="*/ 2147483647 h 551"/>
              <a:gd name="T46" fmla="*/ 2147483647 w 1359"/>
              <a:gd name="T47" fmla="*/ 2147483647 h 551"/>
              <a:gd name="T48" fmla="*/ 2147483647 w 1359"/>
              <a:gd name="T49" fmla="*/ 2147483647 h 551"/>
              <a:gd name="T50" fmla="*/ 2147483647 w 1359"/>
              <a:gd name="T51" fmla="*/ 2147483647 h 551"/>
              <a:gd name="T52" fmla="*/ 2147483647 w 1359"/>
              <a:gd name="T53" fmla="*/ 2147483647 h 551"/>
              <a:gd name="T54" fmla="*/ 2147483647 w 1359"/>
              <a:gd name="T55" fmla="*/ 2147483647 h 551"/>
              <a:gd name="T56" fmla="*/ 2147483647 w 1359"/>
              <a:gd name="T57" fmla="*/ 2147483647 h 551"/>
              <a:gd name="T58" fmla="*/ 2147483647 w 1359"/>
              <a:gd name="T59" fmla="*/ 2147483647 h 551"/>
              <a:gd name="T60" fmla="*/ 2147483647 w 1359"/>
              <a:gd name="T61" fmla="*/ 2147483647 h 551"/>
              <a:gd name="T62" fmla="*/ 2147483647 w 1359"/>
              <a:gd name="T63" fmla="*/ 2147483647 h 551"/>
              <a:gd name="T64" fmla="*/ 2147483647 w 1359"/>
              <a:gd name="T65" fmla="*/ 2147483647 h 551"/>
              <a:gd name="T66" fmla="*/ 2147483647 w 1359"/>
              <a:gd name="T67" fmla="*/ 2147483647 h 551"/>
              <a:gd name="T68" fmla="*/ 2147483647 w 1359"/>
              <a:gd name="T69" fmla="*/ 2147483647 h 551"/>
              <a:gd name="T70" fmla="*/ 2147483647 w 1359"/>
              <a:gd name="T71" fmla="*/ 2147483647 h 551"/>
              <a:gd name="T72" fmla="*/ 2147483647 w 1359"/>
              <a:gd name="T73" fmla="*/ 2147483647 h 551"/>
              <a:gd name="T74" fmla="*/ 2147483647 w 1359"/>
              <a:gd name="T75" fmla="*/ 2147483647 h 551"/>
              <a:gd name="T76" fmla="*/ 2147483647 w 1359"/>
              <a:gd name="T77" fmla="*/ 2147483647 h 551"/>
              <a:gd name="T78" fmla="*/ 2147483647 w 1359"/>
              <a:gd name="T79" fmla="*/ 2147483647 h 551"/>
              <a:gd name="T80" fmla="*/ 2147483647 w 1359"/>
              <a:gd name="T81" fmla="*/ 2147483647 h 551"/>
              <a:gd name="T82" fmla="*/ 2147483647 w 1359"/>
              <a:gd name="T83" fmla="*/ 2147483647 h 551"/>
              <a:gd name="T84" fmla="*/ 2147483647 w 1359"/>
              <a:gd name="T85" fmla="*/ 2147483647 h 551"/>
              <a:gd name="T86" fmla="*/ 2147483647 w 1359"/>
              <a:gd name="T87" fmla="*/ 2147483647 h 551"/>
              <a:gd name="T88" fmla="*/ 2147483647 w 1359"/>
              <a:gd name="T89" fmla="*/ 2147483647 h 551"/>
              <a:gd name="T90" fmla="*/ 2147483647 w 1359"/>
              <a:gd name="T91" fmla="*/ 2147483647 h 551"/>
              <a:gd name="T92" fmla="*/ 2147483647 w 1359"/>
              <a:gd name="T93" fmla="*/ 2147483647 h 551"/>
              <a:gd name="T94" fmla="*/ 2147483647 w 1359"/>
              <a:gd name="T95" fmla="*/ 2147483647 h 551"/>
              <a:gd name="T96" fmla="*/ 2147483647 w 1359"/>
              <a:gd name="T97" fmla="*/ 2147483647 h 551"/>
              <a:gd name="T98" fmla="*/ 2147483647 w 1359"/>
              <a:gd name="T99" fmla="*/ 2147483647 h 551"/>
              <a:gd name="T100" fmla="*/ 2147483647 w 1359"/>
              <a:gd name="T101" fmla="*/ 2147483647 h 551"/>
              <a:gd name="T102" fmla="*/ 2147483647 w 1359"/>
              <a:gd name="T103" fmla="*/ 2147483647 h 551"/>
              <a:gd name="T104" fmla="*/ 2147483647 w 1359"/>
              <a:gd name="T105" fmla="*/ 2147483647 h 551"/>
              <a:gd name="T106" fmla="*/ 2147483647 w 1359"/>
              <a:gd name="T107" fmla="*/ 2147483647 h 551"/>
              <a:gd name="T108" fmla="*/ 2147483647 w 1359"/>
              <a:gd name="T109" fmla="*/ 2147483647 h 551"/>
              <a:gd name="T110" fmla="*/ 2147483647 w 1359"/>
              <a:gd name="T111" fmla="*/ 2147483647 h 551"/>
              <a:gd name="T112" fmla="*/ 2147483647 w 1359"/>
              <a:gd name="T113" fmla="*/ 2147483647 h 551"/>
              <a:gd name="T114" fmla="*/ 2147483647 w 1359"/>
              <a:gd name="T115" fmla="*/ 0 h 551"/>
              <a:gd name="T116" fmla="*/ 2147483647 w 1359"/>
              <a:gd name="T117" fmla="*/ 0 h 551"/>
              <a:gd name="T118" fmla="*/ 2147483647 w 1359"/>
              <a:gd name="T119" fmla="*/ 0 h 551"/>
              <a:gd name="T120" fmla="*/ 2147483647 w 1359"/>
              <a:gd name="T121" fmla="*/ 0 h 5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9"/>
              <a:gd name="T184" fmla="*/ 0 h 551"/>
              <a:gd name="T185" fmla="*/ 1359 w 1359"/>
              <a:gd name="T186" fmla="*/ 551 h 5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9" h="551">
                <a:moveTo>
                  <a:pt x="0" y="551"/>
                </a:moveTo>
                <a:lnTo>
                  <a:pt x="3" y="548"/>
                </a:lnTo>
                <a:lnTo>
                  <a:pt x="10" y="544"/>
                </a:lnTo>
                <a:lnTo>
                  <a:pt x="22" y="544"/>
                </a:lnTo>
                <a:lnTo>
                  <a:pt x="23" y="541"/>
                </a:lnTo>
                <a:lnTo>
                  <a:pt x="25" y="537"/>
                </a:lnTo>
                <a:lnTo>
                  <a:pt x="26" y="537"/>
                </a:lnTo>
                <a:lnTo>
                  <a:pt x="27" y="534"/>
                </a:lnTo>
                <a:lnTo>
                  <a:pt x="43" y="531"/>
                </a:lnTo>
                <a:lnTo>
                  <a:pt x="44" y="527"/>
                </a:lnTo>
                <a:lnTo>
                  <a:pt x="46" y="527"/>
                </a:lnTo>
                <a:lnTo>
                  <a:pt x="50" y="524"/>
                </a:lnTo>
                <a:lnTo>
                  <a:pt x="58" y="520"/>
                </a:lnTo>
                <a:lnTo>
                  <a:pt x="66" y="520"/>
                </a:lnTo>
                <a:lnTo>
                  <a:pt x="77" y="513"/>
                </a:lnTo>
                <a:lnTo>
                  <a:pt x="79" y="510"/>
                </a:lnTo>
                <a:lnTo>
                  <a:pt x="80" y="507"/>
                </a:lnTo>
                <a:lnTo>
                  <a:pt x="88" y="503"/>
                </a:lnTo>
                <a:lnTo>
                  <a:pt x="90" y="500"/>
                </a:lnTo>
                <a:lnTo>
                  <a:pt x="109" y="496"/>
                </a:lnTo>
                <a:lnTo>
                  <a:pt x="129" y="493"/>
                </a:lnTo>
                <a:lnTo>
                  <a:pt x="132" y="493"/>
                </a:lnTo>
                <a:lnTo>
                  <a:pt x="133" y="489"/>
                </a:lnTo>
                <a:lnTo>
                  <a:pt x="138" y="489"/>
                </a:lnTo>
                <a:lnTo>
                  <a:pt x="142" y="489"/>
                </a:lnTo>
                <a:lnTo>
                  <a:pt x="147" y="489"/>
                </a:lnTo>
                <a:lnTo>
                  <a:pt x="148" y="486"/>
                </a:lnTo>
                <a:lnTo>
                  <a:pt x="152" y="479"/>
                </a:lnTo>
                <a:lnTo>
                  <a:pt x="163" y="475"/>
                </a:lnTo>
                <a:lnTo>
                  <a:pt x="169" y="472"/>
                </a:lnTo>
                <a:lnTo>
                  <a:pt x="177" y="468"/>
                </a:lnTo>
                <a:lnTo>
                  <a:pt x="181" y="465"/>
                </a:lnTo>
                <a:lnTo>
                  <a:pt x="185" y="465"/>
                </a:lnTo>
                <a:lnTo>
                  <a:pt x="215" y="461"/>
                </a:lnTo>
                <a:lnTo>
                  <a:pt x="226" y="458"/>
                </a:lnTo>
                <a:lnTo>
                  <a:pt x="227" y="454"/>
                </a:lnTo>
                <a:lnTo>
                  <a:pt x="229" y="451"/>
                </a:lnTo>
                <a:lnTo>
                  <a:pt x="237" y="447"/>
                </a:lnTo>
                <a:lnTo>
                  <a:pt x="247" y="444"/>
                </a:lnTo>
                <a:lnTo>
                  <a:pt x="249" y="440"/>
                </a:lnTo>
                <a:lnTo>
                  <a:pt x="253" y="437"/>
                </a:lnTo>
                <a:lnTo>
                  <a:pt x="263" y="437"/>
                </a:lnTo>
                <a:lnTo>
                  <a:pt x="264" y="437"/>
                </a:lnTo>
                <a:lnTo>
                  <a:pt x="267" y="437"/>
                </a:lnTo>
                <a:lnTo>
                  <a:pt x="273" y="437"/>
                </a:lnTo>
                <a:lnTo>
                  <a:pt x="275" y="437"/>
                </a:lnTo>
                <a:lnTo>
                  <a:pt x="278" y="437"/>
                </a:lnTo>
                <a:lnTo>
                  <a:pt x="279" y="433"/>
                </a:lnTo>
                <a:lnTo>
                  <a:pt x="280" y="430"/>
                </a:lnTo>
                <a:lnTo>
                  <a:pt x="281" y="426"/>
                </a:lnTo>
                <a:lnTo>
                  <a:pt x="284" y="426"/>
                </a:lnTo>
                <a:lnTo>
                  <a:pt x="286" y="419"/>
                </a:lnTo>
                <a:lnTo>
                  <a:pt x="288" y="416"/>
                </a:lnTo>
                <a:lnTo>
                  <a:pt x="291" y="416"/>
                </a:lnTo>
                <a:lnTo>
                  <a:pt x="293" y="416"/>
                </a:lnTo>
                <a:lnTo>
                  <a:pt x="302" y="416"/>
                </a:lnTo>
                <a:lnTo>
                  <a:pt x="313" y="412"/>
                </a:lnTo>
                <a:lnTo>
                  <a:pt x="315" y="409"/>
                </a:lnTo>
                <a:lnTo>
                  <a:pt x="320" y="405"/>
                </a:lnTo>
                <a:lnTo>
                  <a:pt x="357" y="401"/>
                </a:lnTo>
                <a:lnTo>
                  <a:pt x="361" y="398"/>
                </a:lnTo>
                <a:lnTo>
                  <a:pt x="374" y="394"/>
                </a:lnTo>
                <a:lnTo>
                  <a:pt x="378" y="391"/>
                </a:lnTo>
                <a:lnTo>
                  <a:pt x="386" y="387"/>
                </a:lnTo>
                <a:lnTo>
                  <a:pt x="392" y="383"/>
                </a:lnTo>
                <a:lnTo>
                  <a:pt x="397" y="380"/>
                </a:lnTo>
                <a:lnTo>
                  <a:pt x="399" y="373"/>
                </a:lnTo>
                <a:lnTo>
                  <a:pt x="402" y="369"/>
                </a:lnTo>
                <a:lnTo>
                  <a:pt x="404" y="366"/>
                </a:lnTo>
                <a:lnTo>
                  <a:pt x="409" y="362"/>
                </a:lnTo>
                <a:lnTo>
                  <a:pt x="415" y="358"/>
                </a:lnTo>
                <a:lnTo>
                  <a:pt x="422" y="358"/>
                </a:lnTo>
                <a:lnTo>
                  <a:pt x="433" y="358"/>
                </a:lnTo>
                <a:lnTo>
                  <a:pt x="434" y="355"/>
                </a:lnTo>
                <a:lnTo>
                  <a:pt x="437" y="351"/>
                </a:lnTo>
                <a:lnTo>
                  <a:pt x="449" y="344"/>
                </a:lnTo>
                <a:lnTo>
                  <a:pt x="454" y="344"/>
                </a:lnTo>
                <a:lnTo>
                  <a:pt x="455" y="340"/>
                </a:lnTo>
                <a:lnTo>
                  <a:pt x="467" y="337"/>
                </a:lnTo>
                <a:lnTo>
                  <a:pt x="469" y="337"/>
                </a:lnTo>
                <a:lnTo>
                  <a:pt x="484" y="333"/>
                </a:lnTo>
                <a:lnTo>
                  <a:pt x="505" y="329"/>
                </a:lnTo>
                <a:lnTo>
                  <a:pt x="506" y="326"/>
                </a:lnTo>
                <a:lnTo>
                  <a:pt x="522" y="322"/>
                </a:lnTo>
                <a:lnTo>
                  <a:pt x="533" y="322"/>
                </a:lnTo>
                <a:lnTo>
                  <a:pt x="535" y="315"/>
                </a:lnTo>
                <a:lnTo>
                  <a:pt x="537" y="311"/>
                </a:lnTo>
                <a:lnTo>
                  <a:pt x="539" y="307"/>
                </a:lnTo>
                <a:lnTo>
                  <a:pt x="561" y="304"/>
                </a:lnTo>
                <a:lnTo>
                  <a:pt x="567" y="304"/>
                </a:lnTo>
                <a:lnTo>
                  <a:pt x="569" y="300"/>
                </a:lnTo>
                <a:lnTo>
                  <a:pt x="575" y="296"/>
                </a:lnTo>
                <a:lnTo>
                  <a:pt x="577" y="296"/>
                </a:lnTo>
                <a:lnTo>
                  <a:pt x="589" y="296"/>
                </a:lnTo>
                <a:lnTo>
                  <a:pt x="593" y="296"/>
                </a:lnTo>
                <a:lnTo>
                  <a:pt x="594" y="296"/>
                </a:lnTo>
                <a:lnTo>
                  <a:pt x="599" y="296"/>
                </a:lnTo>
                <a:lnTo>
                  <a:pt x="600" y="296"/>
                </a:lnTo>
                <a:lnTo>
                  <a:pt x="601" y="296"/>
                </a:lnTo>
                <a:lnTo>
                  <a:pt x="603" y="293"/>
                </a:lnTo>
                <a:lnTo>
                  <a:pt x="604" y="293"/>
                </a:lnTo>
                <a:lnTo>
                  <a:pt x="605" y="293"/>
                </a:lnTo>
                <a:lnTo>
                  <a:pt x="607" y="293"/>
                </a:lnTo>
                <a:lnTo>
                  <a:pt x="608" y="289"/>
                </a:lnTo>
                <a:lnTo>
                  <a:pt x="612" y="289"/>
                </a:lnTo>
                <a:lnTo>
                  <a:pt x="615" y="289"/>
                </a:lnTo>
                <a:lnTo>
                  <a:pt x="615" y="285"/>
                </a:lnTo>
                <a:lnTo>
                  <a:pt x="616" y="285"/>
                </a:lnTo>
                <a:lnTo>
                  <a:pt x="617" y="285"/>
                </a:lnTo>
                <a:lnTo>
                  <a:pt x="623" y="285"/>
                </a:lnTo>
                <a:lnTo>
                  <a:pt x="626" y="281"/>
                </a:lnTo>
                <a:lnTo>
                  <a:pt x="628" y="281"/>
                </a:lnTo>
                <a:lnTo>
                  <a:pt x="630" y="278"/>
                </a:lnTo>
                <a:lnTo>
                  <a:pt x="631" y="278"/>
                </a:lnTo>
                <a:lnTo>
                  <a:pt x="632" y="278"/>
                </a:lnTo>
                <a:lnTo>
                  <a:pt x="633" y="278"/>
                </a:lnTo>
                <a:lnTo>
                  <a:pt x="637" y="278"/>
                </a:lnTo>
                <a:lnTo>
                  <a:pt x="638" y="274"/>
                </a:lnTo>
                <a:lnTo>
                  <a:pt x="639" y="274"/>
                </a:lnTo>
                <a:lnTo>
                  <a:pt x="640" y="274"/>
                </a:lnTo>
                <a:lnTo>
                  <a:pt x="644" y="274"/>
                </a:lnTo>
                <a:lnTo>
                  <a:pt x="646" y="270"/>
                </a:lnTo>
                <a:lnTo>
                  <a:pt x="649" y="270"/>
                </a:lnTo>
                <a:lnTo>
                  <a:pt x="650" y="270"/>
                </a:lnTo>
                <a:lnTo>
                  <a:pt x="651" y="270"/>
                </a:lnTo>
                <a:lnTo>
                  <a:pt x="654" y="270"/>
                </a:lnTo>
                <a:lnTo>
                  <a:pt x="655" y="270"/>
                </a:lnTo>
                <a:lnTo>
                  <a:pt x="656" y="266"/>
                </a:lnTo>
                <a:lnTo>
                  <a:pt x="659" y="266"/>
                </a:lnTo>
                <a:lnTo>
                  <a:pt x="660" y="266"/>
                </a:lnTo>
                <a:lnTo>
                  <a:pt x="661" y="266"/>
                </a:lnTo>
                <a:lnTo>
                  <a:pt x="662" y="266"/>
                </a:lnTo>
                <a:lnTo>
                  <a:pt x="663" y="262"/>
                </a:lnTo>
                <a:lnTo>
                  <a:pt x="664" y="262"/>
                </a:lnTo>
                <a:lnTo>
                  <a:pt x="665" y="262"/>
                </a:lnTo>
                <a:lnTo>
                  <a:pt x="666" y="262"/>
                </a:lnTo>
                <a:lnTo>
                  <a:pt x="670" y="258"/>
                </a:lnTo>
                <a:lnTo>
                  <a:pt x="672" y="258"/>
                </a:lnTo>
                <a:lnTo>
                  <a:pt x="674" y="254"/>
                </a:lnTo>
                <a:lnTo>
                  <a:pt x="675" y="254"/>
                </a:lnTo>
                <a:lnTo>
                  <a:pt x="676" y="254"/>
                </a:lnTo>
                <a:lnTo>
                  <a:pt x="677" y="250"/>
                </a:lnTo>
                <a:lnTo>
                  <a:pt x="678" y="250"/>
                </a:lnTo>
                <a:lnTo>
                  <a:pt x="681" y="250"/>
                </a:lnTo>
                <a:lnTo>
                  <a:pt x="684" y="246"/>
                </a:lnTo>
                <a:lnTo>
                  <a:pt x="687" y="246"/>
                </a:lnTo>
                <a:lnTo>
                  <a:pt x="688" y="246"/>
                </a:lnTo>
                <a:lnTo>
                  <a:pt x="689" y="246"/>
                </a:lnTo>
                <a:lnTo>
                  <a:pt x="692" y="246"/>
                </a:lnTo>
                <a:lnTo>
                  <a:pt x="693" y="242"/>
                </a:lnTo>
                <a:lnTo>
                  <a:pt x="695" y="242"/>
                </a:lnTo>
                <a:lnTo>
                  <a:pt x="698" y="242"/>
                </a:lnTo>
                <a:lnTo>
                  <a:pt x="699" y="242"/>
                </a:lnTo>
                <a:lnTo>
                  <a:pt x="704" y="242"/>
                </a:lnTo>
                <a:lnTo>
                  <a:pt x="710" y="242"/>
                </a:lnTo>
                <a:lnTo>
                  <a:pt x="711" y="242"/>
                </a:lnTo>
                <a:lnTo>
                  <a:pt x="714" y="242"/>
                </a:lnTo>
                <a:lnTo>
                  <a:pt x="715" y="242"/>
                </a:lnTo>
                <a:lnTo>
                  <a:pt x="716" y="242"/>
                </a:lnTo>
                <a:lnTo>
                  <a:pt x="717" y="242"/>
                </a:lnTo>
                <a:lnTo>
                  <a:pt x="719" y="242"/>
                </a:lnTo>
                <a:lnTo>
                  <a:pt x="720" y="238"/>
                </a:lnTo>
                <a:lnTo>
                  <a:pt x="721" y="238"/>
                </a:lnTo>
                <a:lnTo>
                  <a:pt x="722" y="238"/>
                </a:lnTo>
                <a:lnTo>
                  <a:pt x="725" y="238"/>
                </a:lnTo>
                <a:lnTo>
                  <a:pt x="726" y="238"/>
                </a:lnTo>
                <a:lnTo>
                  <a:pt x="727" y="238"/>
                </a:lnTo>
                <a:lnTo>
                  <a:pt x="728" y="238"/>
                </a:lnTo>
                <a:lnTo>
                  <a:pt x="731" y="238"/>
                </a:lnTo>
                <a:lnTo>
                  <a:pt x="732" y="238"/>
                </a:lnTo>
                <a:lnTo>
                  <a:pt x="735" y="238"/>
                </a:lnTo>
                <a:lnTo>
                  <a:pt x="736" y="238"/>
                </a:lnTo>
                <a:lnTo>
                  <a:pt x="739" y="238"/>
                </a:lnTo>
                <a:lnTo>
                  <a:pt x="743" y="238"/>
                </a:lnTo>
                <a:lnTo>
                  <a:pt x="743" y="234"/>
                </a:lnTo>
                <a:lnTo>
                  <a:pt x="747" y="234"/>
                </a:lnTo>
                <a:lnTo>
                  <a:pt x="748" y="234"/>
                </a:lnTo>
                <a:lnTo>
                  <a:pt x="749" y="234"/>
                </a:lnTo>
                <a:lnTo>
                  <a:pt x="750" y="234"/>
                </a:lnTo>
                <a:lnTo>
                  <a:pt x="752" y="234"/>
                </a:lnTo>
                <a:lnTo>
                  <a:pt x="755" y="234"/>
                </a:lnTo>
                <a:lnTo>
                  <a:pt x="757" y="229"/>
                </a:lnTo>
                <a:lnTo>
                  <a:pt x="758" y="229"/>
                </a:lnTo>
                <a:lnTo>
                  <a:pt x="758" y="225"/>
                </a:lnTo>
                <a:lnTo>
                  <a:pt x="759" y="225"/>
                </a:lnTo>
                <a:lnTo>
                  <a:pt x="765" y="225"/>
                </a:lnTo>
                <a:lnTo>
                  <a:pt x="769" y="225"/>
                </a:lnTo>
                <a:lnTo>
                  <a:pt x="771" y="225"/>
                </a:lnTo>
                <a:lnTo>
                  <a:pt x="772" y="225"/>
                </a:lnTo>
                <a:lnTo>
                  <a:pt x="774" y="225"/>
                </a:lnTo>
                <a:lnTo>
                  <a:pt x="775" y="225"/>
                </a:lnTo>
                <a:lnTo>
                  <a:pt x="776" y="225"/>
                </a:lnTo>
                <a:lnTo>
                  <a:pt x="777" y="221"/>
                </a:lnTo>
                <a:lnTo>
                  <a:pt x="781" y="221"/>
                </a:lnTo>
                <a:lnTo>
                  <a:pt x="782" y="221"/>
                </a:lnTo>
                <a:lnTo>
                  <a:pt x="786" y="221"/>
                </a:lnTo>
                <a:lnTo>
                  <a:pt x="787" y="221"/>
                </a:lnTo>
                <a:lnTo>
                  <a:pt x="791" y="216"/>
                </a:lnTo>
                <a:lnTo>
                  <a:pt x="792" y="216"/>
                </a:lnTo>
                <a:lnTo>
                  <a:pt x="793" y="216"/>
                </a:lnTo>
                <a:lnTo>
                  <a:pt x="795" y="212"/>
                </a:lnTo>
                <a:lnTo>
                  <a:pt x="797" y="212"/>
                </a:lnTo>
                <a:lnTo>
                  <a:pt x="798" y="208"/>
                </a:lnTo>
                <a:lnTo>
                  <a:pt x="802" y="208"/>
                </a:lnTo>
                <a:lnTo>
                  <a:pt x="803" y="208"/>
                </a:lnTo>
                <a:lnTo>
                  <a:pt x="804" y="208"/>
                </a:lnTo>
                <a:lnTo>
                  <a:pt x="805" y="208"/>
                </a:lnTo>
                <a:lnTo>
                  <a:pt x="806" y="203"/>
                </a:lnTo>
                <a:lnTo>
                  <a:pt x="809" y="203"/>
                </a:lnTo>
                <a:lnTo>
                  <a:pt x="813" y="203"/>
                </a:lnTo>
                <a:lnTo>
                  <a:pt x="814" y="203"/>
                </a:lnTo>
                <a:lnTo>
                  <a:pt x="815" y="203"/>
                </a:lnTo>
                <a:lnTo>
                  <a:pt x="816" y="203"/>
                </a:lnTo>
                <a:lnTo>
                  <a:pt x="819" y="203"/>
                </a:lnTo>
                <a:lnTo>
                  <a:pt x="820" y="203"/>
                </a:lnTo>
                <a:lnTo>
                  <a:pt x="824" y="203"/>
                </a:lnTo>
                <a:lnTo>
                  <a:pt x="825" y="203"/>
                </a:lnTo>
                <a:lnTo>
                  <a:pt x="826" y="203"/>
                </a:lnTo>
                <a:lnTo>
                  <a:pt x="830" y="203"/>
                </a:lnTo>
                <a:lnTo>
                  <a:pt x="831" y="203"/>
                </a:lnTo>
                <a:lnTo>
                  <a:pt x="832" y="203"/>
                </a:lnTo>
                <a:lnTo>
                  <a:pt x="835" y="203"/>
                </a:lnTo>
                <a:lnTo>
                  <a:pt x="836" y="203"/>
                </a:lnTo>
                <a:lnTo>
                  <a:pt x="837" y="203"/>
                </a:lnTo>
                <a:lnTo>
                  <a:pt x="838" y="203"/>
                </a:lnTo>
                <a:lnTo>
                  <a:pt x="841" y="203"/>
                </a:lnTo>
                <a:lnTo>
                  <a:pt x="842" y="203"/>
                </a:lnTo>
                <a:lnTo>
                  <a:pt x="843" y="203"/>
                </a:lnTo>
                <a:lnTo>
                  <a:pt x="847" y="203"/>
                </a:lnTo>
                <a:lnTo>
                  <a:pt x="848" y="203"/>
                </a:lnTo>
                <a:lnTo>
                  <a:pt x="849" y="203"/>
                </a:lnTo>
                <a:lnTo>
                  <a:pt x="851" y="199"/>
                </a:lnTo>
                <a:lnTo>
                  <a:pt x="852" y="199"/>
                </a:lnTo>
                <a:lnTo>
                  <a:pt x="852" y="194"/>
                </a:lnTo>
                <a:lnTo>
                  <a:pt x="853" y="194"/>
                </a:lnTo>
                <a:lnTo>
                  <a:pt x="854" y="194"/>
                </a:lnTo>
                <a:lnTo>
                  <a:pt x="856" y="194"/>
                </a:lnTo>
                <a:lnTo>
                  <a:pt x="857" y="194"/>
                </a:lnTo>
                <a:lnTo>
                  <a:pt x="858" y="194"/>
                </a:lnTo>
                <a:lnTo>
                  <a:pt x="859" y="194"/>
                </a:lnTo>
                <a:lnTo>
                  <a:pt x="861" y="194"/>
                </a:lnTo>
                <a:lnTo>
                  <a:pt x="862" y="194"/>
                </a:lnTo>
                <a:lnTo>
                  <a:pt x="863" y="194"/>
                </a:lnTo>
                <a:lnTo>
                  <a:pt x="864" y="194"/>
                </a:lnTo>
                <a:lnTo>
                  <a:pt x="867" y="189"/>
                </a:lnTo>
                <a:lnTo>
                  <a:pt x="869" y="189"/>
                </a:lnTo>
                <a:lnTo>
                  <a:pt x="870" y="189"/>
                </a:lnTo>
                <a:lnTo>
                  <a:pt x="873" y="184"/>
                </a:lnTo>
                <a:lnTo>
                  <a:pt x="874" y="184"/>
                </a:lnTo>
                <a:lnTo>
                  <a:pt x="876" y="184"/>
                </a:lnTo>
                <a:lnTo>
                  <a:pt x="878" y="184"/>
                </a:lnTo>
                <a:lnTo>
                  <a:pt x="879" y="184"/>
                </a:lnTo>
                <a:lnTo>
                  <a:pt x="880" y="184"/>
                </a:lnTo>
                <a:lnTo>
                  <a:pt x="881" y="184"/>
                </a:lnTo>
                <a:lnTo>
                  <a:pt x="885" y="180"/>
                </a:lnTo>
                <a:lnTo>
                  <a:pt x="887" y="180"/>
                </a:lnTo>
                <a:lnTo>
                  <a:pt x="890" y="180"/>
                </a:lnTo>
                <a:lnTo>
                  <a:pt x="891" y="180"/>
                </a:lnTo>
                <a:lnTo>
                  <a:pt x="892" y="180"/>
                </a:lnTo>
                <a:lnTo>
                  <a:pt x="896" y="180"/>
                </a:lnTo>
                <a:lnTo>
                  <a:pt x="897" y="180"/>
                </a:lnTo>
                <a:lnTo>
                  <a:pt x="901" y="180"/>
                </a:lnTo>
                <a:lnTo>
                  <a:pt x="903" y="180"/>
                </a:lnTo>
                <a:lnTo>
                  <a:pt x="904" y="175"/>
                </a:lnTo>
                <a:lnTo>
                  <a:pt x="907" y="175"/>
                </a:lnTo>
                <a:lnTo>
                  <a:pt x="911" y="175"/>
                </a:lnTo>
                <a:lnTo>
                  <a:pt x="912" y="175"/>
                </a:lnTo>
                <a:lnTo>
                  <a:pt x="913" y="175"/>
                </a:lnTo>
                <a:lnTo>
                  <a:pt x="914" y="175"/>
                </a:lnTo>
                <a:lnTo>
                  <a:pt x="918" y="175"/>
                </a:lnTo>
                <a:lnTo>
                  <a:pt x="919" y="175"/>
                </a:lnTo>
                <a:lnTo>
                  <a:pt x="920" y="175"/>
                </a:lnTo>
                <a:lnTo>
                  <a:pt x="924" y="175"/>
                </a:lnTo>
                <a:lnTo>
                  <a:pt x="925" y="175"/>
                </a:lnTo>
                <a:lnTo>
                  <a:pt x="929" y="175"/>
                </a:lnTo>
                <a:lnTo>
                  <a:pt x="929" y="170"/>
                </a:lnTo>
                <a:lnTo>
                  <a:pt x="931" y="170"/>
                </a:lnTo>
                <a:lnTo>
                  <a:pt x="933" y="170"/>
                </a:lnTo>
                <a:lnTo>
                  <a:pt x="934" y="170"/>
                </a:lnTo>
                <a:lnTo>
                  <a:pt x="935" y="170"/>
                </a:lnTo>
                <a:lnTo>
                  <a:pt x="940" y="170"/>
                </a:lnTo>
                <a:lnTo>
                  <a:pt x="942" y="170"/>
                </a:lnTo>
                <a:lnTo>
                  <a:pt x="945" y="170"/>
                </a:lnTo>
                <a:lnTo>
                  <a:pt x="946" y="170"/>
                </a:lnTo>
                <a:lnTo>
                  <a:pt x="947" y="170"/>
                </a:lnTo>
                <a:lnTo>
                  <a:pt x="949" y="164"/>
                </a:lnTo>
                <a:lnTo>
                  <a:pt x="950" y="164"/>
                </a:lnTo>
                <a:lnTo>
                  <a:pt x="951" y="164"/>
                </a:lnTo>
                <a:lnTo>
                  <a:pt x="952" y="164"/>
                </a:lnTo>
                <a:lnTo>
                  <a:pt x="955" y="164"/>
                </a:lnTo>
                <a:lnTo>
                  <a:pt x="956" y="164"/>
                </a:lnTo>
                <a:lnTo>
                  <a:pt x="957" y="159"/>
                </a:lnTo>
                <a:lnTo>
                  <a:pt x="958" y="159"/>
                </a:lnTo>
                <a:lnTo>
                  <a:pt x="961" y="159"/>
                </a:lnTo>
                <a:lnTo>
                  <a:pt x="962" y="159"/>
                </a:lnTo>
                <a:lnTo>
                  <a:pt x="963" y="159"/>
                </a:lnTo>
                <a:lnTo>
                  <a:pt x="964" y="159"/>
                </a:lnTo>
                <a:lnTo>
                  <a:pt x="967" y="159"/>
                </a:lnTo>
                <a:lnTo>
                  <a:pt x="968" y="159"/>
                </a:lnTo>
                <a:lnTo>
                  <a:pt x="969" y="159"/>
                </a:lnTo>
                <a:lnTo>
                  <a:pt x="972" y="159"/>
                </a:lnTo>
                <a:lnTo>
                  <a:pt x="973" y="159"/>
                </a:lnTo>
                <a:lnTo>
                  <a:pt x="974" y="154"/>
                </a:lnTo>
                <a:lnTo>
                  <a:pt x="976" y="148"/>
                </a:lnTo>
                <a:lnTo>
                  <a:pt x="977" y="148"/>
                </a:lnTo>
                <a:lnTo>
                  <a:pt x="979" y="148"/>
                </a:lnTo>
                <a:lnTo>
                  <a:pt x="980" y="148"/>
                </a:lnTo>
                <a:lnTo>
                  <a:pt x="983" y="148"/>
                </a:lnTo>
                <a:lnTo>
                  <a:pt x="984" y="148"/>
                </a:lnTo>
                <a:lnTo>
                  <a:pt x="985" y="148"/>
                </a:lnTo>
                <a:lnTo>
                  <a:pt x="994" y="148"/>
                </a:lnTo>
                <a:lnTo>
                  <a:pt x="996" y="148"/>
                </a:lnTo>
                <a:lnTo>
                  <a:pt x="997" y="148"/>
                </a:lnTo>
                <a:lnTo>
                  <a:pt x="1000" y="148"/>
                </a:lnTo>
                <a:lnTo>
                  <a:pt x="1001" y="148"/>
                </a:lnTo>
                <a:lnTo>
                  <a:pt x="1002" y="148"/>
                </a:lnTo>
                <a:lnTo>
                  <a:pt x="1005" y="148"/>
                </a:lnTo>
                <a:lnTo>
                  <a:pt x="1006" y="148"/>
                </a:lnTo>
                <a:lnTo>
                  <a:pt x="1007" y="148"/>
                </a:lnTo>
                <a:lnTo>
                  <a:pt x="1008" y="148"/>
                </a:lnTo>
                <a:lnTo>
                  <a:pt x="1010" y="148"/>
                </a:lnTo>
                <a:lnTo>
                  <a:pt x="1011" y="148"/>
                </a:lnTo>
                <a:lnTo>
                  <a:pt x="1012" y="148"/>
                </a:lnTo>
                <a:lnTo>
                  <a:pt x="1013" y="148"/>
                </a:lnTo>
                <a:lnTo>
                  <a:pt x="1015" y="142"/>
                </a:lnTo>
                <a:lnTo>
                  <a:pt x="1016" y="142"/>
                </a:lnTo>
                <a:lnTo>
                  <a:pt x="1017" y="142"/>
                </a:lnTo>
                <a:lnTo>
                  <a:pt x="1018" y="142"/>
                </a:lnTo>
                <a:lnTo>
                  <a:pt x="1022" y="142"/>
                </a:lnTo>
                <a:lnTo>
                  <a:pt x="1023" y="142"/>
                </a:lnTo>
                <a:lnTo>
                  <a:pt x="1024" y="142"/>
                </a:lnTo>
                <a:lnTo>
                  <a:pt x="1027" y="142"/>
                </a:lnTo>
                <a:lnTo>
                  <a:pt x="1028" y="136"/>
                </a:lnTo>
                <a:lnTo>
                  <a:pt x="1033" y="136"/>
                </a:lnTo>
                <a:lnTo>
                  <a:pt x="1034" y="136"/>
                </a:lnTo>
                <a:lnTo>
                  <a:pt x="1035" y="136"/>
                </a:lnTo>
                <a:lnTo>
                  <a:pt x="1038" y="130"/>
                </a:lnTo>
                <a:lnTo>
                  <a:pt x="1041" y="130"/>
                </a:lnTo>
                <a:lnTo>
                  <a:pt x="1046" y="130"/>
                </a:lnTo>
                <a:lnTo>
                  <a:pt x="1049" y="124"/>
                </a:lnTo>
                <a:lnTo>
                  <a:pt x="1050" y="124"/>
                </a:lnTo>
                <a:lnTo>
                  <a:pt x="1052" y="124"/>
                </a:lnTo>
                <a:lnTo>
                  <a:pt x="1055" y="124"/>
                </a:lnTo>
                <a:lnTo>
                  <a:pt x="1056" y="124"/>
                </a:lnTo>
                <a:lnTo>
                  <a:pt x="1060" y="124"/>
                </a:lnTo>
                <a:lnTo>
                  <a:pt x="1061" y="124"/>
                </a:lnTo>
                <a:lnTo>
                  <a:pt x="1062" y="124"/>
                </a:lnTo>
                <a:lnTo>
                  <a:pt x="1066" y="124"/>
                </a:lnTo>
                <a:lnTo>
                  <a:pt x="1067" y="124"/>
                </a:lnTo>
                <a:lnTo>
                  <a:pt x="1068" y="124"/>
                </a:lnTo>
                <a:lnTo>
                  <a:pt x="1071" y="117"/>
                </a:lnTo>
                <a:lnTo>
                  <a:pt x="1072" y="117"/>
                </a:lnTo>
                <a:lnTo>
                  <a:pt x="1073" y="117"/>
                </a:lnTo>
                <a:lnTo>
                  <a:pt x="1074" y="117"/>
                </a:lnTo>
                <a:lnTo>
                  <a:pt x="1078" y="117"/>
                </a:lnTo>
                <a:lnTo>
                  <a:pt x="1079" y="117"/>
                </a:lnTo>
                <a:lnTo>
                  <a:pt x="1083" y="117"/>
                </a:lnTo>
                <a:lnTo>
                  <a:pt x="1084" y="117"/>
                </a:lnTo>
                <a:lnTo>
                  <a:pt x="1088" y="117"/>
                </a:lnTo>
                <a:lnTo>
                  <a:pt x="1089" y="117"/>
                </a:lnTo>
                <a:lnTo>
                  <a:pt x="1090" y="117"/>
                </a:lnTo>
                <a:lnTo>
                  <a:pt x="1093" y="117"/>
                </a:lnTo>
                <a:lnTo>
                  <a:pt x="1094" y="117"/>
                </a:lnTo>
                <a:lnTo>
                  <a:pt x="1095" y="117"/>
                </a:lnTo>
                <a:lnTo>
                  <a:pt x="1098" y="117"/>
                </a:lnTo>
                <a:lnTo>
                  <a:pt x="1099" y="111"/>
                </a:lnTo>
                <a:lnTo>
                  <a:pt x="1100" y="111"/>
                </a:lnTo>
                <a:lnTo>
                  <a:pt x="1101" y="104"/>
                </a:lnTo>
                <a:lnTo>
                  <a:pt x="1105" y="104"/>
                </a:lnTo>
                <a:lnTo>
                  <a:pt x="1109" y="104"/>
                </a:lnTo>
                <a:lnTo>
                  <a:pt x="1110" y="104"/>
                </a:lnTo>
                <a:lnTo>
                  <a:pt x="1111" y="104"/>
                </a:lnTo>
                <a:lnTo>
                  <a:pt x="1112" y="104"/>
                </a:lnTo>
                <a:lnTo>
                  <a:pt x="1115" y="104"/>
                </a:lnTo>
                <a:lnTo>
                  <a:pt x="1116" y="97"/>
                </a:lnTo>
                <a:lnTo>
                  <a:pt x="1117" y="97"/>
                </a:lnTo>
                <a:lnTo>
                  <a:pt x="1118" y="97"/>
                </a:lnTo>
                <a:lnTo>
                  <a:pt x="1120" y="97"/>
                </a:lnTo>
                <a:lnTo>
                  <a:pt x="1121" y="97"/>
                </a:lnTo>
                <a:lnTo>
                  <a:pt x="1122" y="97"/>
                </a:lnTo>
                <a:lnTo>
                  <a:pt x="1123" y="91"/>
                </a:lnTo>
                <a:lnTo>
                  <a:pt x="1126" y="91"/>
                </a:lnTo>
                <a:lnTo>
                  <a:pt x="1127" y="91"/>
                </a:lnTo>
                <a:lnTo>
                  <a:pt x="1128" y="91"/>
                </a:lnTo>
                <a:lnTo>
                  <a:pt x="1131" y="91"/>
                </a:lnTo>
                <a:lnTo>
                  <a:pt x="1132" y="83"/>
                </a:lnTo>
                <a:lnTo>
                  <a:pt x="1133" y="83"/>
                </a:lnTo>
                <a:lnTo>
                  <a:pt x="1137" y="83"/>
                </a:lnTo>
                <a:lnTo>
                  <a:pt x="1138" y="83"/>
                </a:lnTo>
                <a:lnTo>
                  <a:pt x="1139" y="83"/>
                </a:lnTo>
                <a:lnTo>
                  <a:pt x="1140" y="83"/>
                </a:lnTo>
                <a:lnTo>
                  <a:pt x="1142" y="83"/>
                </a:lnTo>
                <a:lnTo>
                  <a:pt x="1143" y="76"/>
                </a:lnTo>
                <a:lnTo>
                  <a:pt x="1144" y="76"/>
                </a:lnTo>
                <a:lnTo>
                  <a:pt x="1145" y="76"/>
                </a:lnTo>
                <a:lnTo>
                  <a:pt x="1149" y="69"/>
                </a:lnTo>
                <a:lnTo>
                  <a:pt x="1150" y="69"/>
                </a:lnTo>
                <a:lnTo>
                  <a:pt x="1154" y="69"/>
                </a:lnTo>
                <a:lnTo>
                  <a:pt x="1155" y="69"/>
                </a:lnTo>
                <a:lnTo>
                  <a:pt x="1159" y="69"/>
                </a:lnTo>
                <a:lnTo>
                  <a:pt x="1160" y="69"/>
                </a:lnTo>
                <a:lnTo>
                  <a:pt x="1161" y="69"/>
                </a:lnTo>
                <a:lnTo>
                  <a:pt x="1162" y="69"/>
                </a:lnTo>
                <a:lnTo>
                  <a:pt x="1166" y="69"/>
                </a:lnTo>
                <a:lnTo>
                  <a:pt x="1169" y="61"/>
                </a:lnTo>
                <a:lnTo>
                  <a:pt x="1170" y="61"/>
                </a:lnTo>
                <a:lnTo>
                  <a:pt x="1172" y="61"/>
                </a:lnTo>
                <a:lnTo>
                  <a:pt x="1173" y="61"/>
                </a:lnTo>
                <a:lnTo>
                  <a:pt x="1176" y="61"/>
                </a:lnTo>
                <a:lnTo>
                  <a:pt x="1177" y="61"/>
                </a:lnTo>
                <a:lnTo>
                  <a:pt x="1182" y="61"/>
                </a:lnTo>
                <a:lnTo>
                  <a:pt x="1183" y="61"/>
                </a:lnTo>
                <a:lnTo>
                  <a:pt x="1184" y="61"/>
                </a:lnTo>
                <a:lnTo>
                  <a:pt x="1187" y="61"/>
                </a:lnTo>
                <a:lnTo>
                  <a:pt x="1188" y="61"/>
                </a:lnTo>
                <a:lnTo>
                  <a:pt x="1189" y="61"/>
                </a:lnTo>
                <a:lnTo>
                  <a:pt x="1192" y="61"/>
                </a:lnTo>
                <a:lnTo>
                  <a:pt x="1193" y="61"/>
                </a:lnTo>
                <a:lnTo>
                  <a:pt x="1194" y="61"/>
                </a:lnTo>
                <a:lnTo>
                  <a:pt x="1197" y="61"/>
                </a:lnTo>
                <a:lnTo>
                  <a:pt x="1198" y="61"/>
                </a:lnTo>
                <a:lnTo>
                  <a:pt x="1199" y="61"/>
                </a:lnTo>
                <a:lnTo>
                  <a:pt x="1203" y="61"/>
                </a:lnTo>
                <a:lnTo>
                  <a:pt x="1204" y="61"/>
                </a:lnTo>
                <a:lnTo>
                  <a:pt x="1205" y="61"/>
                </a:lnTo>
                <a:lnTo>
                  <a:pt x="1206" y="61"/>
                </a:lnTo>
                <a:lnTo>
                  <a:pt x="1209" y="61"/>
                </a:lnTo>
                <a:lnTo>
                  <a:pt x="1210" y="61"/>
                </a:lnTo>
                <a:lnTo>
                  <a:pt x="1211" y="61"/>
                </a:lnTo>
                <a:lnTo>
                  <a:pt x="1213" y="52"/>
                </a:lnTo>
                <a:lnTo>
                  <a:pt x="1214" y="52"/>
                </a:lnTo>
                <a:lnTo>
                  <a:pt x="1216" y="52"/>
                </a:lnTo>
                <a:lnTo>
                  <a:pt x="1217" y="52"/>
                </a:lnTo>
                <a:lnTo>
                  <a:pt x="1219" y="52"/>
                </a:lnTo>
                <a:lnTo>
                  <a:pt x="1220" y="52"/>
                </a:lnTo>
                <a:lnTo>
                  <a:pt x="1221" y="52"/>
                </a:lnTo>
                <a:lnTo>
                  <a:pt x="1225" y="52"/>
                </a:lnTo>
                <a:lnTo>
                  <a:pt x="1226" y="52"/>
                </a:lnTo>
                <a:lnTo>
                  <a:pt x="1227" y="52"/>
                </a:lnTo>
                <a:lnTo>
                  <a:pt x="1228" y="52"/>
                </a:lnTo>
                <a:lnTo>
                  <a:pt x="1230" y="52"/>
                </a:lnTo>
                <a:lnTo>
                  <a:pt x="1231" y="52"/>
                </a:lnTo>
                <a:lnTo>
                  <a:pt x="1233" y="52"/>
                </a:lnTo>
                <a:lnTo>
                  <a:pt x="1235" y="52"/>
                </a:lnTo>
                <a:lnTo>
                  <a:pt x="1236" y="52"/>
                </a:lnTo>
                <a:lnTo>
                  <a:pt x="1237" y="52"/>
                </a:lnTo>
                <a:lnTo>
                  <a:pt x="1238" y="43"/>
                </a:lnTo>
                <a:lnTo>
                  <a:pt x="1242" y="43"/>
                </a:lnTo>
                <a:lnTo>
                  <a:pt x="1243" y="34"/>
                </a:lnTo>
                <a:lnTo>
                  <a:pt x="1244" y="34"/>
                </a:lnTo>
                <a:lnTo>
                  <a:pt x="1248" y="34"/>
                </a:lnTo>
                <a:lnTo>
                  <a:pt x="1249" y="34"/>
                </a:lnTo>
                <a:lnTo>
                  <a:pt x="1250" y="34"/>
                </a:lnTo>
                <a:lnTo>
                  <a:pt x="1252" y="34"/>
                </a:lnTo>
                <a:lnTo>
                  <a:pt x="1253" y="34"/>
                </a:lnTo>
                <a:lnTo>
                  <a:pt x="1254" y="34"/>
                </a:lnTo>
                <a:lnTo>
                  <a:pt x="1257" y="34"/>
                </a:lnTo>
                <a:lnTo>
                  <a:pt x="1258" y="34"/>
                </a:lnTo>
                <a:lnTo>
                  <a:pt x="1259" y="34"/>
                </a:lnTo>
                <a:lnTo>
                  <a:pt x="1260" y="24"/>
                </a:lnTo>
                <a:lnTo>
                  <a:pt x="1261" y="24"/>
                </a:lnTo>
                <a:lnTo>
                  <a:pt x="1263" y="24"/>
                </a:lnTo>
                <a:lnTo>
                  <a:pt x="1264" y="24"/>
                </a:lnTo>
                <a:lnTo>
                  <a:pt x="1265" y="24"/>
                </a:lnTo>
                <a:lnTo>
                  <a:pt x="1266" y="24"/>
                </a:lnTo>
                <a:lnTo>
                  <a:pt x="1268" y="24"/>
                </a:lnTo>
                <a:lnTo>
                  <a:pt x="1269" y="24"/>
                </a:lnTo>
                <a:lnTo>
                  <a:pt x="1270" y="24"/>
                </a:lnTo>
                <a:lnTo>
                  <a:pt x="1271" y="24"/>
                </a:lnTo>
                <a:lnTo>
                  <a:pt x="1275" y="24"/>
                </a:lnTo>
                <a:lnTo>
                  <a:pt x="1276" y="24"/>
                </a:lnTo>
                <a:lnTo>
                  <a:pt x="1279" y="13"/>
                </a:lnTo>
                <a:lnTo>
                  <a:pt x="1281" y="13"/>
                </a:lnTo>
                <a:lnTo>
                  <a:pt x="1282" y="13"/>
                </a:lnTo>
                <a:lnTo>
                  <a:pt x="1283" y="13"/>
                </a:lnTo>
                <a:lnTo>
                  <a:pt x="1286" y="13"/>
                </a:lnTo>
                <a:lnTo>
                  <a:pt x="1287" y="13"/>
                </a:lnTo>
                <a:lnTo>
                  <a:pt x="1290" y="13"/>
                </a:lnTo>
                <a:lnTo>
                  <a:pt x="1291" y="13"/>
                </a:lnTo>
                <a:lnTo>
                  <a:pt x="1292" y="13"/>
                </a:lnTo>
                <a:lnTo>
                  <a:pt x="1293" y="13"/>
                </a:lnTo>
                <a:lnTo>
                  <a:pt x="1297" y="13"/>
                </a:lnTo>
                <a:lnTo>
                  <a:pt x="1298" y="13"/>
                </a:lnTo>
                <a:lnTo>
                  <a:pt x="1299" y="13"/>
                </a:lnTo>
                <a:lnTo>
                  <a:pt x="1301" y="13"/>
                </a:lnTo>
                <a:lnTo>
                  <a:pt x="1302" y="13"/>
                </a:lnTo>
                <a:lnTo>
                  <a:pt x="1303" y="13"/>
                </a:lnTo>
                <a:lnTo>
                  <a:pt x="1304" y="13"/>
                </a:lnTo>
                <a:lnTo>
                  <a:pt x="1308" y="13"/>
                </a:lnTo>
                <a:lnTo>
                  <a:pt x="1309" y="13"/>
                </a:lnTo>
                <a:lnTo>
                  <a:pt x="1310" y="13"/>
                </a:lnTo>
                <a:lnTo>
                  <a:pt x="1313" y="13"/>
                </a:lnTo>
                <a:lnTo>
                  <a:pt x="1314" y="13"/>
                </a:lnTo>
                <a:lnTo>
                  <a:pt x="1315" y="13"/>
                </a:lnTo>
                <a:lnTo>
                  <a:pt x="1317" y="0"/>
                </a:lnTo>
                <a:lnTo>
                  <a:pt x="1318" y="0"/>
                </a:lnTo>
                <a:lnTo>
                  <a:pt x="1319" y="0"/>
                </a:lnTo>
                <a:lnTo>
                  <a:pt x="1320" y="0"/>
                </a:lnTo>
                <a:lnTo>
                  <a:pt x="1325" y="0"/>
                </a:lnTo>
                <a:lnTo>
                  <a:pt x="1326" y="0"/>
                </a:lnTo>
                <a:lnTo>
                  <a:pt x="1329" y="0"/>
                </a:lnTo>
                <a:lnTo>
                  <a:pt x="1330" y="0"/>
                </a:lnTo>
                <a:lnTo>
                  <a:pt x="1331" y="0"/>
                </a:lnTo>
                <a:lnTo>
                  <a:pt x="1332" y="0"/>
                </a:lnTo>
                <a:lnTo>
                  <a:pt x="1335" y="0"/>
                </a:lnTo>
                <a:lnTo>
                  <a:pt x="1336" y="0"/>
                </a:lnTo>
                <a:lnTo>
                  <a:pt x="1337" y="0"/>
                </a:lnTo>
                <a:lnTo>
                  <a:pt x="1340" y="0"/>
                </a:lnTo>
                <a:lnTo>
                  <a:pt x="1341" y="0"/>
                </a:lnTo>
                <a:lnTo>
                  <a:pt x="1342" y="0"/>
                </a:lnTo>
                <a:lnTo>
                  <a:pt x="1343" y="0"/>
                </a:lnTo>
                <a:lnTo>
                  <a:pt x="1347" y="0"/>
                </a:lnTo>
                <a:lnTo>
                  <a:pt x="1348" y="0"/>
                </a:lnTo>
                <a:lnTo>
                  <a:pt x="1351" y="0"/>
                </a:lnTo>
                <a:lnTo>
                  <a:pt x="1352" y="0"/>
                </a:lnTo>
                <a:lnTo>
                  <a:pt x="1353" y="0"/>
                </a:lnTo>
                <a:lnTo>
                  <a:pt x="1354" y="0"/>
                </a:lnTo>
                <a:lnTo>
                  <a:pt x="1356" y="0"/>
                </a:lnTo>
                <a:lnTo>
                  <a:pt x="1357" y="0"/>
                </a:lnTo>
                <a:lnTo>
                  <a:pt x="1359" y="0"/>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0601" name="Line 9"/>
          <p:cNvSpPr>
            <a:spLocks noChangeShapeType="1"/>
          </p:cNvSpPr>
          <p:nvPr/>
        </p:nvSpPr>
        <p:spPr bwMode="auto">
          <a:xfrm flipV="1">
            <a:off x="1754188" y="224631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02" name="Rectangle 10"/>
          <p:cNvSpPr>
            <a:spLocks noChangeArrowheads="1"/>
          </p:cNvSpPr>
          <p:nvPr/>
        </p:nvSpPr>
        <p:spPr bwMode="auto">
          <a:xfrm>
            <a:off x="1543050" y="48704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800"/>
              <a:t>0</a:t>
            </a:r>
            <a:endParaRPr lang="en-US" altLang="pt-BR" sz="1800" i="1"/>
          </a:p>
        </p:txBody>
      </p:sp>
      <p:sp>
        <p:nvSpPr>
          <p:cNvPr id="110603" name="Rectangle 11"/>
          <p:cNvSpPr>
            <a:spLocks noChangeArrowheads="1"/>
          </p:cNvSpPr>
          <p:nvPr/>
        </p:nvSpPr>
        <p:spPr bwMode="auto">
          <a:xfrm>
            <a:off x="1543050" y="39306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GB" altLang="pt-BR" sz="1800"/>
              <a:t>5</a:t>
            </a:r>
            <a:endParaRPr lang="en-US" altLang="pt-BR" sz="1800" i="1"/>
          </a:p>
        </p:txBody>
      </p:sp>
      <p:sp>
        <p:nvSpPr>
          <p:cNvPr id="110604" name="Rectangle 12"/>
          <p:cNvSpPr>
            <a:spLocks noChangeArrowheads="1"/>
          </p:cNvSpPr>
          <p:nvPr/>
        </p:nvSpPr>
        <p:spPr bwMode="auto">
          <a:xfrm>
            <a:off x="1430338" y="30654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800"/>
              <a:t>10</a:t>
            </a:r>
          </a:p>
        </p:txBody>
      </p:sp>
      <p:sp>
        <p:nvSpPr>
          <p:cNvPr id="110605" name="Rectangle 13"/>
          <p:cNvSpPr>
            <a:spLocks noChangeArrowheads="1"/>
          </p:cNvSpPr>
          <p:nvPr/>
        </p:nvSpPr>
        <p:spPr bwMode="auto">
          <a:xfrm>
            <a:off x="1430338" y="213360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GB" altLang="pt-BR" sz="1800"/>
              <a:t>15</a:t>
            </a:r>
            <a:endParaRPr lang="en-US" altLang="pt-BR" sz="1800" i="1"/>
          </a:p>
        </p:txBody>
      </p:sp>
      <p:sp>
        <p:nvSpPr>
          <p:cNvPr id="110606" name="Rectangle 14"/>
          <p:cNvSpPr>
            <a:spLocks noChangeArrowheads="1"/>
          </p:cNvSpPr>
          <p:nvPr/>
        </p:nvSpPr>
        <p:spPr bwMode="auto">
          <a:xfrm>
            <a:off x="1685925" y="50514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0</a:t>
            </a:r>
            <a:endParaRPr lang="en-US" altLang="pt-BR" sz="1800" i="1"/>
          </a:p>
        </p:txBody>
      </p:sp>
      <p:sp>
        <p:nvSpPr>
          <p:cNvPr id="110607" name="Line 15"/>
          <p:cNvSpPr>
            <a:spLocks noChangeShapeType="1"/>
          </p:cNvSpPr>
          <p:nvPr/>
        </p:nvSpPr>
        <p:spPr bwMode="auto">
          <a:xfrm>
            <a:off x="2847975" y="4970463"/>
            <a:ext cx="1588"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08" name="Rectangle 16"/>
          <p:cNvSpPr>
            <a:spLocks noChangeArrowheads="1"/>
          </p:cNvSpPr>
          <p:nvPr/>
        </p:nvSpPr>
        <p:spPr bwMode="auto">
          <a:xfrm>
            <a:off x="2752725" y="50514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1</a:t>
            </a:r>
            <a:endParaRPr lang="en-US" altLang="pt-BR" sz="1800" i="1"/>
          </a:p>
        </p:txBody>
      </p:sp>
      <p:sp>
        <p:nvSpPr>
          <p:cNvPr id="110609" name="Line 17"/>
          <p:cNvSpPr>
            <a:spLocks noChangeShapeType="1"/>
          </p:cNvSpPr>
          <p:nvPr/>
        </p:nvSpPr>
        <p:spPr bwMode="auto">
          <a:xfrm>
            <a:off x="3935413" y="4970463"/>
            <a:ext cx="1587"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10" name="Rectangle 18"/>
          <p:cNvSpPr>
            <a:spLocks noChangeArrowheads="1"/>
          </p:cNvSpPr>
          <p:nvPr/>
        </p:nvSpPr>
        <p:spPr bwMode="auto">
          <a:xfrm>
            <a:off x="3886200" y="50514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2</a:t>
            </a:r>
            <a:endParaRPr lang="en-US" altLang="pt-BR" sz="1800" i="1"/>
          </a:p>
        </p:txBody>
      </p:sp>
      <p:sp>
        <p:nvSpPr>
          <p:cNvPr id="110611" name="Line 19"/>
          <p:cNvSpPr>
            <a:spLocks noChangeShapeType="1"/>
          </p:cNvSpPr>
          <p:nvPr/>
        </p:nvSpPr>
        <p:spPr bwMode="auto">
          <a:xfrm>
            <a:off x="5024438" y="4970463"/>
            <a:ext cx="1587"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12" name="Rectangle 20"/>
          <p:cNvSpPr>
            <a:spLocks noChangeArrowheads="1"/>
          </p:cNvSpPr>
          <p:nvPr/>
        </p:nvSpPr>
        <p:spPr bwMode="auto">
          <a:xfrm>
            <a:off x="5019675" y="50514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3</a:t>
            </a:r>
            <a:endParaRPr lang="en-US" altLang="pt-BR" sz="1800" i="1"/>
          </a:p>
        </p:txBody>
      </p:sp>
      <p:sp>
        <p:nvSpPr>
          <p:cNvPr id="110613" name="Line 21"/>
          <p:cNvSpPr>
            <a:spLocks noChangeShapeType="1"/>
          </p:cNvSpPr>
          <p:nvPr/>
        </p:nvSpPr>
        <p:spPr bwMode="auto">
          <a:xfrm>
            <a:off x="6108700" y="4970463"/>
            <a:ext cx="1588"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14" name="Rectangle 22"/>
          <p:cNvSpPr>
            <a:spLocks noChangeArrowheads="1"/>
          </p:cNvSpPr>
          <p:nvPr/>
        </p:nvSpPr>
        <p:spPr bwMode="auto">
          <a:xfrm>
            <a:off x="6086475" y="50514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4</a:t>
            </a:r>
            <a:endParaRPr lang="en-US" altLang="pt-BR" sz="1800" i="1"/>
          </a:p>
        </p:txBody>
      </p:sp>
      <p:sp>
        <p:nvSpPr>
          <p:cNvPr id="110615" name="Line 23"/>
          <p:cNvSpPr>
            <a:spLocks noChangeShapeType="1"/>
          </p:cNvSpPr>
          <p:nvPr/>
        </p:nvSpPr>
        <p:spPr bwMode="auto">
          <a:xfrm>
            <a:off x="7212013" y="4970463"/>
            <a:ext cx="1587"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16" name="Line 24"/>
          <p:cNvSpPr>
            <a:spLocks noChangeShapeType="1"/>
          </p:cNvSpPr>
          <p:nvPr/>
        </p:nvSpPr>
        <p:spPr bwMode="auto">
          <a:xfrm>
            <a:off x="6927850" y="4970463"/>
            <a:ext cx="1588"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17" name="Rectangle 25"/>
          <p:cNvSpPr>
            <a:spLocks noChangeArrowheads="1"/>
          </p:cNvSpPr>
          <p:nvPr/>
        </p:nvSpPr>
        <p:spPr bwMode="auto">
          <a:xfrm>
            <a:off x="6753225" y="5051425"/>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pt-BR" sz="1800"/>
              <a:t>4.75</a:t>
            </a:r>
            <a:endParaRPr lang="en-US" altLang="pt-BR" sz="1800" i="1"/>
          </a:p>
        </p:txBody>
      </p:sp>
      <p:sp>
        <p:nvSpPr>
          <p:cNvPr id="110618" name="Line 26"/>
          <p:cNvSpPr>
            <a:spLocks noChangeShapeType="1"/>
          </p:cNvSpPr>
          <p:nvPr/>
        </p:nvSpPr>
        <p:spPr bwMode="auto">
          <a:xfrm>
            <a:off x="6927850" y="4970463"/>
            <a:ext cx="1588" cy="95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19" name="Line 27"/>
          <p:cNvSpPr>
            <a:spLocks noChangeShapeType="1"/>
          </p:cNvSpPr>
          <p:nvPr/>
        </p:nvSpPr>
        <p:spPr bwMode="auto">
          <a:xfrm>
            <a:off x="1690688" y="2243138"/>
            <a:ext cx="650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20" name="Line 28"/>
          <p:cNvSpPr>
            <a:spLocks noChangeShapeType="1"/>
          </p:cNvSpPr>
          <p:nvPr/>
        </p:nvSpPr>
        <p:spPr bwMode="auto">
          <a:xfrm>
            <a:off x="1690688" y="3159125"/>
            <a:ext cx="650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21" name="Line 29"/>
          <p:cNvSpPr>
            <a:spLocks noChangeShapeType="1"/>
          </p:cNvSpPr>
          <p:nvPr/>
        </p:nvSpPr>
        <p:spPr bwMode="auto">
          <a:xfrm>
            <a:off x="1690688" y="4021138"/>
            <a:ext cx="650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22" name="Line 30"/>
          <p:cNvSpPr>
            <a:spLocks noChangeShapeType="1"/>
          </p:cNvSpPr>
          <p:nvPr/>
        </p:nvSpPr>
        <p:spPr bwMode="auto">
          <a:xfrm>
            <a:off x="1673225" y="4970463"/>
            <a:ext cx="55403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0623" name="Text Box 31"/>
          <p:cNvSpPr txBox="1">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Colhoun HM et al. </a:t>
            </a:r>
            <a:r>
              <a:rPr lang="en-US" altLang="pt-BR" sz="1000" i="1"/>
              <a:t>Lancet</a:t>
            </a:r>
            <a:r>
              <a:rPr lang="en-US" altLang="pt-BR" sz="1000"/>
              <a:t> 2004;364:685-696</a:t>
            </a:r>
          </a:p>
        </p:txBody>
      </p:sp>
      <p:sp>
        <p:nvSpPr>
          <p:cNvPr id="110624" name="Text Box 32"/>
          <p:cNvSpPr txBox="1">
            <a:spLocks noChangeArrowheads="1"/>
          </p:cNvSpPr>
          <p:nvPr/>
        </p:nvSpPr>
        <p:spPr bwMode="auto">
          <a:xfrm>
            <a:off x="0" y="914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solidFill>
                  <a:schemeClr val="tx2"/>
                </a:solidFill>
              </a:rPr>
              <a:t>Collaborative Atorvastatin Diabetes Study (CARDS)</a:t>
            </a:r>
          </a:p>
          <a:p>
            <a:pPr eaLnBrk="1" hangingPunct="1"/>
            <a:r>
              <a:rPr lang="en-US" altLang="pt-BR" sz="2000">
                <a:solidFill>
                  <a:schemeClr val="tx2"/>
                </a:solidFill>
              </a:rPr>
              <a:t>				</a:t>
            </a:r>
          </a:p>
        </p:txBody>
      </p:sp>
      <p:sp>
        <p:nvSpPr>
          <p:cNvPr id="110625" name="Rectangle 1961"/>
          <p:cNvSpPr>
            <a:spLocks noChangeArrowheads="1"/>
          </p:cNvSpPr>
          <p:nvPr/>
        </p:nvSpPr>
        <p:spPr bwMode="auto">
          <a:xfrm>
            <a:off x="304800" y="1295400"/>
            <a:ext cx="8534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2,838 patients with type II DM and a baseline LDL-C </a:t>
            </a:r>
            <a:r>
              <a:rPr lang="en-US" altLang="pt-BR" sz="2000" u="sng"/>
              <a:t>&lt;</a:t>
            </a:r>
            <a:r>
              <a:rPr lang="en-US" altLang="pt-BR" sz="2000"/>
              <a:t>160 mg/dL randomized to atorvastatin (10 mg) or placebo for a median of 4 years</a:t>
            </a:r>
          </a:p>
          <a:p>
            <a:pPr algn="ctr" eaLnBrk="1" hangingPunct="1">
              <a:lnSpc>
                <a:spcPct val="90000"/>
              </a:lnSpc>
              <a:spcBef>
                <a:spcPct val="20000"/>
              </a:spcBef>
            </a:pPr>
            <a:endParaRPr lang="en-US" altLang="pt-BR" sz="1800"/>
          </a:p>
        </p:txBody>
      </p:sp>
      <p:sp>
        <p:nvSpPr>
          <p:cNvPr id="110626" name="Rectangle 1"/>
          <p:cNvSpPr>
            <a:spLocks noChangeArrowheads="1"/>
          </p:cNvSpPr>
          <p:nvPr/>
        </p:nvSpPr>
        <p:spPr bwMode="auto">
          <a:xfrm>
            <a:off x="0" y="56197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 statin reduces adverse CV events in diabetics</a:t>
            </a:r>
          </a:p>
        </p:txBody>
      </p:sp>
      <p:sp>
        <p:nvSpPr>
          <p:cNvPr id="37" name="TextBox 7"/>
          <p:cNvSpPr txBox="1">
            <a:spLocks noChangeArrowheads="1"/>
          </p:cNvSpPr>
          <p:nvPr/>
        </p:nvSpPr>
        <p:spPr bwMode="auto">
          <a:xfrm>
            <a:off x="6248400" y="6096000"/>
            <a:ext cx="28194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smtClean="0">
                <a:latin typeface="+mn-lt"/>
              </a:rPr>
              <a:t>CV=Cardiovascular, DM=Diabetes mellitus, LDL-C=Low density lipoprotein cholesterol</a:t>
            </a:r>
          </a:p>
        </p:txBody>
      </p:sp>
      <p:cxnSp>
        <p:nvCxnSpPr>
          <p:cNvPr id="110628"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9" name="Rectangle 3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an HMG-</a:t>
            </a:r>
            <a:r>
              <a:rPr lang="en-US" sz="2800" b="1" dirty="0" err="1">
                <a:solidFill>
                  <a:schemeClr val="accent2"/>
                </a:solidFill>
                <a:effectLst>
                  <a:outerShdw blurRad="38100" dist="38100" dir="2700000" algn="tl">
                    <a:srgbClr val="DDDDDD"/>
                  </a:outerShdw>
                </a:effectLst>
                <a:latin typeface="Franklin Gothic Demi" pitchFamily="34" charset="0"/>
                <a:ea typeface="+mn-ea"/>
              </a:rPr>
              <a:t>CoA</a:t>
            </a:r>
            <a:r>
              <a:rPr lang="en-US" sz="2800" b="1" dirty="0">
                <a:solidFill>
                  <a:schemeClr val="accent2"/>
                </a:solidFill>
                <a:effectLst>
                  <a:outerShdw blurRad="38100" dist="38100" dir="2700000" algn="tl">
                    <a:srgbClr val="DDDDDD"/>
                  </a:outerShdw>
                </a:effectLst>
                <a:latin typeface="Franklin Gothic Demi" pitchFamily="34" charset="0"/>
                <a:ea typeface="+mn-ea"/>
              </a:rPr>
              <a:t> </a:t>
            </a:r>
            <a:r>
              <a:rPr lang="en-US" sz="2800" b="1" dirty="0" err="1">
                <a:solidFill>
                  <a:schemeClr val="accent2"/>
                </a:solidFill>
                <a:effectLst>
                  <a:outerShdw blurRad="38100" dist="38100" dir="2700000" algn="tl">
                    <a:srgbClr val="DDDDDD"/>
                  </a:outerShdw>
                </a:effectLst>
                <a:latin typeface="Franklin Gothic Demi" pitchFamily="34" charset="0"/>
                <a:ea typeface="+mn-ea"/>
              </a:rPr>
              <a:t>Reductase</a:t>
            </a:r>
            <a:r>
              <a:rPr lang="en-US" sz="2800" b="1" dirty="0">
                <a:solidFill>
                  <a:schemeClr val="accent2"/>
                </a:solidFill>
                <a:effectLst>
                  <a:outerShdw blurRad="38100" dist="38100" dir="2700000" algn="tl">
                    <a:srgbClr val="DDDDDD"/>
                  </a:outerShdw>
                </a:effectLst>
                <a:latin typeface="Franklin Gothic Demi" pitchFamily="34" charset="0"/>
                <a:ea typeface="+mn-ea"/>
              </a:rPr>
              <a:t> Inhibitor</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39766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9"/>
          <p:cNvSpPr txBox="1">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Cholesterol Treatment Trialists’ (CTT) Collaborators. </a:t>
            </a:r>
            <a:r>
              <a:rPr lang="en-US" altLang="pt-BR" sz="1000" i="1"/>
              <a:t>Lancet</a:t>
            </a:r>
            <a:r>
              <a:rPr lang="en-US" altLang="pt-BR" sz="1000"/>
              <a:t> 2008;37:117-125</a:t>
            </a:r>
          </a:p>
        </p:txBody>
      </p:sp>
      <p:sp>
        <p:nvSpPr>
          <p:cNvPr id="112644" name="Rectangle 1961"/>
          <p:cNvSpPr>
            <a:spLocks noChangeArrowheads="1"/>
          </p:cNvSpPr>
          <p:nvPr/>
        </p:nvSpPr>
        <p:spPr bwMode="auto">
          <a:xfrm>
            <a:off x="609600" y="912813"/>
            <a:ext cx="79248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Meta-analysis of 18,686 patients with DM randomized to treatment with a HMG-CoA Reductase Inhibitor</a:t>
            </a:r>
          </a:p>
        </p:txBody>
      </p:sp>
      <p:sp>
        <p:nvSpPr>
          <p:cNvPr id="112645" name="Rectangle 1"/>
          <p:cNvSpPr>
            <a:spLocks noChangeArrowheads="1"/>
          </p:cNvSpPr>
          <p:nvPr/>
        </p:nvSpPr>
        <p:spPr bwMode="auto">
          <a:xfrm>
            <a:off x="0" y="5562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 statin reduces adverse CV events in diabetics</a:t>
            </a:r>
          </a:p>
        </p:txBody>
      </p:sp>
      <p:sp>
        <p:nvSpPr>
          <p:cNvPr id="8" name="TextBox 7"/>
          <p:cNvSpPr txBox="1">
            <a:spLocks noChangeArrowheads="1"/>
          </p:cNvSpPr>
          <p:nvPr/>
        </p:nvSpPr>
        <p:spPr bwMode="auto">
          <a:xfrm>
            <a:off x="381000" y="6230938"/>
            <a:ext cx="86868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smtClean="0">
                <a:latin typeface="+mn-lt"/>
              </a:rPr>
              <a:t>CV=Cardiovascular, DM=Diabetes mellitus</a:t>
            </a:r>
          </a:p>
        </p:txBody>
      </p:sp>
      <p:cxnSp>
        <p:nvCxnSpPr>
          <p:cNvPr id="11264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an HMG-</a:t>
            </a:r>
            <a:r>
              <a:rPr lang="en-US" sz="2800" b="1" dirty="0" err="1">
                <a:solidFill>
                  <a:schemeClr val="accent2"/>
                </a:solidFill>
                <a:effectLst>
                  <a:outerShdw blurRad="38100" dist="38100" dir="2700000" algn="tl">
                    <a:srgbClr val="DDDDDD"/>
                  </a:outerShdw>
                </a:effectLst>
                <a:latin typeface="Franklin Gothic Demi" pitchFamily="34" charset="0"/>
                <a:ea typeface="+mn-ea"/>
              </a:rPr>
              <a:t>CoA</a:t>
            </a:r>
            <a:r>
              <a:rPr lang="en-US" sz="2800" b="1" dirty="0">
                <a:solidFill>
                  <a:schemeClr val="accent2"/>
                </a:solidFill>
                <a:effectLst>
                  <a:outerShdw blurRad="38100" dist="38100" dir="2700000" algn="tl">
                    <a:srgbClr val="DDDDDD"/>
                  </a:outerShdw>
                </a:effectLst>
                <a:latin typeface="Franklin Gothic Demi" pitchFamily="34" charset="0"/>
                <a:ea typeface="+mn-ea"/>
              </a:rPr>
              <a:t> </a:t>
            </a:r>
            <a:r>
              <a:rPr lang="en-US" sz="2800" b="1" dirty="0" err="1">
                <a:solidFill>
                  <a:schemeClr val="accent2"/>
                </a:solidFill>
                <a:effectLst>
                  <a:outerShdw blurRad="38100" dist="38100" dir="2700000" algn="tl">
                    <a:srgbClr val="DDDDDD"/>
                  </a:outerShdw>
                </a:effectLst>
                <a:latin typeface="Franklin Gothic Demi" pitchFamily="34" charset="0"/>
                <a:ea typeface="+mn-ea"/>
              </a:rPr>
              <a:t>Reductase</a:t>
            </a:r>
            <a:r>
              <a:rPr lang="en-US" sz="2800" b="1" dirty="0">
                <a:solidFill>
                  <a:schemeClr val="accent2"/>
                </a:solidFill>
                <a:effectLst>
                  <a:outerShdw blurRad="38100" dist="38100" dir="2700000" algn="tl">
                    <a:srgbClr val="DDDDDD"/>
                  </a:outerShdw>
                </a:effectLst>
                <a:latin typeface="Franklin Gothic Demi" pitchFamily="34" charset="0"/>
                <a:ea typeface="+mn-ea"/>
              </a:rPr>
              <a:t> Inhibitor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909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Fenofibrate Intervention and Event Lowering in Diabetes (FIELD)</a:t>
            </a:r>
          </a:p>
        </p:txBody>
      </p:sp>
      <p:sp>
        <p:nvSpPr>
          <p:cNvPr id="114691" name="Rectangle 5"/>
          <p:cNvSpPr>
            <a:spLocks noChangeArrowheads="1"/>
          </p:cNvSpPr>
          <p:nvPr/>
        </p:nvSpPr>
        <p:spPr bwMode="auto">
          <a:xfrm>
            <a:off x="3108325" y="3111500"/>
            <a:ext cx="1463675" cy="12080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4692" name="Rectangle 6"/>
          <p:cNvSpPr>
            <a:spLocks noChangeArrowheads="1"/>
          </p:cNvSpPr>
          <p:nvPr/>
        </p:nvSpPr>
        <p:spPr bwMode="auto">
          <a:xfrm>
            <a:off x="4572000" y="3263900"/>
            <a:ext cx="1450975" cy="10556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4693" name="Text Box 7"/>
          <p:cNvSpPr txBox="1">
            <a:spLocks noChangeArrowheads="1"/>
          </p:cNvSpPr>
          <p:nvPr/>
        </p:nvSpPr>
        <p:spPr bwMode="auto">
          <a:xfrm rot="-5400000">
            <a:off x="1369219" y="3113881"/>
            <a:ext cx="1957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CHD Death  or Nonfatal MI (%)</a:t>
            </a:r>
          </a:p>
        </p:txBody>
      </p:sp>
      <p:sp>
        <p:nvSpPr>
          <p:cNvPr id="114694" name="Text Box 8"/>
          <p:cNvSpPr txBox="1">
            <a:spLocks noChangeArrowheads="1"/>
          </p:cNvSpPr>
          <p:nvPr/>
        </p:nvSpPr>
        <p:spPr bwMode="auto">
          <a:xfrm flipH="1">
            <a:off x="3113088" y="4406900"/>
            <a:ext cx="1447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Placebo</a:t>
            </a:r>
          </a:p>
        </p:txBody>
      </p:sp>
      <p:sp>
        <p:nvSpPr>
          <p:cNvPr id="114695" name="Text Box 9"/>
          <p:cNvSpPr txBox="1">
            <a:spLocks noChangeArrowheads="1"/>
          </p:cNvSpPr>
          <p:nvPr/>
        </p:nvSpPr>
        <p:spPr bwMode="auto">
          <a:xfrm flipH="1">
            <a:off x="3124200" y="28067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5.9</a:t>
            </a:r>
          </a:p>
        </p:txBody>
      </p:sp>
      <p:sp>
        <p:nvSpPr>
          <p:cNvPr id="114696" name="Text Box 10"/>
          <p:cNvSpPr txBox="1">
            <a:spLocks noChangeArrowheads="1"/>
          </p:cNvSpPr>
          <p:nvPr/>
        </p:nvSpPr>
        <p:spPr bwMode="auto">
          <a:xfrm flipH="1">
            <a:off x="4560888" y="4406900"/>
            <a:ext cx="1524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Fenofibrate</a:t>
            </a:r>
          </a:p>
        </p:txBody>
      </p:sp>
      <p:sp>
        <p:nvSpPr>
          <p:cNvPr id="114697" name="Text Box 11"/>
          <p:cNvSpPr txBox="1">
            <a:spLocks noChangeArrowheads="1"/>
          </p:cNvSpPr>
          <p:nvPr/>
        </p:nvSpPr>
        <p:spPr bwMode="auto">
          <a:xfrm>
            <a:off x="2713038" y="23733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9</a:t>
            </a:r>
          </a:p>
        </p:txBody>
      </p:sp>
      <p:sp>
        <p:nvSpPr>
          <p:cNvPr id="114698" name="Text Box 12"/>
          <p:cNvSpPr txBox="1">
            <a:spLocks noChangeArrowheads="1"/>
          </p:cNvSpPr>
          <p:nvPr/>
        </p:nvSpPr>
        <p:spPr bwMode="auto">
          <a:xfrm>
            <a:off x="2713038" y="29829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6</a:t>
            </a:r>
          </a:p>
        </p:txBody>
      </p:sp>
      <p:sp>
        <p:nvSpPr>
          <p:cNvPr id="114699" name="Text Box 13"/>
          <p:cNvSpPr txBox="1">
            <a:spLocks noChangeArrowheads="1"/>
          </p:cNvSpPr>
          <p:nvPr/>
        </p:nvSpPr>
        <p:spPr bwMode="auto">
          <a:xfrm>
            <a:off x="2713038" y="35925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a:t>
            </a:r>
          </a:p>
        </p:txBody>
      </p:sp>
      <p:sp>
        <p:nvSpPr>
          <p:cNvPr id="114700" name="Text Box 14"/>
          <p:cNvSpPr txBox="1">
            <a:spLocks noChangeArrowheads="1"/>
          </p:cNvSpPr>
          <p:nvPr/>
        </p:nvSpPr>
        <p:spPr bwMode="auto">
          <a:xfrm>
            <a:off x="2738438" y="42021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14701" name="Text Box 15"/>
          <p:cNvSpPr txBox="1">
            <a:spLocks noChangeArrowheads="1"/>
          </p:cNvSpPr>
          <p:nvPr/>
        </p:nvSpPr>
        <p:spPr bwMode="auto">
          <a:xfrm flipH="1">
            <a:off x="4572000" y="29591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5.2</a:t>
            </a:r>
          </a:p>
        </p:txBody>
      </p:sp>
      <p:sp>
        <p:nvSpPr>
          <p:cNvPr id="114702" name="Line 16"/>
          <p:cNvSpPr>
            <a:spLocks noChangeShapeType="1"/>
          </p:cNvSpPr>
          <p:nvPr/>
        </p:nvSpPr>
        <p:spPr bwMode="auto">
          <a:xfrm>
            <a:off x="2960688" y="4330700"/>
            <a:ext cx="42021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03" name="Line 17"/>
          <p:cNvSpPr>
            <a:spLocks noChangeShapeType="1"/>
          </p:cNvSpPr>
          <p:nvPr/>
        </p:nvSpPr>
        <p:spPr bwMode="auto">
          <a:xfrm>
            <a:off x="2960688" y="25019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04" name="Line 18"/>
          <p:cNvSpPr>
            <a:spLocks noChangeShapeType="1"/>
          </p:cNvSpPr>
          <p:nvPr/>
        </p:nvSpPr>
        <p:spPr bwMode="auto">
          <a:xfrm>
            <a:off x="2884488" y="37211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05" name="Line 19"/>
          <p:cNvSpPr>
            <a:spLocks noChangeShapeType="1"/>
          </p:cNvSpPr>
          <p:nvPr/>
        </p:nvSpPr>
        <p:spPr bwMode="auto">
          <a:xfrm>
            <a:off x="2884488" y="31115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06" name="Line 20"/>
          <p:cNvSpPr>
            <a:spLocks noChangeShapeType="1"/>
          </p:cNvSpPr>
          <p:nvPr/>
        </p:nvSpPr>
        <p:spPr bwMode="auto">
          <a:xfrm>
            <a:off x="2884488" y="25019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07" name="Text Box 21"/>
          <p:cNvSpPr txBox="1">
            <a:spLocks noChangeArrowheads="1"/>
          </p:cNvSpPr>
          <p:nvPr/>
        </p:nvSpPr>
        <p:spPr bwMode="auto">
          <a:xfrm flipH="1">
            <a:off x="5867400" y="40259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P=0.16</a:t>
            </a:r>
          </a:p>
        </p:txBody>
      </p:sp>
      <p:sp>
        <p:nvSpPr>
          <p:cNvPr id="114708" name="Line 22"/>
          <p:cNvSpPr>
            <a:spLocks noChangeShapeType="1"/>
          </p:cNvSpPr>
          <p:nvPr/>
        </p:nvSpPr>
        <p:spPr bwMode="auto">
          <a:xfrm>
            <a:off x="3810000" y="25781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09" name="Text Box 23"/>
          <p:cNvSpPr txBox="1">
            <a:spLocks noChangeArrowheads="1"/>
          </p:cNvSpPr>
          <p:nvPr/>
        </p:nvSpPr>
        <p:spPr bwMode="auto">
          <a:xfrm flipH="1">
            <a:off x="3657600" y="22733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11% RRR</a:t>
            </a:r>
          </a:p>
        </p:txBody>
      </p:sp>
      <p:sp>
        <p:nvSpPr>
          <p:cNvPr id="114710" name="Line 24"/>
          <p:cNvSpPr>
            <a:spLocks noChangeShapeType="1"/>
          </p:cNvSpPr>
          <p:nvPr/>
        </p:nvSpPr>
        <p:spPr bwMode="auto">
          <a:xfrm>
            <a:off x="3810000" y="25781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11" name="Line 25"/>
          <p:cNvSpPr>
            <a:spLocks noChangeShapeType="1"/>
          </p:cNvSpPr>
          <p:nvPr/>
        </p:nvSpPr>
        <p:spPr bwMode="auto">
          <a:xfrm>
            <a:off x="5257800" y="25781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4712" name="Rectangle 29"/>
          <p:cNvSpPr>
            <a:spLocks noChangeArrowheads="1"/>
          </p:cNvSpPr>
          <p:nvPr/>
        </p:nvSpPr>
        <p:spPr bwMode="auto">
          <a:xfrm>
            <a:off x="914400" y="12954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9,795 diabetic patients randomized to fenofibrate (200 mg) or placebo for 5 years</a:t>
            </a:r>
          </a:p>
        </p:txBody>
      </p:sp>
      <p:sp>
        <p:nvSpPr>
          <p:cNvPr id="57369" name="Text Box 30"/>
          <p:cNvSpPr txBox="1">
            <a:spLocks noChangeArrowheads="1"/>
          </p:cNvSpPr>
          <p:nvPr/>
        </p:nvSpPr>
        <p:spPr bwMode="auto">
          <a:xfrm>
            <a:off x="304800" y="6477000"/>
            <a:ext cx="87630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Source: </a:t>
            </a:r>
            <a:r>
              <a:rPr lang="en-US" sz="1000" dirty="0" err="1" smtClean="0">
                <a:latin typeface="+mn-lt"/>
                <a:sym typeface="Wingdings" pitchFamily="2" charset="2"/>
              </a:rPr>
              <a:t>Keech</a:t>
            </a:r>
            <a:r>
              <a:rPr lang="en-US" sz="1000" dirty="0" smtClean="0">
                <a:latin typeface="+mn-lt"/>
                <a:sym typeface="Wingdings" pitchFamily="2" charset="2"/>
              </a:rPr>
              <a:t> A et al. </a:t>
            </a:r>
            <a:r>
              <a:rPr lang="en-US" sz="1000" i="1" dirty="0" smtClean="0">
                <a:latin typeface="+mn-lt"/>
                <a:sym typeface="Wingdings" pitchFamily="2" charset="2"/>
              </a:rPr>
              <a:t>Lancet</a:t>
            </a:r>
            <a:r>
              <a:rPr lang="en-US" sz="1000" dirty="0" smtClean="0">
                <a:latin typeface="+mn-lt"/>
                <a:sym typeface="Wingdings" pitchFamily="2" charset="2"/>
              </a:rPr>
              <a:t> 2005;366:1849-1861 </a:t>
            </a:r>
          </a:p>
        </p:txBody>
      </p:sp>
      <p:sp>
        <p:nvSpPr>
          <p:cNvPr id="57370" name="Text Box 31"/>
          <p:cNvSpPr txBox="1">
            <a:spLocks noChangeArrowheads="1"/>
          </p:cNvSpPr>
          <p:nvPr/>
        </p:nvSpPr>
        <p:spPr bwMode="auto">
          <a:xfrm>
            <a:off x="304800" y="60023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*Unadjusted for concomitant statin use</a:t>
            </a:r>
          </a:p>
        </p:txBody>
      </p:sp>
      <p:sp>
        <p:nvSpPr>
          <p:cNvPr id="57371" name="Text Box 32"/>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CHD=Coronary heart disease, MI=Myocardial infarction</a:t>
            </a:r>
          </a:p>
        </p:txBody>
      </p:sp>
      <p:sp>
        <p:nvSpPr>
          <p:cNvPr id="114716" name="Rectangle 1"/>
          <p:cNvSpPr>
            <a:spLocks noChangeArrowheads="1"/>
          </p:cNvSpPr>
          <p:nvPr/>
        </p:nvSpPr>
        <p:spPr bwMode="auto">
          <a:xfrm>
            <a:off x="381000" y="48006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solidFill>
                  <a:srgbClr val="3333FF"/>
                </a:solidFill>
              </a:rPr>
              <a:t>A fibrate does not provide significant additional benefit*</a:t>
            </a:r>
          </a:p>
        </p:txBody>
      </p:sp>
      <p:cxnSp>
        <p:nvCxnSpPr>
          <p:cNvPr id="11471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 </a:t>
            </a:r>
            <a:r>
              <a:rPr lang="en-US" sz="2800" b="1" dirty="0" err="1">
                <a:solidFill>
                  <a:schemeClr val="accent2"/>
                </a:solidFill>
                <a:effectLst>
                  <a:outerShdw blurRad="38100" dist="38100" dir="2700000" algn="tl">
                    <a:srgbClr val="DDDDDD"/>
                  </a:outerShdw>
                </a:effectLst>
                <a:latin typeface="Franklin Gothic Demi" pitchFamily="34" charset="0"/>
                <a:ea typeface="+mn-ea"/>
              </a:rPr>
              <a:t>Fibrate</a:t>
            </a:r>
            <a:endParaRPr lang="en-US" sz="2800" b="1" dirty="0">
              <a:solidFill>
                <a:schemeClr val="accent2"/>
              </a:solidFill>
              <a:effectLst>
                <a:outerShdw blurRad="38100" dist="38100" dir="2700000" algn="tl">
                  <a:srgbClr val="DDDDDD"/>
                </a:outerShdw>
              </a:effectLst>
              <a:latin typeface="Franklin Gothic Demi" pitchFamily="34" charset="0"/>
              <a:ea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1143000" y="922338"/>
            <a:ext cx="678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Action to Control Cardiovascular Risk in Diabetes (ACCORD) Lipid Trial</a:t>
            </a:r>
          </a:p>
        </p:txBody>
      </p:sp>
      <p:sp>
        <p:nvSpPr>
          <p:cNvPr id="116739" name="Rectangle 29"/>
          <p:cNvSpPr>
            <a:spLocks noChangeArrowheads="1"/>
          </p:cNvSpPr>
          <p:nvPr/>
        </p:nvSpPr>
        <p:spPr bwMode="auto">
          <a:xfrm>
            <a:off x="228600" y="1676400"/>
            <a:ext cx="868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5,518 diabetic patients on statin therapy randomized to fenofibrate         (160 mg) or placebo for 4.7 years</a:t>
            </a:r>
          </a:p>
          <a:p>
            <a:pPr algn="ctr" eaLnBrk="1" hangingPunct="1">
              <a:lnSpc>
                <a:spcPct val="85000"/>
              </a:lnSpc>
              <a:spcBef>
                <a:spcPct val="20000"/>
              </a:spcBef>
            </a:pPr>
            <a:endParaRPr lang="en-US" altLang="pt-BR" sz="2000"/>
          </a:p>
          <a:p>
            <a:pPr algn="ctr" eaLnBrk="1" hangingPunct="1">
              <a:lnSpc>
                <a:spcPct val="80000"/>
              </a:lnSpc>
              <a:spcBef>
                <a:spcPct val="20000"/>
              </a:spcBef>
            </a:pPr>
            <a:endParaRPr lang="en-US" altLang="pt-BR" sz="2000"/>
          </a:p>
          <a:p>
            <a:pPr algn="ctr" eaLnBrk="1" hangingPunct="1">
              <a:lnSpc>
                <a:spcPct val="115000"/>
              </a:lnSpc>
              <a:spcBef>
                <a:spcPct val="20000"/>
              </a:spcBef>
            </a:pPr>
            <a:endParaRPr lang="en-US" altLang="pt-BR" sz="2000"/>
          </a:p>
          <a:p>
            <a:pPr algn="ctr" eaLnBrk="1" hangingPunct="1">
              <a:lnSpc>
                <a:spcPct val="4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40000"/>
              </a:lnSpc>
              <a:spcBef>
                <a:spcPct val="20000"/>
              </a:spcBef>
            </a:pPr>
            <a:endParaRPr lang="en-US" altLang="pt-BR" sz="2000"/>
          </a:p>
          <a:p>
            <a:pPr algn="ctr" eaLnBrk="1" hangingPunct="1">
              <a:lnSpc>
                <a:spcPct val="75000"/>
              </a:lnSpc>
              <a:spcBef>
                <a:spcPct val="20000"/>
              </a:spcBef>
            </a:pPr>
            <a:endParaRPr lang="en-US" altLang="pt-BR" sz="2000"/>
          </a:p>
          <a:p>
            <a:pPr algn="ctr" eaLnBrk="1" hangingPunct="1">
              <a:lnSpc>
                <a:spcPct val="75000"/>
              </a:lnSpc>
              <a:spcBef>
                <a:spcPct val="20000"/>
              </a:spcBef>
            </a:pPr>
            <a:endParaRPr lang="en-US" altLang="pt-BR" sz="2000"/>
          </a:p>
          <a:p>
            <a:pPr algn="ctr" eaLnBrk="1" hangingPunct="1">
              <a:lnSpc>
                <a:spcPct val="65000"/>
              </a:lnSpc>
              <a:spcBef>
                <a:spcPct val="20000"/>
              </a:spcBef>
              <a:spcAft>
                <a:spcPts val="600"/>
              </a:spcAft>
            </a:pPr>
            <a:r>
              <a:rPr lang="en-US" altLang="pt-BR" sz="2000"/>
              <a:t> </a:t>
            </a:r>
          </a:p>
          <a:p>
            <a:pPr algn="ctr" eaLnBrk="1" hangingPunct="1">
              <a:lnSpc>
                <a:spcPct val="45000"/>
              </a:lnSpc>
              <a:spcBef>
                <a:spcPct val="20000"/>
              </a:spcBef>
              <a:spcAft>
                <a:spcPts val="600"/>
              </a:spcAft>
            </a:pPr>
            <a:endParaRPr lang="en-US" altLang="pt-BR" sz="2000">
              <a:solidFill>
                <a:srgbClr val="3333FF"/>
              </a:solidFill>
            </a:endParaRPr>
          </a:p>
          <a:p>
            <a:pPr algn="ctr" eaLnBrk="1" hangingPunct="1">
              <a:spcBef>
                <a:spcPct val="20000"/>
              </a:spcBef>
            </a:pPr>
            <a:r>
              <a:rPr lang="en-US" altLang="pt-BR" sz="2000">
                <a:solidFill>
                  <a:srgbClr val="3333FF"/>
                </a:solidFill>
              </a:rPr>
              <a:t>On a background of statin therapy, a fibrate does not reduce CV events</a:t>
            </a:r>
          </a:p>
        </p:txBody>
      </p:sp>
      <p:sp>
        <p:nvSpPr>
          <p:cNvPr id="116740" name="Rectangle 5"/>
          <p:cNvSpPr>
            <a:spLocks noChangeArrowheads="1"/>
          </p:cNvSpPr>
          <p:nvPr/>
        </p:nvSpPr>
        <p:spPr bwMode="auto">
          <a:xfrm>
            <a:off x="3184525" y="3429000"/>
            <a:ext cx="1463675" cy="14366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6741" name="Rectangle 6"/>
          <p:cNvSpPr>
            <a:spLocks noChangeArrowheads="1"/>
          </p:cNvSpPr>
          <p:nvPr/>
        </p:nvSpPr>
        <p:spPr bwMode="auto">
          <a:xfrm>
            <a:off x="4648200" y="3505200"/>
            <a:ext cx="1450975" cy="13604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6742" name="Text Box 7"/>
          <p:cNvSpPr txBox="1">
            <a:spLocks noChangeArrowheads="1"/>
          </p:cNvSpPr>
          <p:nvPr/>
        </p:nvSpPr>
        <p:spPr bwMode="auto">
          <a:xfrm rot="-5400000">
            <a:off x="1339056" y="3537744"/>
            <a:ext cx="19573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CV death, nonfatal stroke or nonfatal MI (%/year)</a:t>
            </a:r>
          </a:p>
        </p:txBody>
      </p:sp>
      <p:sp>
        <p:nvSpPr>
          <p:cNvPr id="116743" name="Text Box 8"/>
          <p:cNvSpPr txBox="1">
            <a:spLocks noChangeArrowheads="1"/>
          </p:cNvSpPr>
          <p:nvPr/>
        </p:nvSpPr>
        <p:spPr bwMode="auto">
          <a:xfrm flipH="1">
            <a:off x="3189288" y="4953000"/>
            <a:ext cx="1447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Placebo</a:t>
            </a:r>
          </a:p>
        </p:txBody>
      </p:sp>
      <p:sp>
        <p:nvSpPr>
          <p:cNvPr id="116744" name="Text Box 9"/>
          <p:cNvSpPr txBox="1">
            <a:spLocks noChangeArrowheads="1"/>
          </p:cNvSpPr>
          <p:nvPr/>
        </p:nvSpPr>
        <p:spPr bwMode="auto">
          <a:xfrm flipH="1">
            <a:off x="3200400" y="31242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2.4</a:t>
            </a:r>
          </a:p>
        </p:txBody>
      </p:sp>
      <p:sp>
        <p:nvSpPr>
          <p:cNvPr id="116745" name="Text Box 10"/>
          <p:cNvSpPr txBox="1">
            <a:spLocks noChangeArrowheads="1"/>
          </p:cNvSpPr>
          <p:nvPr/>
        </p:nvSpPr>
        <p:spPr bwMode="auto">
          <a:xfrm flipH="1">
            <a:off x="4637088" y="4953000"/>
            <a:ext cx="1524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Fenofibrate</a:t>
            </a:r>
          </a:p>
        </p:txBody>
      </p:sp>
      <p:sp>
        <p:nvSpPr>
          <p:cNvPr id="116746" name="Text Box 11"/>
          <p:cNvSpPr txBox="1">
            <a:spLocks noChangeArrowheads="1"/>
          </p:cNvSpPr>
          <p:nvPr/>
        </p:nvSpPr>
        <p:spPr bwMode="auto">
          <a:xfrm>
            <a:off x="2789238" y="29194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a:t>
            </a:r>
          </a:p>
        </p:txBody>
      </p:sp>
      <p:sp>
        <p:nvSpPr>
          <p:cNvPr id="116747" name="Text Box 12"/>
          <p:cNvSpPr txBox="1">
            <a:spLocks noChangeArrowheads="1"/>
          </p:cNvSpPr>
          <p:nvPr/>
        </p:nvSpPr>
        <p:spPr bwMode="auto">
          <a:xfrm>
            <a:off x="2789238" y="35290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2</a:t>
            </a:r>
          </a:p>
        </p:txBody>
      </p:sp>
      <p:sp>
        <p:nvSpPr>
          <p:cNvPr id="116748" name="Text Box 13"/>
          <p:cNvSpPr txBox="1">
            <a:spLocks noChangeArrowheads="1"/>
          </p:cNvSpPr>
          <p:nvPr/>
        </p:nvSpPr>
        <p:spPr bwMode="auto">
          <a:xfrm>
            <a:off x="2789238" y="41386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a:t>
            </a:r>
          </a:p>
        </p:txBody>
      </p:sp>
      <p:sp>
        <p:nvSpPr>
          <p:cNvPr id="116749" name="Text Box 14"/>
          <p:cNvSpPr txBox="1">
            <a:spLocks noChangeArrowheads="1"/>
          </p:cNvSpPr>
          <p:nvPr/>
        </p:nvSpPr>
        <p:spPr bwMode="auto">
          <a:xfrm>
            <a:off x="2814638" y="47482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16750" name="Text Box 15"/>
          <p:cNvSpPr txBox="1">
            <a:spLocks noChangeArrowheads="1"/>
          </p:cNvSpPr>
          <p:nvPr/>
        </p:nvSpPr>
        <p:spPr bwMode="auto">
          <a:xfrm flipH="1">
            <a:off x="4648200" y="32004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2.2</a:t>
            </a:r>
          </a:p>
        </p:txBody>
      </p:sp>
      <p:sp>
        <p:nvSpPr>
          <p:cNvPr id="116751" name="Line 16"/>
          <p:cNvSpPr>
            <a:spLocks noChangeShapeType="1"/>
          </p:cNvSpPr>
          <p:nvPr/>
        </p:nvSpPr>
        <p:spPr bwMode="auto">
          <a:xfrm>
            <a:off x="3036888" y="4876800"/>
            <a:ext cx="42021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52" name="Line 17"/>
          <p:cNvSpPr>
            <a:spLocks noChangeShapeType="1"/>
          </p:cNvSpPr>
          <p:nvPr/>
        </p:nvSpPr>
        <p:spPr bwMode="auto">
          <a:xfrm>
            <a:off x="3036888" y="30480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53" name="Line 18"/>
          <p:cNvSpPr>
            <a:spLocks noChangeShapeType="1"/>
          </p:cNvSpPr>
          <p:nvPr/>
        </p:nvSpPr>
        <p:spPr bwMode="auto">
          <a:xfrm>
            <a:off x="2960688" y="42672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54" name="Line 19"/>
          <p:cNvSpPr>
            <a:spLocks noChangeShapeType="1"/>
          </p:cNvSpPr>
          <p:nvPr/>
        </p:nvSpPr>
        <p:spPr bwMode="auto">
          <a:xfrm>
            <a:off x="2960688" y="36576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55" name="Line 20"/>
          <p:cNvSpPr>
            <a:spLocks noChangeShapeType="1"/>
          </p:cNvSpPr>
          <p:nvPr/>
        </p:nvSpPr>
        <p:spPr bwMode="auto">
          <a:xfrm>
            <a:off x="2960688" y="30480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56" name="Text Box 21"/>
          <p:cNvSpPr txBox="1">
            <a:spLocks noChangeArrowheads="1"/>
          </p:cNvSpPr>
          <p:nvPr/>
        </p:nvSpPr>
        <p:spPr bwMode="auto">
          <a:xfrm flipH="1">
            <a:off x="5943600" y="45720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P=0.32</a:t>
            </a:r>
          </a:p>
        </p:txBody>
      </p:sp>
      <p:sp>
        <p:nvSpPr>
          <p:cNvPr id="116757" name="Line 22"/>
          <p:cNvSpPr>
            <a:spLocks noChangeShapeType="1"/>
          </p:cNvSpPr>
          <p:nvPr/>
        </p:nvSpPr>
        <p:spPr bwMode="auto">
          <a:xfrm>
            <a:off x="3886200" y="28956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58" name="Text Box 23"/>
          <p:cNvSpPr txBox="1">
            <a:spLocks noChangeArrowheads="1"/>
          </p:cNvSpPr>
          <p:nvPr/>
        </p:nvSpPr>
        <p:spPr bwMode="auto">
          <a:xfrm flipH="1">
            <a:off x="3733800" y="25908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8% RRR</a:t>
            </a:r>
          </a:p>
        </p:txBody>
      </p:sp>
      <p:sp>
        <p:nvSpPr>
          <p:cNvPr id="116759" name="Line 24"/>
          <p:cNvSpPr>
            <a:spLocks noChangeShapeType="1"/>
          </p:cNvSpPr>
          <p:nvPr/>
        </p:nvSpPr>
        <p:spPr bwMode="auto">
          <a:xfrm>
            <a:off x="3886200" y="28956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6760" name="Line 25"/>
          <p:cNvSpPr>
            <a:spLocks noChangeShapeType="1"/>
          </p:cNvSpPr>
          <p:nvPr/>
        </p:nvSpPr>
        <p:spPr bwMode="auto">
          <a:xfrm>
            <a:off x="5334000" y="28956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8393" name="Text Box 30"/>
          <p:cNvSpPr txBox="1">
            <a:spLocks noChangeArrowheads="1"/>
          </p:cNvSpPr>
          <p:nvPr/>
        </p:nvSpPr>
        <p:spPr bwMode="auto">
          <a:xfrm>
            <a:off x="304800" y="64595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ACCORD study group. </a:t>
            </a:r>
            <a:r>
              <a:rPr lang="en-US" sz="1000" i="1" dirty="0" smtClean="0">
                <a:latin typeface="+mn-lt"/>
                <a:sym typeface="Wingdings" pitchFamily="2" charset="2"/>
              </a:rPr>
              <a:t>NEJM </a:t>
            </a:r>
            <a:r>
              <a:rPr lang="en-US" sz="1000" dirty="0" smtClean="0">
                <a:latin typeface="+mn-lt"/>
                <a:sym typeface="Wingdings" pitchFamily="2" charset="2"/>
              </a:rPr>
              <a:t>2010;362:1563-1574</a:t>
            </a:r>
          </a:p>
        </p:txBody>
      </p:sp>
      <p:sp>
        <p:nvSpPr>
          <p:cNvPr id="58394" name="Text Box 32"/>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CV=Cardiovascular, MI=Myocardial infarction, RRR=Relative risk reduction</a:t>
            </a:r>
          </a:p>
        </p:txBody>
      </p:sp>
      <p:cxnSp>
        <p:nvCxnSpPr>
          <p:cNvPr id="11676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a </a:t>
            </a:r>
            <a:r>
              <a:rPr lang="en-US" sz="2800" b="1" dirty="0" err="1">
                <a:solidFill>
                  <a:schemeClr val="accent2"/>
                </a:solidFill>
                <a:effectLst>
                  <a:outerShdw blurRad="38100" dist="38100" dir="2700000" algn="tl">
                    <a:srgbClr val="DDDDDD"/>
                  </a:outerShdw>
                </a:effectLst>
                <a:latin typeface="Franklin Gothic Demi" pitchFamily="34" charset="0"/>
                <a:ea typeface="+mn-ea"/>
              </a:rPr>
              <a:t>Fibrate</a:t>
            </a:r>
            <a:endParaRPr lang="en-US" sz="2800" b="1" dirty="0">
              <a:solidFill>
                <a:schemeClr val="accent2"/>
              </a:solidFill>
              <a:effectLst>
                <a:outerShdw blurRad="38100" dist="38100" dir="2700000" algn="tl">
                  <a:srgbClr val="DDDDDD"/>
                </a:outerShdw>
              </a:effectLst>
              <a:latin typeface="Franklin Gothic Demi" pitchFamily="34" charset="0"/>
              <a:ea typeface="+mn-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ChangeArrowheads="1"/>
          </p:cNvSpPr>
          <p:nvPr/>
        </p:nvSpPr>
        <p:spPr bwMode="auto">
          <a:xfrm>
            <a:off x="2133600" y="3124200"/>
            <a:ext cx="366713" cy="1044575"/>
          </a:xfrm>
          <a:prstGeom prst="rect">
            <a:avLst/>
          </a:prstGeom>
          <a:solidFill>
            <a:schemeClr val="hlink"/>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787" name="Line 21"/>
          <p:cNvSpPr>
            <a:spLocks noChangeShapeType="1"/>
          </p:cNvSpPr>
          <p:nvPr/>
        </p:nvSpPr>
        <p:spPr bwMode="auto">
          <a:xfrm>
            <a:off x="1482725" y="4191000"/>
            <a:ext cx="68263"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788" name="Line 22"/>
          <p:cNvSpPr>
            <a:spLocks noChangeShapeType="1"/>
          </p:cNvSpPr>
          <p:nvPr/>
        </p:nvSpPr>
        <p:spPr bwMode="auto">
          <a:xfrm>
            <a:off x="1482725" y="3733800"/>
            <a:ext cx="682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789" name="Line 23"/>
          <p:cNvSpPr>
            <a:spLocks noChangeShapeType="1"/>
          </p:cNvSpPr>
          <p:nvPr/>
        </p:nvSpPr>
        <p:spPr bwMode="auto">
          <a:xfrm>
            <a:off x="1482725" y="3268663"/>
            <a:ext cx="6826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790" name="Line 24"/>
          <p:cNvSpPr>
            <a:spLocks noChangeShapeType="1"/>
          </p:cNvSpPr>
          <p:nvPr/>
        </p:nvSpPr>
        <p:spPr bwMode="auto">
          <a:xfrm>
            <a:off x="1482725" y="2811463"/>
            <a:ext cx="6826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791" name="Line 25"/>
          <p:cNvSpPr>
            <a:spLocks noChangeShapeType="1"/>
          </p:cNvSpPr>
          <p:nvPr/>
        </p:nvSpPr>
        <p:spPr bwMode="auto">
          <a:xfrm>
            <a:off x="1482725" y="2346325"/>
            <a:ext cx="682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792" name="Line 28"/>
          <p:cNvSpPr>
            <a:spLocks noChangeShapeType="1"/>
          </p:cNvSpPr>
          <p:nvPr/>
        </p:nvSpPr>
        <p:spPr bwMode="auto">
          <a:xfrm>
            <a:off x="1524000" y="4191000"/>
            <a:ext cx="27162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2982" name="Rectangle 38"/>
          <p:cNvSpPr>
            <a:spLocks noChangeArrowheads="1"/>
          </p:cNvSpPr>
          <p:nvPr/>
        </p:nvSpPr>
        <p:spPr bwMode="auto">
          <a:xfrm>
            <a:off x="1127125" y="4033838"/>
            <a:ext cx="285750" cy="246062"/>
          </a:xfrm>
          <a:prstGeom prst="rect">
            <a:avLst/>
          </a:prstGeom>
          <a:noFill/>
          <a:ln w="19050">
            <a:noFill/>
            <a:miter lim="800000"/>
            <a:headEnd/>
            <a:tailEnd/>
          </a:ln>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0.0</a:t>
            </a:r>
            <a:endParaRPr lang="en-US" altLang="pt-BR" sz="1600">
              <a:effectLst>
                <a:outerShdw blurRad="38100" dist="38100" dir="2700000" algn="tl">
                  <a:srgbClr val="C0C0C0"/>
                </a:outerShdw>
              </a:effectLst>
            </a:endParaRPr>
          </a:p>
        </p:txBody>
      </p:sp>
      <p:sp>
        <p:nvSpPr>
          <p:cNvPr id="722984" name="Rectangle 40"/>
          <p:cNvSpPr>
            <a:spLocks noChangeArrowheads="1"/>
          </p:cNvSpPr>
          <p:nvPr/>
        </p:nvSpPr>
        <p:spPr bwMode="auto">
          <a:xfrm>
            <a:off x="1127125" y="3111500"/>
            <a:ext cx="285750" cy="246063"/>
          </a:xfrm>
          <a:prstGeom prst="rect">
            <a:avLst/>
          </a:prstGeom>
          <a:noFill/>
          <a:ln w="9525">
            <a:noFill/>
            <a:miter lim="800000"/>
            <a:headEnd/>
            <a:tailEnd/>
          </a:ln>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1.0</a:t>
            </a:r>
            <a:endParaRPr lang="en-US" altLang="pt-BR" sz="1600">
              <a:effectLst>
                <a:outerShdw blurRad="38100" dist="38100" dir="2700000" algn="tl">
                  <a:srgbClr val="C0C0C0"/>
                </a:outerShdw>
              </a:effectLst>
            </a:endParaRPr>
          </a:p>
        </p:txBody>
      </p:sp>
      <p:sp>
        <p:nvSpPr>
          <p:cNvPr id="722986" name="Rectangle 42"/>
          <p:cNvSpPr>
            <a:spLocks noChangeArrowheads="1"/>
          </p:cNvSpPr>
          <p:nvPr/>
        </p:nvSpPr>
        <p:spPr bwMode="auto">
          <a:xfrm>
            <a:off x="1127125" y="2189163"/>
            <a:ext cx="285750" cy="246062"/>
          </a:xfrm>
          <a:prstGeom prst="rect">
            <a:avLst/>
          </a:prstGeom>
          <a:noFill/>
          <a:ln w="9525">
            <a:noFill/>
            <a:miter lim="800000"/>
            <a:headEnd/>
            <a:tailEnd/>
          </a:ln>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2.0</a:t>
            </a:r>
            <a:endParaRPr lang="en-US" altLang="pt-BR" sz="1600">
              <a:effectLst>
                <a:outerShdw blurRad="38100" dist="38100" dir="2700000" algn="tl">
                  <a:srgbClr val="C0C0C0"/>
                </a:outerShdw>
              </a:effectLst>
            </a:endParaRPr>
          </a:p>
        </p:txBody>
      </p:sp>
      <p:sp>
        <p:nvSpPr>
          <p:cNvPr id="722990" name="Rectangle 46"/>
          <p:cNvSpPr>
            <a:spLocks noChangeArrowheads="1"/>
          </p:cNvSpPr>
          <p:nvPr/>
        </p:nvSpPr>
        <p:spPr bwMode="auto">
          <a:xfrm rot="18128615" flipH="1">
            <a:off x="816769" y="4712494"/>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Rare of never</a:t>
            </a:r>
            <a:endParaRPr lang="en-US" altLang="pt-BR" sz="1600">
              <a:effectLst>
                <a:outerShdw blurRad="38100" dist="38100" dir="2700000" algn="tl">
                  <a:srgbClr val="C0C0C0"/>
                </a:outerShdw>
              </a:effectLst>
            </a:endParaRPr>
          </a:p>
        </p:txBody>
      </p:sp>
      <p:sp>
        <p:nvSpPr>
          <p:cNvPr id="118797" name="Text Box 57"/>
          <p:cNvSpPr txBox="1">
            <a:spLocks noChangeArrowheads="1"/>
          </p:cNvSpPr>
          <p:nvPr/>
        </p:nvSpPr>
        <p:spPr bwMode="auto">
          <a:xfrm rot="-5400000">
            <a:off x="-327025" y="3070225"/>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latin typeface="Franklin Gothic Demi" panose="020B0703020102020204" pitchFamily="34" charset="0"/>
              </a:rPr>
              <a:t>min</a:t>
            </a:r>
            <a:r>
              <a:rPr lang="en-US" altLang="pt-BR" sz="1600" baseline="30000">
                <a:latin typeface="Franklin Gothic Demi" panose="020B0703020102020204" pitchFamily="34" charset="0"/>
              </a:rPr>
              <a:t>-1.</a:t>
            </a:r>
            <a:r>
              <a:rPr lang="en-US" altLang="pt-BR" sz="1600">
                <a:latin typeface="Franklin Gothic Demi" panose="020B0703020102020204" pitchFamily="34" charset="0"/>
              </a:rPr>
              <a:t>microU</a:t>
            </a:r>
            <a:r>
              <a:rPr lang="en-US" altLang="pt-BR" sz="1600" baseline="30000">
                <a:latin typeface="Franklin Gothic Demi" panose="020B0703020102020204" pitchFamily="34" charset="0"/>
              </a:rPr>
              <a:t>-1.</a:t>
            </a:r>
            <a:r>
              <a:rPr lang="en-US" altLang="pt-BR" sz="1600">
                <a:latin typeface="Franklin Gothic Demi" panose="020B0703020102020204" pitchFamily="34" charset="0"/>
              </a:rPr>
              <a:t>mL</a:t>
            </a:r>
            <a:r>
              <a:rPr lang="en-US" altLang="pt-BR" sz="1600" baseline="30000">
                <a:latin typeface="Franklin Gothic Demi" panose="020B0703020102020204" pitchFamily="34" charset="0"/>
              </a:rPr>
              <a:t>-1.</a:t>
            </a:r>
            <a:r>
              <a:rPr lang="en-US" altLang="pt-BR" sz="1600">
                <a:latin typeface="Franklin Gothic Demi" panose="020B0703020102020204" pitchFamily="34" charset="0"/>
              </a:rPr>
              <a:t>10</a:t>
            </a:r>
            <a:r>
              <a:rPr lang="en-US" altLang="pt-BR" sz="1600" baseline="30000">
                <a:latin typeface="Franklin Gothic Demi" panose="020B0703020102020204" pitchFamily="34" charset="0"/>
              </a:rPr>
              <a:t>-4</a:t>
            </a:r>
          </a:p>
        </p:txBody>
      </p:sp>
      <p:sp>
        <p:nvSpPr>
          <p:cNvPr id="118798" name="Line 59"/>
          <p:cNvSpPr>
            <a:spLocks noChangeShapeType="1"/>
          </p:cNvSpPr>
          <p:nvPr/>
        </p:nvSpPr>
        <p:spPr bwMode="auto">
          <a:xfrm>
            <a:off x="1524000" y="2209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799" name="Rectangle 5"/>
          <p:cNvSpPr>
            <a:spLocks noChangeArrowheads="1"/>
          </p:cNvSpPr>
          <p:nvPr/>
        </p:nvSpPr>
        <p:spPr bwMode="auto">
          <a:xfrm>
            <a:off x="2667000" y="2971800"/>
            <a:ext cx="366713" cy="1196975"/>
          </a:xfrm>
          <a:prstGeom prst="rect">
            <a:avLst/>
          </a:prstGeom>
          <a:solidFill>
            <a:schemeClr val="hlink"/>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00" name="Rectangle 5"/>
          <p:cNvSpPr>
            <a:spLocks noChangeArrowheads="1"/>
          </p:cNvSpPr>
          <p:nvPr/>
        </p:nvSpPr>
        <p:spPr bwMode="auto">
          <a:xfrm>
            <a:off x="3200400" y="2819400"/>
            <a:ext cx="366713" cy="1349375"/>
          </a:xfrm>
          <a:prstGeom prst="rect">
            <a:avLst/>
          </a:prstGeom>
          <a:solidFill>
            <a:schemeClr val="hlink"/>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01" name="Rectangle 5"/>
          <p:cNvSpPr>
            <a:spLocks noChangeArrowheads="1"/>
          </p:cNvSpPr>
          <p:nvPr/>
        </p:nvSpPr>
        <p:spPr bwMode="auto">
          <a:xfrm>
            <a:off x="3733800" y="2667000"/>
            <a:ext cx="366713" cy="1501775"/>
          </a:xfrm>
          <a:prstGeom prst="rect">
            <a:avLst/>
          </a:prstGeom>
          <a:solidFill>
            <a:schemeClr val="hlink"/>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02" name="Rectangle 5"/>
          <p:cNvSpPr>
            <a:spLocks noChangeArrowheads="1"/>
          </p:cNvSpPr>
          <p:nvPr/>
        </p:nvSpPr>
        <p:spPr bwMode="auto">
          <a:xfrm>
            <a:off x="1600200" y="3429000"/>
            <a:ext cx="366713" cy="739775"/>
          </a:xfrm>
          <a:prstGeom prst="rect">
            <a:avLst/>
          </a:prstGeom>
          <a:solidFill>
            <a:schemeClr val="hlink"/>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2" name="Rectangle 46"/>
          <p:cNvSpPr>
            <a:spLocks noChangeArrowheads="1"/>
          </p:cNvSpPr>
          <p:nvPr/>
        </p:nvSpPr>
        <p:spPr bwMode="auto">
          <a:xfrm rot="18128615" flipH="1">
            <a:off x="772319" y="5155406"/>
            <a:ext cx="2136775" cy="246063"/>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1-3 per month</a:t>
            </a:r>
            <a:endParaRPr lang="en-US" altLang="pt-BR" sz="1600">
              <a:effectLst>
                <a:outerShdw blurRad="38100" dist="38100" dir="2700000" algn="tl">
                  <a:srgbClr val="C0C0C0"/>
                </a:outerShdw>
              </a:effectLst>
            </a:endParaRPr>
          </a:p>
        </p:txBody>
      </p:sp>
      <p:sp>
        <p:nvSpPr>
          <p:cNvPr id="3" name="Rectangle 46"/>
          <p:cNvSpPr>
            <a:spLocks noChangeArrowheads="1"/>
          </p:cNvSpPr>
          <p:nvPr/>
        </p:nvSpPr>
        <p:spPr bwMode="auto">
          <a:xfrm rot="18128615" flipH="1">
            <a:off x="1883569" y="4760119"/>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1 per week</a:t>
            </a:r>
            <a:endParaRPr lang="en-US" altLang="pt-BR" sz="1600">
              <a:effectLst>
                <a:outerShdw blurRad="38100" dist="38100" dir="2700000" algn="tl">
                  <a:srgbClr val="C0C0C0"/>
                </a:outerShdw>
              </a:effectLst>
            </a:endParaRPr>
          </a:p>
        </p:txBody>
      </p:sp>
      <p:sp>
        <p:nvSpPr>
          <p:cNvPr id="4" name="Rectangle 46"/>
          <p:cNvSpPr>
            <a:spLocks noChangeArrowheads="1"/>
          </p:cNvSpPr>
          <p:nvPr/>
        </p:nvSpPr>
        <p:spPr bwMode="auto">
          <a:xfrm rot="18128615" flipH="1">
            <a:off x="2416969" y="4760119"/>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2-4 per week</a:t>
            </a:r>
            <a:endParaRPr lang="en-US" altLang="pt-BR" sz="1600">
              <a:effectLst>
                <a:outerShdw blurRad="38100" dist="38100" dir="2700000" algn="tl">
                  <a:srgbClr val="C0C0C0"/>
                </a:outerShdw>
              </a:effectLst>
            </a:endParaRPr>
          </a:p>
        </p:txBody>
      </p:sp>
      <p:sp>
        <p:nvSpPr>
          <p:cNvPr id="5" name="Rectangle 46"/>
          <p:cNvSpPr>
            <a:spLocks noChangeArrowheads="1"/>
          </p:cNvSpPr>
          <p:nvPr/>
        </p:nvSpPr>
        <p:spPr bwMode="auto">
          <a:xfrm rot="18128615" flipH="1">
            <a:off x="2874169" y="4760119"/>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u="sng"/>
              <a:t>&gt;</a:t>
            </a:r>
            <a:r>
              <a:rPr lang="en-US" altLang="pt-BR" sz="1600"/>
              <a:t>5 per week</a:t>
            </a:r>
            <a:endParaRPr lang="en-US" altLang="pt-BR" sz="1600">
              <a:effectLst>
                <a:outerShdw blurRad="38100" dist="38100" dir="2700000" algn="tl">
                  <a:srgbClr val="C0C0C0"/>
                </a:outerShdw>
              </a:effectLst>
            </a:endParaRPr>
          </a:p>
        </p:txBody>
      </p:sp>
      <p:sp>
        <p:nvSpPr>
          <p:cNvPr id="118807" name="Rectangle 5"/>
          <p:cNvSpPr>
            <a:spLocks noChangeArrowheads="1"/>
          </p:cNvSpPr>
          <p:nvPr/>
        </p:nvSpPr>
        <p:spPr bwMode="auto">
          <a:xfrm>
            <a:off x="6019800" y="2514600"/>
            <a:ext cx="366713" cy="1654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08" name="Line 21"/>
          <p:cNvSpPr>
            <a:spLocks noChangeShapeType="1"/>
          </p:cNvSpPr>
          <p:nvPr/>
        </p:nvSpPr>
        <p:spPr bwMode="auto">
          <a:xfrm>
            <a:off x="5368925" y="4191000"/>
            <a:ext cx="68263"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809" name="Line 22"/>
          <p:cNvSpPr>
            <a:spLocks noChangeShapeType="1"/>
          </p:cNvSpPr>
          <p:nvPr/>
        </p:nvSpPr>
        <p:spPr bwMode="auto">
          <a:xfrm>
            <a:off x="5368925" y="3733800"/>
            <a:ext cx="682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810" name="Line 23"/>
          <p:cNvSpPr>
            <a:spLocks noChangeShapeType="1"/>
          </p:cNvSpPr>
          <p:nvPr/>
        </p:nvSpPr>
        <p:spPr bwMode="auto">
          <a:xfrm>
            <a:off x="5368925" y="3268663"/>
            <a:ext cx="6826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811" name="Line 24"/>
          <p:cNvSpPr>
            <a:spLocks noChangeShapeType="1"/>
          </p:cNvSpPr>
          <p:nvPr/>
        </p:nvSpPr>
        <p:spPr bwMode="auto">
          <a:xfrm>
            <a:off x="5368925" y="2811463"/>
            <a:ext cx="68263"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812" name="Line 25"/>
          <p:cNvSpPr>
            <a:spLocks noChangeShapeType="1"/>
          </p:cNvSpPr>
          <p:nvPr/>
        </p:nvSpPr>
        <p:spPr bwMode="auto">
          <a:xfrm>
            <a:off x="5368925" y="2346325"/>
            <a:ext cx="68263"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813" name="Line 28"/>
          <p:cNvSpPr>
            <a:spLocks noChangeShapeType="1"/>
          </p:cNvSpPr>
          <p:nvPr/>
        </p:nvSpPr>
        <p:spPr bwMode="auto">
          <a:xfrm>
            <a:off x="5410200" y="4191000"/>
            <a:ext cx="27162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 name="Rectangle 38"/>
          <p:cNvSpPr>
            <a:spLocks noChangeArrowheads="1"/>
          </p:cNvSpPr>
          <p:nvPr/>
        </p:nvSpPr>
        <p:spPr bwMode="auto">
          <a:xfrm>
            <a:off x="5184775" y="4033838"/>
            <a:ext cx="114300" cy="246062"/>
          </a:xfrm>
          <a:prstGeom prst="rect">
            <a:avLst/>
          </a:prstGeom>
          <a:noFill/>
          <a:ln w="19050">
            <a:noFill/>
            <a:miter lim="800000"/>
            <a:headEnd/>
            <a:tailEnd/>
          </a:ln>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0</a:t>
            </a:r>
            <a:endParaRPr lang="en-US" altLang="pt-BR" sz="1600">
              <a:effectLst>
                <a:outerShdw blurRad="38100" dist="38100" dir="2700000" algn="tl">
                  <a:srgbClr val="C0C0C0"/>
                </a:outerShdw>
              </a:effectLst>
            </a:endParaRPr>
          </a:p>
        </p:txBody>
      </p:sp>
      <p:sp>
        <p:nvSpPr>
          <p:cNvPr id="7" name="Rectangle 40"/>
          <p:cNvSpPr>
            <a:spLocks noChangeArrowheads="1"/>
          </p:cNvSpPr>
          <p:nvPr/>
        </p:nvSpPr>
        <p:spPr bwMode="auto">
          <a:xfrm>
            <a:off x="5072063" y="3111500"/>
            <a:ext cx="227012" cy="246063"/>
          </a:xfrm>
          <a:prstGeom prst="rect">
            <a:avLst/>
          </a:prstGeom>
          <a:noFill/>
          <a:ln w="9525">
            <a:noFill/>
            <a:miter lim="800000"/>
            <a:headEnd/>
            <a:tailEnd/>
          </a:ln>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10</a:t>
            </a:r>
            <a:endParaRPr lang="en-US" altLang="pt-BR" sz="1600">
              <a:effectLst>
                <a:outerShdw blurRad="38100" dist="38100" dir="2700000" algn="tl">
                  <a:srgbClr val="C0C0C0"/>
                </a:outerShdw>
              </a:effectLst>
            </a:endParaRPr>
          </a:p>
        </p:txBody>
      </p:sp>
      <p:sp>
        <p:nvSpPr>
          <p:cNvPr id="8" name="Rectangle 42"/>
          <p:cNvSpPr>
            <a:spLocks noChangeArrowheads="1"/>
          </p:cNvSpPr>
          <p:nvPr/>
        </p:nvSpPr>
        <p:spPr bwMode="auto">
          <a:xfrm>
            <a:off x="5072063" y="2189163"/>
            <a:ext cx="227012" cy="246062"/>
          </a:xfrm>
          <a:prstGeom prst="rect">
            <a:avLst/>
          </a:prstGeom>
          <a:noFill/>
          <a:ln w="9525">
            <a:noFill/>
            <a:miter lim="800000"/>
            <a:headEnd/>
            <a:tailEnd/>
          </a:ln>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20</a:t>
            </a:r>
            <a:endParaRPr lang="en-US" altLang="pt-BR" sz="1600">
              <a:effectLst>
                <a:outerShdw blurRad="38100" dist="38100" dir="2700000" algn="tl">
                  <a:srgbClr val="C0C0C0"/>
                </a:outerShdw>
              </a:effectLst>
            </a:endParaRPr>
          </a:p>
        </p:txBody>
      </p:sp>
      <p:sp>
        <p:nvSpPr>
          <p:cNvPr id="9" name="Rectangle 46"/>
          <p:cNvSpPr>
            <a:spLocks noChangeArrowheads="1"/>
          </p:cNvSpPr>
          <p:nvPr/>
        </p:nvSpPr>
        <p:spPr bwMode="auto">
          <a:xfrm rot="18128615" flipH="1">
            <a:off x="4702969" y="4718844"/>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Rare of never</a:t>
            </a:r>
            <a:endParaRPr lang="en-US" altLang="pt-BR" sz="1600">
              <a:effectLst>
                <a:outerShdw blurRad="38100" dist="38100" dir="2700000" algn="tl">
                  <a:srgbClr val="C0C0C0"/>
                </a:outerShdw>
              </a:effectLst>
            </a:endParaRPr>
          </a:p>
        </p:txBody>
      </p:sp>
      <p:sp>
        <p:nvSpPr>
          <p:cNvPr id="118818" name="Text Box 57"/>
          <p:cNvSpPr txBox="1">
            <a:spLocks noChangeArrowheads="1"/>
          </p:cNvSpPr>
          <p:nvPr/>
        </p:nvSpPr>
        <p:spPr bwMode="auto">
          <a:xfrm rot="-5400000">
            <a:off x="3635375" y="3070225"/>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latin typeface="Franklin Gothic Demi" panose="020B0703020102020204" pitchFamily="34" charset="0"/>
              </a:rPr>
              <a:t>microU/mL</a:t>
            </a:r>
            <a:endParaRPr lang="en-US" altLang="pt-BR" sz="1600" baseline="30000">
              <a:latin typeface="Franklin Gothic Demi" panose="020B0703020102020204" pitchFamily="34" charset="0"/>
            </a:endParaRPr>
          </a:p>
        </p:txBody>
      </p:sp>
      <p:sp>
        <p:nvSpPr>
          <p:cNvPr id="118819" name="Line 83"/>
          <p:cNvSpPr>
            <a:spLocks noChangeShapeType="1"/>
          </p:cNvSpPr>
          <p:nvPr/>
        </p:nvSpPr>
        <p:spPr bwMode="auto">
          <a:xfrm>
            <a:off x="5410200" y="2209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820" name="Rectangle 5"/>
          <p:cNvSpPr>
            <a:spLocks noChangeArrowheads="1"/>
          </p:cNvSpPr>
          <p:nvPr/>
        </p:nvSpPr>
        <p:spPr bwMode="auto">
          <a:xfrm>
            <a:off x="6553200" y="2590800"/>
            <a:ext cx="366713" cy="1577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21" name="Rectangle 5"/>
          <p:cNvSpPr>
            <a:spLocks noChangeArrowheads="1"/>
          </p:cNvSpPr>
          <p:nvPr/>
        </p:nvSpPr>
        <p:spPr bwMode="auto">
          <a:xfrm>
            <a:off x="7086600" y="2743200"/>
            <a:ext cx="366713" cy="14255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22" name="Rectangle 5"/>
          <p:cNvSpPr>
            <a:spLocks noChangeArrowheads="1"/>
          </p:cNvSpPr>
          <p:nvPr/>
        </p:nvSpPr>
        <p:spPr bwMode="auto">
          <a:xfrm>
            <a:off x="7620000" y="2819400"/>
            <a:ext cx="366713" cy="13493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18823" name="Rectangle 5"/>
          <p:cNvSpPr>
            <a:spLocks noChangeArrowheads="1"/>
          </p:cNvSpPr>
          <p:nvPr/>
        </p:nvSpPr>
        <p:spPr bwMode="auto">
          <a:xfrm>
            <a:off x="5486400" y="2438400"/>
            <a:ext cx="366713" cy="17303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0" name="Rectangle 46"/>
          <p:cNvSpPr>
            <a:spLocks noChangeArrowheads="1"/>
          </p:cNvSpPr>
          <p:nvPr/>
        </p:nvSpPr>
        <p:spPr bwMode="auto">
          <a:xfrm rot="18128615" flipH="1">
            <a:off x="4658519" y="5152231"/>
            <a:ext cx="2136775" cy="246063"/>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1-3 per month</a:t>
            </a:r>
            <a:endParaRPr lang="en-US" altLang="pt-BR" sz="1600">
              <a:effectLst>
                <a:outerShdw blurRad="38100" dist="38100" dir="2700000" algn="tl">
                  <a:srgbClr val="C0C0C0"/>
                </a:outerShdw>
              </a:effectLst>
            </a:endParaRPr>
          </a:p>
        </p:txBody>
      </p:sp>
      <p:sp>
        <p:nvSpPr>
          <p:cNvPr id="11" name="Rectangle 46"/>
          <p:cNvSpPr>
            <a:spLocks noChangeArrowheads="1"/>
          </p:cNvSpPr>
          <p:nvPr/>
        </p:nvSpPr>
        <p:spPr bwMode="auto">
          <a:xfrm rot="18128615" flipH="1">
            <a:off x="5769769" y="4760119"/>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1 per week</a:t>
            </a:r>
            <a:endParaRPr lang="en-US" altLang="pt-BR" sz="1600">
              <a:effectLst>
                <a:outerShdw blurRad="38100" dist="38100" dir="2700000" algn="tl">
                  <a:srgbClr val="C0C0C0"/>
                </a:outerShdw>
              </a:effectLst>
            </a:endParaRPr>
          </a:p>
        </p:txBody>
      </p:sp>
      <p:sp>
        <p:nvSpPr>
          <p:cNvPr id="12" name="Rectangle 46"/>
          <p:cNvSpPr>
            <a:spLocks noChangeArrowheads="1"/>
          </p:cNvSpPr>
          <p:nvPr/>
        </p:nvSpPr>
        <p:spPr bwMode="auto">
          <a:xfrm rot="18128615" flipH="1">
            <a:off x="6303169" y="4760119"/>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2-4 per week</a:t>
            </a:r>
            <a:endParaRPr lang="en-US" altLang="pt-BR" sz="1600">
              <a:effectLst>
                <a:outerShdw blurRad="38100" dist="38100" dir="2700000" algn="tl">
                  <a:srgbClr val="C0C0C0"/>
                </a:outerShdw>
              </a:effectLst>
            </a:endParaRPr>
          </a:p>
        </p:txBody>
      </p:sp>
      <p:sp>
        <p:nvSpPr>
          <p:cNvPr id="13" name="Rectangle 46"/>
          <p:cNvSpPr>
            <a:spLocks noChangeArrowheads="1"/>
          </p:cNvSpPr>
          <p:nvPr/>
        </p:nvSpPr>
        <p:spPr bwMode="auto">
          <a:xfrm rot="18128615" flipH="1">
            <a:off x="6760369" y="4760119"/>
            <a:ext cx="1384300" cy="246062"/>
          </a:xfrm>
          <a:prstGeom prst="rect">
            <a:avLst/>
          </a:prstGeom>
          <a:noFill/>
          <a:ln>
            <a:noFill/>
          </a:ln>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u="sng"/>
              <a:t>&gt;</a:t>
            </a:r>
            <a:r>
              <a:rPr lang="en-US" altLang="pt-BR" sz="1600"/>
              <a:t>5 per week</a:t>
            </a:r>
            <a:endParaRPr lang="en-US" altLang="pt-BR" sz="1600">
              <a:effectLst>
                <a:outerShdw blurRad="38100" dist="38100" dir="2700000" algn="tl">
                  <a:srgbClr val="C0C0C0"/>
                </a:outerShdw>
              </a:effectLst>
            </a:endParaRPr>
          </a:p>
        </p:txBody>
      </p:sp>
      <p:sp>
        <p:nvSpPr>
          <p:cNvPr id="118828" name="Rectangle 38"/>
          <p:cNvSpPr>
            <a:spLocks noChangeArrowheads="1"/>
          </p:cNvSpPr>
          <p:nvPr/>
        </p:nvSpPr>
        <p:spPr bwMode="auto">
          <a:xfrm>
            <a:off x="304800" y="914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Insulin Resistance Atherosclerosis Study (IRAS)</a:t>
            </a:r>
          </a:p>
        </p:txBody>
      </p:sp>
      <p:sp>
        <p:nvSpPr>
          <p:cNvPr id="118829" name="Rectangle 52"/>
          <p:cNvSpPr>
            <a:spLocks noChangeArrowheads="1"/>
          </p:cNvSpPr>
          <p:nvPr/>
        </p:nvSpPr>
        <p:spPr bwMode="auto">
          <a:xfrm>
            <a:off x="0" y="1295400"/>
            <a:ext cx="9144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Prospective observational study of 1,467 patients with glucose tolerance ranging between normal and mild non-insulin-dependent DM </a:t>
            </a:r>
          </a:p>
          <a:p>
            <a:pPr algn="ctr" eaLnBrk="1" hangingPunct="1">
              <a:lnSpc>
                <a:spcPct val="85000"/>
              </a:lnSpc>
              <a:spcBef>
                <a:spcPct val="20000"/>
              </a:spcBef>
            </a:pPr>
            <a:endParaRPr lang="en-US" altLang="pt-BR" sz="2000"/>
          </a:p>
        </p:txBody>
      </p:sp>
      <p:sp>
        <p:nvSpPr>
          <p:cNvPr id="118830" name="Text Box 95"/>
          <p:cNvSpPr txBox="1">
            <a:spLocks noChangeArrowheads="1"/>
          </p:cNvSpPr>
          <p:nvPr/>
        </p:nvSpPr>
        <p:spPr bwMode="auto">
          <a:xfrm>
            <a:off x="381000" y="6477000"/>
            <a:ext cx="868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30000"/>
              </a:spcBef>
            </a:pPr>
            <a:r>
              <a:rPr lang="en-US" altLang="pt-BR" sz="1000"/>
              <a:t>Mayer-Davis EJ et al. </a:t>
            </a:r>
            <a:r>
              <a:rPr lang="en-US" altLang="pt-BR" sz="1000" i="1"/>
              <a:t>JAMA</a:t>
            </a:r>
            <a:r>
              <a:rPr lang="en-US" altLang="pt-BR" sz="1000"/>
              <a:t> 1998;279:669-674</a:t>
            </a:r>
          </a:p>
        </p:txBody>
      </p:sp>
      <p:sp>
        <p:nvSpPr>
          <p:cNvPr id="118831" name="Rectangle 13"/>
          <p:cNvSpPr>
            <a:spLocks noChangeArrowheads="1"/>
          </p:cNvSpPr>
          <p:nvPr/>
        </p:nvSpPr>
        <p:spPr bwMode="auto">
          <a:xfrm>
            <a:off x="0" y="5486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Regular exercise improves insulin sensitivity and lowers fasting insulin levels</a:t>
            </a:r>
          </a:p>
        </p:txBody>
      </p:sp>
      <p:sp>
        <p:nvSpPr>
          <p:cNvPr id="50" name="Text Box 32"/>
          <p:cNvSpPr txBox="1">
            <a:spLocks noChangeArrowheads="1"/>
          </p:cNvSpPr>
          <p:nvPr/>
        </p:nvSpPr>
        <p:spPr bwMode="auto">
          <a:xfrm>
            <a:off x="304800" y="6230938"/>
            <a:ext cx="87630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smtClean="0">
                <a:latin typeface="+mn-lt"/>
                <a:sym typeface="Wingdings" pitchFamily="2" charset="2"/>
              </a:rPr>
              <a:t>DM=Diabetes mellitus</a:t>
            </a:r>
          </a:p>
        </p:txBody>
      </p:sp>
      <p:cxnSp>
        <p:nvCxnSpPr>
          <p:cNvPr id="11883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52" name="Rectangle 5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Exercise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086" name="Group 198"/>
          <p:cNvGraphicFramePr>
            <a:graphicFrameLocks noGrp="1"/>
          </p:cNvGraphicFramePr>
          <p:nvPr/>
        </p:nvGraphicFramePr>
        <p:xfrm>
          <a:off x="228600" y="1752600"/>
          <a:ext cx="8686800" cy="3055938"/>
        </p:xfrm>
        <a:graphic>
          <a:graphicData uri="http://schemas.openxmlformats.org/drawingml/2006/table">
            <a:tbl>
              <a:tblPr/>
              <a:tblGrid>
                <a:gridCol w="1981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7797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Intervention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Symbol" charset="2"/>
                          <a:cs typeface="Symbol" charset="2"/>
                        </a:rPr>
                        <a:t>D</a:t>
                      </a:r>
                      <a:r>
                        <a:rPr kumimoji="0" lang="en-US" sz="1400" b="1" i="0" u="none" strike="noStrike" cap="none" normalizeH="0" baseline="0" dirty="0" smtClean="0">
                          <a:ln>
                            <a:noFill/>
                          </a:ln>
                          <a:solidFill>
                            <a:schemeClr val="tx1"/>
                          </a:solidFill>
                          <a:effectLst/>
                          <a:latin typeface="+mn-lt"/>
                        </a:rPr>
                        <a:t> in HbA1C level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Symbol" charset="2"/>
                          <a:cs typeface="Symbol" charset="2"/>
                        </a:rPr>
                        <a:t>D</a:t>
                      </a:r>
                      <a:r>
                        <a:rPr kumimoji="0" lang="en-US" sz="1400" b="1" i="0" u="none" strike="noStrike" cap="none" normalizeH="0" baseline="0" dirty="0" smtClean="0">
                          <a:ln>
                            <a:noFill/>
                          </a:ln>
                          <a:solidFill>
                            <a:schemeClr val="tx1"/>
                          </a:solidFill>
                          <a:effectLst/>
                          <a:latin typeface="+mn-lt"/>
                        </a:rPr>
                        <a:t> in SBP (mm Hg)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Symbol" charset="2"/>
                          <a:cs typeface="Symbol" charset="2"/>
                        </a:rPr>
                        <a:t>D</a:t>
                      </a:r>
                      <a:r>
                        <a:rPr kumimoji="0" lang="en-US" sz="1400" b="1" i="0" u="none" strike="noStrike" cap="none" normalizeH="0" baseline="0" dirty="0" smtClean="0">
                          <a:ln>
                            <a:noFill/>
                          </a:ln>
                          <a:solidFill>
                            <a:schemeClr val="tx1"/>
                          </a:solidFill>
                          <a:effectLst/>
                          <a:latin typeface="+mn-lt"/>
                        </a:rPr>
                        <a:t> in DBP (mm Hg)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Symbol" charset="2"/>
                          <a:cs typeface="Symbol" charset="2"/>
                        </a:rPr>
                        <a:t>D</a:t>
                      </a:r>
                      <a:r>
                        <a:rPr kumimoji="0" lang="en-US" sz="1400" b="1" i="0" u="none" strike="noStrike" cap="none" normalizeH="0" baseline="0" dirty="0" smtClean="0">
                          <a:ln>
                            <a:noFill/>
                          </a:ln>
                          <a:solidFill>
                            <a:schemeClr val="tx1"/>
                          </a:solidFill>
                          <a:effectLst/>
                          <a:latin typeface="+mn-lt"/>
                        </a:rPr>
                        <a:t> in LDL-C level (mg/</a:t>
                      </a:r>
                      <a:r>
                        <a:rPr kumimoji="0" lang="en-US" sz="1400" b="1" i="0" u="none" strike="noStrike" cap="none" normalizeH="0" baseline="0" dirty="0" err="1" smtClean="0">
                          <a:ln>
                            <a:noFill/>
                          </a:ln>
                          <a:solidFill>
                            <a:schemeClr val="tx1"/>
                          </a:solidFill>
                          <a:effectLst/>
                          <a:latin typeface="+mn-lt"/>
                        </a:rPr>
                        <a:t>dL</a:t>
                      </a:r>
                      <a:r>
                        <a:rPr kumimoji="0" lang="en-US" sz="1400" b="1" i="0" u="none" strike="noStrike" cap="none" normalizeH="0" baseline="0" dirty="0" smtClean="0">
                          <a:ln>
                            <a:noFill/>
                          </a:ln>
                          <a:solidFill>
                            <a:schemeClr val="tx1"/>
                          </a:solidFill>
                          <a:effectLst/>
                          <a:latin typeface="+mn-lt"/>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charset="2"/>
                        <a:buChar char="D"/>
                        <a:tabLst/>
                      </a:pPr>
                      <a:r>
                        <a:rPr kumimoji="0" lang="en-US" sz="1400" b="1" i="0" u="none" strike="noStrike" cap="none" normalizeH="0" baseline="0" dirty="0" smtClean="0">
                          <a:ln>
                            <a:noFill/>
                          </a:ln>
                          <a:solidFill>
                            <a:schemeClr val="tx1"/>
                          </a:solidFill>
                          <a:effectLst/>
                          <a:latin typeface="+mn-lt"/>
                        </a:rPr>
                        <a:t> in HDL-C level (mg/</a:t>
                      </a:r>
                      <a:r>
                        <a:rPr kumimoji="0" lang="en-US" sz="1400" b="1" i="0" u="none" strike="noStrike" cap="none" normalizeH="0" baseline="0" dirty="0" err="1" smtClean="0">
                          <a:ln>
                            <a:noFill/>
                          </a:ln>
                          <a:solidFill>
                            <a:schemeClr val="tx1"/>
                          </a:solidFill>
                          <a:effectLst/>
                          <a:latin typeface="+mn-lt"/>
                        </a:rPr>
                        <a:t>dL</a:t>
                      </a:r>
                      <a:r>
                        <a:rPr kumimoji="0" lang="en-US" sz="1400" b="1" i="0" u="none" strike="noStrike" cap="none" normalizeH="0" baseline="0" dirty="0" smtClean="0">
                          <a:ln>
                            <a:noFill/>
                          </a:ln>
                          <a:solidFill>
                            <a:schemeClr val="tx1"/>
                          </a:solidFill>
                          <a:effectLst/>
                          <a:latin typeface="+mn-lt"/>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Symbol" charset="2"/>
                          <a:cs typeface="Symbol" charset="2"/>
                        </a:rPr>
                        <a:t>D</a:t>
                      </a:r>
                      <a:r>
                        <a:rPr kumimoji="0" lang="en-US" sz="1400" b="1" i="0" u="none" strike="noStrike" cap="none" normalizeH="0" baseline="0" dirty="0" smtClean="0">
                          <a:ln>
                            <a:noFill/>
                          </a:ln>
                          <a:solidFill>
                            <a:schemeClr val="tx1"/>
                          </a:solidFill>
                          <a:effectLst/>
                          <a:latin typeface="+mn-lt"/>
                        </a:rPr>
                        <a:t> in triglyceride level (mg/</a:t>
                      </a:r>
                      <a:r>
                        <a:rPr kumimoji="0" lang="en-US" sz="1400" b="1" i="0" u="none" strike="noStrike" cap="none" normalizeH="0" baseline="0" dirty="0" err="1" smtClean="0">
                          <a:ln>
                            <a:noFill/>
                          </a:ln>
                          <a:solidFill>
                            <a:schemeClr val="tx1"/>
                          </a:solidFill>
                          <a:effectLst/>
                          <a:latin typeface="+mn-lt"/>
                        </a:rPr>
                        <a:t>dL</a:t>
                      </a:r>
                      <a:r>
                        <a:rPr kumimoji="0" lang="en-US" sz="1400" b="1" i="0" u="none" strike="noStrike" cap="none" normalizeH="0" baseline="0" dirty="0" smtClean="0">
                          <a:ln>
                            <a:noFill/>
                          </a:ln>
                          <a:solidFill>
                            <a:schemeClr val="tx1"/>
                          </a:solidFill>
                          <a:effectLst/>
                          <a:latin typeface="+mn-lt"/>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r h="6108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    Aerobic training vs.     Control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-0.51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=0.007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+1.0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=0.66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-1.5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-4.9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+0.4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=0.78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-8.1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=0.48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1"/>
                  </a:ext>
                </a:extLst>
              </a:tr>
              <a:tr h="552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Resistance training vs.    Control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-0.38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=0.038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-0.9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=0.71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-1.4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+0.2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=0.97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-0.1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=0.95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-18.9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=0.09</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2"/>
                  </a:ext>
                </a:extLst>
              </a:tr>
              <a:tr h="56081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Combined exercise vs.                 aerobic training</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-0.46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=0.014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=0.59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+1.7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+1.6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=0.74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+1.2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-20.3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=0.08</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3"/>
                  </a:ext>
                </a:extLst>
              </a:tr>
              <a:tr h="552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Combined exercise vs.            resistance training</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-0.59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+3.2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=0.17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+1.7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-3.4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=0.47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+1.7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=0.19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-9.6      </a:t>
                      </a:r>
                      <a:r>
                        <a:rPr kumimoji="0" lang="en-US" sz="1400" b="0" i="0" u="none" strike="noStrike" cap="none" normalizeH="0" baseline="0" dirty="0" err="1" smtClean="0">
                          <a:ln>
                            <a:noFill/>
                          </a:ln>
                          <a:solidFill>
                            <a:schemeClr val="tx1"/>
                          </a:solidFill>
                          <a:effectLst/>
                          <a:latin typeface="+mn-lt"/>
                        </a:rPr>
                        <a:t>p</a:t>
                      </a:r>
                      <a:r>
                        <a:rPr kumimoji="0" lang="en-US" sz="1400" b="0" i="0" u="none" strike="noStrike" cap="none" normalizeH="0" baseline="0" dirty="0" smtClean="0">
                          <a:ln>
                            <a:noFill/>
                          </a:ln>
                          <a:solidFill>
                            <a:schemeClr val="tx1"/>
                          </a:solidFill>
                          <a:effectLst/>
                          <a:latin typeface="+mn-lt"/>
                        </a:rPr>
                        <a:t>=0.39</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4"/>
                  </a:ext>
                </a:extLst>
              </a:tr>
            </a:tbl>
          </a:graphicData>
        </a:graphic>
      </p:graphicFrame>
      <p:sp>
        <p:nvSpPr>
          <p:cNvPr id="60470" name="Text Box 30"/>
          <p:cNvSpPr txBox="1">
            <a:spLocks noChangeArrowheads="1"/>
          </p:cNvSpPr>
          <p:nvPr/>
        </p:nvSpPr>
        <p:spPr bwMode="auto">
          <a:xfrm>
            <a:off x="304800" y="6477000"/>
            <a:ext cx="87630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r>
              <a:rPr lang="en-US" sz="1000" dirty="0" err="1" smtClean="0">
                <a:latin typeface="+mn-lt"/>
                <a:sym typeface="Wingdings" pitchFamily="2" charset="2"/>
              </a:rPr>
              <a:t>Sigal</a:t>
            </a:r>
            <a:r>
              <a:rPr lang="en-US" sz="1000" dirty="0" smtClean="0">
                <a:latin typeface="+mn-lt"/>
                <a:sym typeface="Wingdings" pitchFamily="2" charset="2"/>
              </a:rPr>
              <a:t> RJ et al. </a:t>
            </a:r>
            <a:r>
              <a:rPr lang="en-US" sz="1000" i="1" dirty="0" smtClean="0">
                <a:latin typeface="+mn-lt"/>
                <a:sym typeface="Wingdings" pitchFamily="2" charset="2"/>
              </a:rPr>
              <a:t>Ann Intern Med </a:t>
            </a:r>
            <a:r>
              <a:rPr lang="en-US" sz="1000" dirty="0" smtClean="0">
                <a:latin typeface="+mn-lt"/>
                <a:sym typeface="Wingdings" pitchFamily="2" charset="2"/>
              </a:rPr>
              <a:t>2007;147:357-369</a:t>
            </a:r>
          </a:p>
        </p:txBody>
      </p:sp>
      <p:sp>
        <p:nvSpPr>
          <p:cNvPr id="120885" name="Text Box 32"/>
          <p:cNvSpPr txBox="1">
            <a:spLocks noChangeArrowheads="1"/>
          </p:cNvSpPr>
          <p:nvPr/>
        </p:nvSpPr>
        <p:spPr bwMode="auto">
          <a:xfrm>
            <a:off x="4648200" y="5922963"/>
            <a:ext cx="4419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sym typeface="Wingdings" panose="05000000000000000000" pitchFamily="2" charset="2"/>
              </a:rPr>
              <a:t>DM=Diabetes mellitus, DBP=Diastolic blood pressure, HbA</a:t>
            </a:r>
            <a:r>
              <a:rPr lang="en-US" altLang="pt-BR" sz="1000" baseline="-25000">
                <a:sym typeface="Wingdings" panose="05000000000000000000" pitchFamily="2" charset="2"/>
              </a:rPr>
              <a:t>1C</a:t>
            </a:r>
            <a:r>
              <a:rPr lang="en-US" altLang="pt-BR" sz="1000">
                <a:sym typeface="Wingdings" panose="05000000000000000000" pitchFamily="2" charset="2"/>
              </a:rPr>
              <a:t>=Glycosylated hemoglobin, HDL-C=High density lipoprotein cholesterol, LDL-C=Low density lipoprotein cholesterol, SBP=Systolic blood pressure </a:t>
            </a:r>
          </a:p>
        </p:txBody>
      </p:sp>
      <p:cxnSp>
        <p:nvCxnSpPr>
          <p:cNvPr id="120886"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Exercise</a:t>
            </a:r>
          </a:p>
        </p:txBody>
      </p:sp>
      <p:sp>
        <p:nvSpPr>
          <p:cNvPr id="120888" name="Rectangle 29"/>
          <p:cNvSpPr>
            <a:spLocks noChangeArrowheads="1"/>
          </p:cNvSpPr>
          <p:nvPr/>
        </p:nvSpPr>
        <p:spPr bwMode="auto">
          <a:xfrm>
            <a:off x="228600" y="9144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251 diabetic patients randomized to aerobic training, resistance training, or a combination of both types for 22 weeks</a:t>
            </a:r>
          </a:p>
          <a:p>
            <a:pPr algn="ctr" eaLnBrk="1" hangingPunct="1">
              <a:lnSpc>
                <a:spcPct val="85000"/>
              </a:lnSpc>
              <a:spcBef>
                <a:spcPct val="20000"/>
              </a:spcBef>
            </a:pPr>
            <a:endParaRPr lang="en-US" altLang="pt-BR" sz="2000"/>
          </a:p>
          <a:p>
            <a:pPr algn="ctr" eaLnBrk="1" hangingPunct="1">
              <a:lnSpc>
                <a:spcPct val="80000"/>
              </a:lnSpc>
              <a:spcBef>
                <a:spcPct val="20000"/>
              </a:spcBef>
            </a:pPr>
            <a:endParaRPr lang="en-US" altLang="pt-BR" sz="2000"/>
          </a:p>
          <a:p>
            <a:pPr algn="ctr" eaLnBrk="1" hangingPunct="1">
              <a:lnSpc>
                <a:spcPct val="115000"/>
              </a:lnSpc>
              <a:spcBef>
                <a:spcPct val="20000"/>
              </a:spcBef>
            </a:pPr>
            <a:endParaRPr lang="en-US" altLang="pt-BR" sz="2000"/>
          </a:p>
          <a:p>
            <a:pPr algn="ctr" eaLnBrk="1" hangingPunct="1">
              <a:lnSpc>
                <a:spcPct val="40000"/>
              </a:lnSpc>
              <a:spcBef>
                <a:spcPct val="20000"/>
              </a:spcBef>
            </a:pPr>
            <a:endParaRPr lang="en-US" altLang="pt-BR" sz="2000"/>
          </a:p>
          <a:p>
            <a:pPr algn="ctr" eaLnBrk="1" hangingPunct="1">
              <a:lnSpc>
                <a:spcPct val="110000"/>
              </a:lnSpc>
              <a:spcBef>
                <a:spcPct val="20000"/>
              </a:spcBef>
            </a:pPr>
            <a:endParaRPr lang="en-US" altLang="pt-BR" sz="2000"/>
          </a:p>
          <a:p>
            <a:pPr algn="ctr" eaLnBrk="1" hangingPunct="1">
              <a:lnSpc>
                <a:spcPct val="40000"/>
              </a:lnSpc>
              <a:spcBef>
                <a:spcPct val="20000"/>
              </a:spcBef>
            </a:pPr>
            <a:endParaRPr lang="en-US" altLang="pt-BR" sz="2000"/>
          </a:p>
          <a:p>
            <a:pPr algn="ctr" eaLnBrk="1" hangingPunct="1">
              <a:lnSpc>
                <a:spcPct val="75000"/>
              </a:lnSpc>
              <a:spcBef>
                <a:spcPct val="20000"/>
              </a:spcBef>
            </a:pPr>
            <a:endParaRPr lang="en-US" altLang="pt-BR" sz="2000"/>
          </a:p>
          <a:p>
            <a:pPr algn="ctr" eaLnBrk="1" hangingPunct="1">
              <a:lnSpc>
                <a:spcPct val="75000"/>
              </a:lnSpc>
              <a:spcBef>
                <a:spcPct val="20000"/>
              </a:spcBef>
            </a:pPr>
            <a:endParaRPr lang="en-US" altLang="pt-BR" sz="2000"/>
          </a:p>
          <a:p>
            <a:pPr algn="ctr" eaLnBrk="1" hangingPunct="1">
              <a:lnSpc>
                <a:spcPct val="90000"/>
              </a:lnSpc>
              <a:spcBef>
                <a:spcPct val="20000"/>
              </a:spcBef>
            </a:pPr>
            <a:endParaRPr lang="en-US" altLang="pt-BR" sz="2000"/>
          </a:p>
          <a:p>
            <a:pPr algn="ctr" eaLnBrk="1" hangingPunct="1">
              <a:lnSpc>
                <a:spcPct val="65000"/>
              </a:lnSpc>
              <a:spcBef>
                <a:spcPct val="20000"/>
              </a:spcBef>
            </a:pPr>
            <a:r>
              <a:rPr lang="en-US" altLang="pt-BR" sz="2000"/>
              <a:t> </a:t>
            </a:r>
          </a:p>
          <a:p>
            <a:pPr algn="ctr" eaLnBrk="1" hangingPunct="1">
              <a:spcBef>
                <a:spcPct val="20000"/>
              </a:spcBef>
            </a:pPr>
            <a:endParaRPr lang="en-US" altLang="pt-BR" sz="2000">
              <a:solidFill>
                <a:srgbClr val="3333FF"/>
              </a:solidFill>
            </a:endParaRPr>
          </a:p>
          <a:p>
            <a:pPr algn="ctr" eaLnBrk="1" hangingPunct="1">
              <a:spcBef>
                <a:spcPct val="20000"/>
              </a:spcBef>
            </a:pPr>
            <a:r>
              <a:rPr lang="en-US" altLang="pt-BR" sz="2000">
                <a:solidFill>
                  <a:srgbClr val="3333FF"/>
                </a:solidFill>
              </a:rPr>
              <a:t>While either aerobic or resistance training improves glycemic control in DM, greater improvement occurs with a combination of the two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0" y="371475"/>
            <a:ext cx="9144000" cy="1136650"/>
          </a:xfrm>
          <a:prstGeom prst="rect">
            <a:avLst/>
          </a:prstGeom>
          <a:solidFill>
            <a:schemeClr val="accent2"/>
          </a:solidFill>
          <a:ln w="9525">
            <a:solidFill>
              <a:schemeClr val="accent2"/>
            </a:solidFill>
            <a:miter lim="800000"/>
            <a:headEnd/>
            <a:tailEnd/>
          </a:ln>
          <a:effectLst/>
        </p:spPr>
        <p:txBody>
          <a:bodyPr>
            <a:spAutoFit/>
          </a:bodyPr>
          <a:lstStyle/>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Evidence for Current Cardiovascular Disease </a:t>
            </a:r>
          </a:p>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Prevention Guidelines</a:t>
            </a:r>
          </a:p>
        </p:txBody>
      </p:sp>
      <p:sp>
        <p:nvSpPr>
          <p:cNvPr id="2" name="Rectangle 1"/>
          <p:cNvSpPr/>
          <p:nvPr/>
        </p:nvSpPr>
        <p:spPr>
          <a:xfrm>
            <a:off x="1863725" y="2859088"/>
            <a:ext cx="5416550" cy="646112"/>
          </a:xfrm>
          <a:prstGeom prst="rect">
            <a:avLst/>
          </a:prstGeom>
        </p:spPr>
        <p:txBody>
          <a:bodyPr wrap="none">
            <a:spAutoFit/>
          </a:bodyPr>
          <a:lstStyle/>
          <a:p>
            <a:pPr algn="ctr">
              <a:defRPr/>
            </a:pPr>
            <a:r>
              <a:rPr lang="en-US" sz="3600" b="1" dirty="0">
                <a:solidFill>
                  <a:schemeClr val="accent2"/>
                </a:solidFill>
                <a:effectLst>
                  <a:outerShdw blurRad="38100" dist="38100" dir="2700000" algn="tl">
                    <a:srgbClr val="000000">
                      <a:alpha val="43137"/>
                    </a:srgbClr>
                  </a:outerShdw>
                </a:effectLst>
                <a:latin typeface="+mj-lt"/>
                <a:ea typeface="+mn-ea"/>
              </a:rPr>
              <a:t>Pre-Diabetic Conditions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5486400" y="5237163"/>
            <a:ext cx="3581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Aft>
                <a:spcPts val="300"/>
              </a:spcAft>
            </a:pPr>
            <a:r>
              <a:rPr lang="en-US" altLang="pt-BR" sz="1000" baseline="30000"/>
              <a:t>*</a:t>
            </a:r>
            <a:r>
              <a:rPr lang="en-US" altLang="pt-BR" sz="1000"/>
              <a:t>Death from CV causes, nonfatal MI, Coronary artery bypass graft surgery, percutaneous coronary intervention, nonfatal stroke, amputation, or surgery for PAD</a:t>
            </a:r>
          </a:p>
        </p:txBody>
      </p:sp>
      <p:sp>
        <p:nvSpPr>
          <p:cNvPr id="122883" name="Text Box 3"/>
          <p:cNvSpPr txBox="1">
            <a:spLocks noChangeArrowheads="1"/>
          </p:cNvSpPr>
          <p:nvPr/>
        </p:nvSpPr>
        <p:spPr bwMode="auto">
          <a:xfrm rot="-5400000">
            <a:off x="946151" y="2771775"/>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Primary Endpoint* (%)</a:t>
            </a:r>
            <a:endParaRPr lang="en-US" altLang="pt-BR" sz="1800"/>
          </a:p>
        </p:txBody>
      </p:sp>
      <p:sp>
        <p:nvSpPr>
          <p:cNvPr id="122884" name="Text Box 4"/>
          <p:cNvSpPr txBox="1">
            <a:spLocks noChangeArrowheads="1"/>
          </p:cNvSpPr>
          <p:nvPr/>
        </p:nvSpPr>
        <p:spPr bwMode="auto">
          <a:xfrm>
            <a:off x="2484438" y="4159250"/>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Months of Follow-Up</a:t>
            </a:r>
          </a:p>
        </p:txBody>
      </p:sp>
      <p:sp>
        <p:nvSpPr>
          <p:cNvPr id="122885" name="Line 5"/>
          <p:cNvSpPr>
            <a:spLocks noChangeShapeType="1"/>
          </p:cNvSpPr>
          <p:nvPr/>
        </p:nvSpPr>
        <p:spPr bwMode="auto">
          <a:xfrm>
            <a:off x="2414588" y="3803650"/>
            <a:ext cx="47783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86" name="Freeform 7"/>
          <p:cNvSpPr>
            <a:spLocks/>
          </p:cNvSpPr>
          <p:nvPr/>
        </p:nvSpPr>
        <p:spPr bwMode="auto">
          <a:xfrm>
            <a:off x="2744788" y="3214688"/>
            <a:ext cx="4464050" cy="588962"/>
          </a:xfrm>
          <a:custGeom>
            <a:avLst/>
            <a:gdLst>
              <a:gd name="T0" fmla="*/ 0 w 3216"/>
              <a:gd name="T1" fmla="*/ 2147483647 h 864"/>
              <a:gd name="T2" fmla="*/ 0 w 3216"/>
              <a:gd name="T3" fmla="*/ 2147483647 h 864"/>
              <a:gd name="T4" fmla="*/ 2147483647 w 3216"/>
              <a:gd name="T5" fmla="*/ 2147483647 h 864"/>
              <a:gd name="T6" fmla="*/ 2147483647 w 3216"/>
              <a:gd name="T7" fmla="*/ 2147483647 h 864"/>
              <a:gd name="T8" fmla="*/ 2147483647 w 3216"/>
              <a:gd name="T9" fmla="*/ 2147483647 h 864"/>
              <a:gd name="T10" fmla="*/ 2147483647 w 3216"/>
              <a:gd name="T11" fmla="*/ 2147483647 h 864"/>
              <a:gd name="T12" fmla="*/ 2147483647 w 3216"/>
              <a:gd name="T13" fmla="*/ 2147483647 h 864"/>
              <a:gd name="T14" fmla="*/ 2147483647 w 3216"/>
              <a:gd name="T15" fmla="*/ 2147483647 h 864"/>
              <a:gd name="T16" fmla="*/ 2147483647 w 3216"/>
              <a:gd name="T17" fmla="*/ 2147483647 h 864"/>
              <a:gd name="T18" fmla="*/ 2147483647 w 3216"/>
              <a:gd name="T19" fmla="*/ 2147483647 h 864"/>
              <a:gd name="T20" fmla="*/ 2147483647 w 3216"/>
              <a:gd name="T21" fmla="*/ 2147483647 h 864"/>
              <a:gd name="T22" fmla="*/ 2147483647 w 3216"/>
              <a:gd name="T23" fmla="*/ 2147483647 h 864"/>
              <a:gd name="T24" fmla="*/ 2147483647 w 3216"/>
              <a:gd name="T25" fmla="*/ 2147483647 h 864"/>
              <a:gd name="T26" fmla="*/ 2147483647 w 3216"/>
              <a:gd name="T27" fmla="*/ 2147483647 h 864"/>
              <a:gd name="T28" fmla="*/ 2147483647 w 3216"/>
              <a:gd name="T29" fmla="*/ 2147483647 h 864"/>
              <a:gd name="T30" fmla="*/ 2147483647 w 3216"/>
              <a:gd name="T31" fmla="*/ 2147483647 h 864"/>
              <a:gd name="T32" fmla="*/ 2147483647 w 3216"/>
              <a:gd name="T33" fmla="*/ 2147483647 h 864"/>
              <a:gd name="T34" fmla="*/ 2147483647 w 3216"/>
              <a:gd name="T35" fmla="*/ 2147483647 h 864"/>
              <a:gd name="T36" fmla="*/ 2147483647 w 3216"/>
              <a:gd name="T37" fmla="*/ 2147483647 h 864"/>
              <a:gd name="T38" fmla="*/ 2147483647 w 3216"/>
              <a:gd name="T39" fmla="*/ 2147483647 h 864"/>
              <a:gd name="T40" fmla="*/ 2147483647 w 3216"/>
              <a:gd name="T41" fmla="*/ 2147483647 h 864"/>
              <a:gd name="T42" fmla="*/ 2147483647 w 3216"/>
              <a:gd name="T43" fmla="*/ 2147483647 h 864"/>
              <a:gd name="T44" fmla="*/ 2147483647 w 3216"/>
              <a:gd name="T45" fmla="*/ 2147483647 h 864"/>
              <a:gd name="T46" fmla="*/ 2147483647 w 3216"/>
              <a:gd name="T47" fmla="*/ 2147483647 h 864"/>
              <a:gd name="T48" fmla="*/ 2147483647 w 3216"/>
              <a:gd name="T49" fmla="*/ 2147483647 h 864"/>
              <a:gd name="T50" fmla="*/ 2147483647 w 3216"/>
              <a:gd name="T51" fmla="*/ 2147483647 h 864"/>
              <a:gd name="T52" fmla="*/ 2147483647 w 3216"/>
              <a:gd name="T53" fmla="*/ 2147483647 h 864"/>
              <a:gd name="T54" fmla="*/ 2147483647 w 3216"/>
              <a:gd name="T55" fmla="*/ 2147483647 h 864"/>
              <a:gd name="T56" fmla="*/ 2147483647 w 3216"/>
              <a:gd name="T57" fmla="*/ 0 h 864"/>
              <a:gd name="T58" fmla="*/ 2147483647 w 3216"/>
              <a:gd name="T59" fmla="*/ 0 h 8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16"/>
              <a:gd name="T91" fmla="*/ 0 h 864"/>
              <a:gd name="T92" fmla="*/ 3216 w 3216"/>
              <a:gd name="T93" fmla="*/ 864 h 8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16" h="864">
                <a:moveTo>
                  <a:pt x="0" y="864"/>
                </a:moveTo>
                <a:lnTo>
                  <a:pt x="0" y="816"/>
                </a:lnTo>
                <a:lnTo>
                  <a:pt x="480" y="816"/>
                </a:lnTo>
                <a:lnTo>
                  <a:pt x="480" y="672"/>
                </a:lnTo>
                <a:lnTo>
                  <a:pt x="576" y="672"/>
                </a:lnTo>
                <a:lnTo>
                  <a:pt x="576" y="576"/>
                </a:lnTo>
                <a:lnTo>
                  <a:pt x="624" y="576"/>
                </a:lnTo>
                <a:lnTo>
                  <a:pt x="624" y="528"/>
                </a:lnTo>
                <a:lnTo>
                  <a:pt x="768" y="528"/>
                </a:lnTo>
                <a:lnTo>
                  <a:pt x="960" y="528"/>
                </a:lnTo>
                <a:lnTo>
                  <a:pt x="960" y="480"/>
                </a:lnTo>
                <a:lnTo>
                  <a:pt x="1056" y="480"/>
                </a:lnTo>
                <a:lnTo>
                  <a:pt x="1056" y="432"/>
                </a:lnTo>
                <a:lnTo>
                  <a:pt x="1392" y="432"/>
                </a:lnTo>
                <a:lnTo>
                  <a:pt x="1392" y="336"/>
                </a:lnTo>
                <a:lnTo>
                  <a:pt x="1488" y="336"/>
                </a:lnTo>
                <a:lnTo>
                  <a:pt x="1488" y="288"/>
                </a:lnTo>
                <a:lnTo>
                  <a:pt x="1584" y="288"/>
                </a:lnTo>
                <a:lnTo>
                  <a:pt x="1584" y="240"/>
                </a:lnTo>
                <a:lnTo>
                  <a:pt x="1632" y="240"/>
                </a:lnTo>
                <a:lnTo>
                  <a:pt x="1632" y="192"/>
                </a:lnTo>
                <a:lnTo>
                  <a:pt x="2016" y="192"/>
                </a:lnTo>
                <a:lnTo>
                  <a:pt x="2016" y="144"/>
                </a:lnTo>
                <a:lnTo>
                  <a:pt x="2112" y="144"/>
                </a:lnTo>
                <a:lnTo>
                  <a:pt x="2112" y="96"/>
                </a:lnTo>
                <a:lnTo>
                  <a:pt x="2640" y="96"/>
                </a:lnTo>
                <a:lnTo>
                  <a:pt x="2640" y="48"/>
                </a:lnTo>
                <a:lnTo>
                  <a:pt x="2784" y="48"/>
                </a:lnTo>
                <a:lnTo>
                  <a:pt x="2784" y="0"/>
                </a:lnTo>
                <a:lnTo>
                  <a:pt x="3216"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2887" name="Freeform 8"/>
          <p:cNvSpPr>
            <a:spLocks/>
          </p:cNvSpPr>
          <p:nvPr/>
        </p:nvSpPr>
        <p:spPr bwMode="auto">
          <a:xfrm>
            <a:off x="2414588" y="2605088"/>
            <a:ext cx="4718050" cy="1198562"/>
          </a:xfrm>
          <a:custGeom>
            <a:avLst/>
            <a:gdLst>
              <a:gd name="T0" fmla="*/ 0 w 3456"/>
              <a:gd name="T1" fmla="*/ 2147483647 h 1776"/>
              <a:gd name="T2" fmla="*/ 2147483647 w 3456"/>
              <a:gd name="T3" fmla="*/ 2147483647 h 1776"/>
              <a:gd name="T4" fmla="*/ 2147483647 w 3456"/>
              <a:gd name="T5" fmla="*/ 2147483647 h 1776"/>
              <a:gd name="T6" fmla="*/ 2147483647 w 3456"/>
              <a:gd name="T7" fmla="*/ 2147483647 h 1776"/>
              <a:gd name="T8" fmla="*/ 2147483647 w 3456"/>
              <a:gd name="T9" fmla="*/ 2147483647 h 1776"/>
              <a:gd name="T10" fmla="*/ 2147483647 w 3456"/>
              <a:gd name="T11" fmla="*/ 2147483647 h 1776"/>
              <a:gd name="T12" fmla="*/ 2147483647 w 3456"/>
              <a:gd name="T13" fmla="*/ 2147483647 h 1776"/>
              <a:gd name="T14" fmla="*/ 2147483647 w 3456"/>
              <a:gd name="T15" fmla="*/ 2147483647 h 1776"/>
              <a:gd name="T16" fmla="*/ 2147483647 w 3456"/>
              <a:gd name="T17" fmla="*/ 2147483647 h 1776"/>
              <a:gd name="T18" fmla="*/ 2147483647 w 3456"/>
              <a:gd name="T19" fmla="*/ 2147483647 h 1776"/>
              <a:gd name="T20" fmla="*/ 2147483647 w 3456"/>
              <a:gd name="T21" fmla="*/ 2147483647 h 1776"/>
              <a:gd name="T22" fmla="*/ 2147483647 w 3456"/>
              <a:gd name="T23" fmla="*/ 2147483647 h 1776"/>
              <a:gd name="T24" fmla="*/ 2147483647 w 3456"/>
              <a:gd name="T25" fmla="*/ 2147483647 h 1776"/>
              <a:gd name="T26" fmla="*/ 2147483647 w 3456"/>
              <a:gd name="T27" fmla="*/ 2147483647 h 1776"/>
              <a:gd name="T28" fmla="*/ 2147483647 w 3456"/>
              <a:gd name="T29" fmla="*/ 2147483647 h 1776"/>
              <a:gd name="T30" fmla="*/ 2147483647 w 3456"/>
              <a:gd name="T31" fmla="*/ 2147483647 h 1776"/>
              <a:gd name="T32" fmla="*/ 2147483647 w 3456"/>
              <a:gd name="T33" fmla="*/ 2147483647 h 1776"/>
              <a:gd name="T34" fmla="*/ 2147483647 w 3456"/>
              <a:gd name="T35" fmla="*/ 2147483647 h 1776"/>
              <a:gd name="T36" fmla="*/ 2147483647 w 3456"/>
              <a:gd name="T37" fmla="*/ 2147483647 h 1776"/>
              <a:gd name="T38" fmla="*/ 2147483647 w 3456"/>
              <a:gd name="T39" fmla="*/ 2147483647 h 1776"/>
              <a:gd name="T40" fmla="*/ 2147483647 w 3456"/>
              <a:gd name="T41" fmla="*/ 2147483647 h 1776"/>
              <a:gd name="T42" fmla="*/ 2147483647 w 3456"/>
              <a:gd name="T43" fmla="*/ 2147483647 h 1776"/>
              <a:gd name="T44" fmla="*/ 2147483647 w 3456"/>
              <a:gd name="T45" fmla="*/ 2147483647 h 1776"/>
              <a:gd name="T46" fmla="*/ 2147483647 w 3456"/>
              <a:gd name="T47" fmla="*/ 2147483647 h 1776"/>
              <a:gd name="T48" fmla="*/ 2147483647 w 3456"/>
              <a:gd name="T49" fmla="*/ 2147483647 h 1776"/>
              <a:gd name="T50" fmla="*/ 2147483647 w 3456"/>
              <a:gd name="T51" fmla="*/ 2147483647 h 1776"/>
              <a:gd name="T52" fmla="*/ 2147483647 w 3456"/>
              <a:gd name="T53" fmla="*/ 2147483647 h 1776"/>
              <a:gd name="T54" fmla="*/ 2147483647 w 3456"/>
              <a:gd name="T55" fmla="*/ 2147483647 h 1776"/>
              <a:gd name="T56" fmla="*/ 2147483647 w 3456"/>
              <a:gd name="T57" fmla="*/ 2147483647 h 1776"/>
              <a:gd name="T58" fmla="*/ 2147483647 w 3456"/>
              <a:gd name="T59" fmla="*/ 2147483647 h 1776"/>
              <a:gd name="T60" fmla="*/ 2147483647 w 3456"/>
              <a:gd name="T61" fmla="*/ 2147483647 h 1776"/>
              <a:gd name="T62" fmla="*/ 2147483647 w 3456"/>
              <a:gd name="T63" fmla="*/ 2147483647 h 1776"/>
              <a:gd name="T64" fmla="*/ 2147483647 w 3456"/>
              <a:gd name="T65" fmla="*/ 2147483647 h 1776"/>
              <a:gd name="T66" fmla="*/ 2147483647 w 3456"/>
              <a:gd name="T67" fmla="*/ 2147483647 h 1776"/>
              <a:gd name="T68" fmla="*/ 2147483647 w 3456"/>
              <a:gd name="T69" fmla="*/ 2147483647 h 1776"/>
              <a:gd name="T70" fmla="*/ 2147483647 w 3456"/>
              <a:gd name="T71" fmla="*/ 2147483647 h 1776"/>
              <a:gd name="T72" fmla="*/ 2147483647 w 3456"/>
              <a:gd name="T73" fmla="*/ 2147483647 h 1776"/>
              <a:gd name="T74" fmla="*/ 2147483647 w 3456"/>
              <a:gd name="T75" fmla="*/ 2147483647 h 1776"/>
              <a:gd name="T76" fmla="*/ 2147483647 w 3456"/>
              <a:gd name="T77" fmla="*/ 2147483647 h 1776"/>
              <a:gd name="T78" fmla="*/ 2147483647 w 3456"/>
              <a:gd name="T79" fmla="*/ 2147483647 h 1776"/>
              <a:gd name="T80" fmla="*/ 2147483647 w 3456"/>
              <a:gd name="T81" fmla="*/ 2147483647 h 1776"/>
              <a:gd name="T82" fmla="*/ 2147483647 w 3456"/>
              <a:gd name="T83" fmla="*/ 2147483647 h 1776"/>
              <a:gd name="T84" fmla="*/ 2147483647 w 3456"/>
              <a:gd name="T85" fmla="*/ 2147483647 h 1776"/>
              <a:gd name="T86" fmla="*/ 2147483647 w 3456"/>
              <a:gd name="T87" fmla="*/ 2147483647 h 1776"/>
              <a:gd name="T88" fmla="*/ 2147483647 w 3456"/>
              <a:gd name="T89" fmla="*/ 2147483647 h 1776"/>
              <a:gd name="T90" fmla="*/ 2147483647 w 3456"/>
              <a:gd name="T91" fmla="*/ 2147483647 h 1776"/>
              <a:gd name="T92" fmla="*/ 2147483647 w 3456"/>
              <a:gd name="T93" fmla="*/ 2147483647 h 1776"/>
              <a:gd name="T94" fmla="*/ 2147483647 w 3456"/>
              <a:gd name="T95" fmla="*/ 2147483647 h 1776"/>
              <a:gd name="T96" fmla="*/ 2147483647 w 3456"/>
              <a:gd name="T97" fmla="*/ 2147483647 h 1776"/>
              <a:gd name="T98" fmla="*/ 2147483647 w 3456"/>
              <a:gd name="T99" fmla="*/ 2147483647 h 1776"/>
              <a:gd name="T100" fmla="*/ 2147483647 w 3456"/>
              <a:gd name="T101" fmla="*/ 2147483647 h 1776"/>
              <a:gd name="T102" fmla="*/ 2147483647 w 3456"/>
              <a:gd name="T103" fmla="*/ 0 h 17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56"/>
              <a:gd name="T157" fmla="*/ 0 h 1776"/>
              <a:gd name="T158" fmla="*/ 3456 w 3456"/>
              <a:gd name="T159" fmla="*/ 1776 h 17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56" h="1776">
                <a:moveTo>
                  <a:pt x="0" y="1776"/>
                </a:moveTo>
                <a:lnTo>
                  <a:pt x="96" y="1776"/>
                </a:lnTo>
                <a:lnTo>
                  <a:pt x="144" y="1728"/>
                </a:lnTo>
                <a:lnTo>
                  <a:pt x="192" y="1728"/>
                </a:lnTo>
                <a:lnTo>
                  <a:pt x="240" y="1680"/>
                </a:lnTo>
                <a:lnTo>
                  <a:pt x="336" y="1680"/>
                </a:lnTo>
                <a:lnTo>
                  <a:pt x="384" y="1680"/>
                </a:lnTo>
                <a:lnTo>
                  <a:pt x="384" y="1632"/>
                </a:lnTo>
                <a:lnTo>
                  <a:pt x="432" y="1488"/>
                </a:lnTo>
                <a:lnTo>
                  <a:pt x="480" y="1440"/>
                </a:lnTo>
                <a:lnTo>
                  <a:pt x="672" y="1440"/>
                </a:lnTo>
                <a:lnTo>
                  <a:pt x="672" y="1392"/>
                </a:lnTo>
                <a:lnTo>
                  <a:pt x="720" y="1392"/>
                </a:lnTo>
                <a:lnTo>
                  <a:pt x="720" y="1344"/>
                </a:lnTo>
                <a:lnTo>
                  <a:pt x="912" y="1344"/>
                </a:lnTo>
                <a:lnTo>
                  <a:pt x="912" y="1248"/>
                </a:lnTo>
                <a:lnTo>
                  <a:pt x="960" y="1248"/>
                </a:lnTo>
                <a:lnTo>
                  <a:pt x="960" y="1152"/>
                </a:lnTo>
                <a:lnTo>
                  <a:pt x="1200" y="1152"/>
                </a:lnTo>
                <a:lnTo>
                  <a:pt x="1200" y="1104"/>
                </a:lnTo>
                <a:lnTo>
                  <a:pt x="1248" y="1104"/>
                </a:lnTo>
                <a:lnTo>
                  <a:pt x="1248" y="1056"/>
                </a:lnTo>
                <a:lnTo>
                  <a:pt x="1392" y="1056"/>
                </a:lnTo>
                <a:lnTo>
                  <a:pt x="1392" y="1008"/>
                </a:lnTo>
                <a:lnTo>
                  <a:pt x="1536" y="1008"/>
                </a:lnTo>
                <a:lnTo>
                  <a:pt x="1536" y="960"/>
                </a:lnTo>
                <a:lnTo>
                  <a:pt x="1632" y="960"/>
                </a:lnTo>
                <a:lnTo>
                  <a:pt x="1632" y="912"/>
                </a:lnTo>
                <a:lnTo>
                  <a:pt x="1728" y="912"/>
                </a:lnTo>
                <a:lnTo>
                  <a:pt x="1776" y="864"/>
                </a:lnTo>
                <a:lnTo>
                  <a:pt x="1920" y="864"/>
                </a:lnTo>
                <a:lnTo>
                  <a:pt x="1968" y="864"/>
                </a:lnTo>
                <a:lnTo>
                  <a:pt x="2112" y="768"/>
                </a:lnTo>
                <a:lnTo>
                  <a:pt x="2112" y="624"/>
                </a:lnTo>
                <a:lnTo>
                  <a:pt x="2400" y="624"/>
                </a:lnTo>
                <a:lnTo>
                  <a:pt x="2400" y="576"/>
                </a:lnTo>
                <a:lnTo>
                  <a:pt x="2448" y="528"/>
                </a:lnTo>
                <a:lnTo>
                  <a:pt x="2544" y="480"/>
                </a:lnTo>
                <a:lnTo>
                  <a:pt x="2592" y="480"/>
                </a:lnTo>
                <a:lnTo>
                  <a:pt x="2592" y="384"/>
                </a:lnTo>
                <a:lnTo>
                  <a:pt x="2832" y="384"/>
                </a:lnTo>
                <a:lnTo>
                  <a:pt x="2880" y="336"/>
                </a:lnTo>
                <a:lnTo>
                  <a:pt x="3120" y="336"/>
                </a:lnTo>
                <a:lnTo>
                  <a:pt x="3168" y="288"/>
                </a:lnTo>
                <a:lnTo>
                  <a:pt x="3168" y="240"/>
                </a:lnTo>
                <a:lnTo>
                  <a:pt x="3264" y="240"/>
                </a:lnTo>
                <a:lnTo>
                  <a:pt x="3264" y="192"/>
                </a:lnTo>
                <a:lnTo>
                  <a:pt x="3360" y="192"/>
                </a:lnTo>
                <a:lnTo>
                  <a:pt x="3408" y="192"/>
                </a:lnTo>
                <a:lnTo>
                  <a:pt x="3408" y="96"/>
                </a:lnTo>
                <a:lnTo>
                  <a:pt x="3456" y="48"/>
                </a:lnTo>
                <a:lnTo>
                  <a:pt x="3456" y="0"/>
                </a:ln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2888" name="Line 9"/>
          <p:cNvSpPr>
            <a:spLocks noChangeShapeType="1"/>
          </p:cNvSpPr>
          <p:nvPr/>
        </p:nvSpPr>
        <p:spPr bwMode="auto">
          <a:xfrm>
            <a:off x="3027363"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89" name="Line 10"/>
          <p:cNvSpPr>
            <a:spLocks noChangeShapeType="1"/>
          </p:cNvSpPr>
          <p:nvPr/>
        </p:nvSpPr>
        <p:spPr bwMode="auto">
          <a:xfrm>
            <a:off x="3630613"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0" name="Line 11"/>
          <p:cNvSpPr>
            <a:spLocks noChangeShapeType="1"/>
          </p:cNvSpPr>
          <p:nvPr/>
        </p:nvSpPr>
        <p:spPr bwMode="auto">
          <a:xfrm>
            <a:off x="4216400"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1" name="Line 12"/>
          <p:cNvSpPr>
            <a:spLocks noChangeShapeType="1"/>
          </p:cNvSpPr>
          <p:nvPr/>
        </p:nvSpPr>
        <p:spPr bwMode="auto">
          <a:xfrm>
            <a:off x="4802188"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2" name="Line 13"/>
          <p:cNvSpPr>
            <a:spLocks noChangeShapeType="1"/>
          </p:cNvSpPr>
          <p:nvPr/>
        </p:nvSpPr>
        <p:spPr bwMode="auto">
          <a:xfrm>
            <a:off x="5416550"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3" name="Line 14"/>
          <p:cNvSpPr>
            <a:spLocks noChangeShapeType="1"/>
          </p:cNvSpPr>
          <p:nvPr/>
        </p:nvSpPr>
        <p:spPr bwMode="auto">
          <a:xfrm>
            <a:off x="6003925"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4" name="Line 15"/>
          <p:cNvSpPr>
            <a:spLocks noChangeShapeType="1"/>
          </p:cNvSpPr>
          <p:nvPr/>
        </p:nvSpPr>
        <p:spPr bwMode="auto">
          <a:xfrm>
            <a:off x="6605588" y="3803650"/>
            <a:ext cx="0" cy="66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5" name="Line 17"/>
          <p:cNvSpPr>
            <a:spLocks noChangeShapeType="1"/>
          </p:cNvSpPr>
          <p:nvPr/>
        </p:nvSpPr>
        <p:spPr bwMode="auto">
          <a:xfrm>
            <a:off x="2359025" y="3338513"/>
            <a:ext cx="65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6" name="Line 18"/>
          <p:cNvSpPr>
            <a:spLocks noChangeShapeType="1"/>
          </p:cNvSpPr>
          <p:nvPr/>
        </p:nvSpPr>
        <p:spPr bwMode="auto">
          <a:xfrm>
            <a:off x="2359025" y="2835275"/>
            <a:ext cx="65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7" name="Line 19"/>
          <p:cNvSpPr>
            <a:spLocks noChangeShapeType="1"/>
          </p:cNvSpPr>
          <p:nvPr/>
        </p:nvSpPr>
        <p:spPr bwMode="auto">
          <a:xfrm>
            <a:off x="2359025" y="2328863"/>
            <a:ext cx="65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898" name="Text Box 24"/>
          <p:cNvSpPr txBox="1">
            <a:spLocks noChangeArrowheads="1"/>
          </p:cNvSpPr>
          <p:nvPr/>
        </p:nvSpPr>
        <p:spPr bwMode="auto">
          <a:xfrm>
            <a:off x="1722438" y="3148013"/>
            <a:ext cx="66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20</a:t>
            </a:r>
          </a:p>
        </p:txBody>
      </p:sp>
      <p:sp>
        <p:nvSpPr>
          <p:cNvPr id="122899" name="Text Box 25"/>
          <p:cNvSpPr txBox="1">
            <a:spLocks noChangeArrowheads="1"/>
          </p:cNvSpPr>
          <p:nvPr/>
        </p:nvSpPr>
        <p:spPr bwMode="auto">
          <a:xfrm>
            <a:off x="2708275" y="3840163"/>
            <a:ext cx="66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12</a:t>
            </a:r>
          </a:p>
        </p:txBody>
      </p:sp>
      <p:sp>
        <p:nvSpPr>
          <p:cNvPr id="122900" name="Text Box 26"/>
          <p:cNvSpPr txBox="1">
            <a:spLocks noChangeArrowheads="1"/>
          </p:cNvSpPr>
          <p:nvPr/>
        </p:nvSpPr>
        <p:spPr bwMode="auto">
          <a:xfrm>
            <a:off x="3295650" y="3840163"/>
            <a:ext cx="661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24</a:t>
            </a:r>
          </a:p>
        </p:txBody>
      </p:sp>
      <p:sp>
        <p:nvSpPr>
          <p:cNvPr id="122901" name="Text Box 27"/>
          <p:cNvSpPr txBox="1">
            <a:spLocks noChangeArrowheads="1"/>
          </p:cNvSpPr>
          <p:nvPr/>
        </p:nvSpPr>
        <p:spPr bwMode="auto">
          <a:xfrm>
            <a:off x="3887788" y="3840163"/>
            <a:ext cx="66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36</a:t>
            </a:r>
          </a:p>
        </p:txBody>
      </p:sp>
      <p:sp>
        <p:nvSpPr>
          <p:cNvPr id="122902" name="Text Box 28"/>
          <p:cNvSpPr txBox="1">
            <a:spLocks noChangeArrowheads="1"/>
          </p:cNvSpPr>
          <p:nvPr/>
        </p:nvSpPr>
        <p:spPr bwMode="auto">
          <a:xfrm>
            <a:off x="4470400" y="3840163"/>
            <a:ext cx="66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48</a:t>
            </a:r>
          </a:p>
        </p:txBody>
      </p:sp>
      <p:sp>
        <p:nvSpPr>
          <p:cNvPr id="122903" name="Text Box 29"/>
          <p:cNvSpPr txBox="1">
            <a:spLocks noChangeArrowheads="1"/>
          </p:cNvSpPr>
          <p:nvPr/>
        </p:nvSpPr>
        <p:spPr bwMode="auto">
          <a:xfrm>
            <a:off x="5076825" y="3840163"/>
            <a:ext cx="66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60</a:t>
            </a:r>
          </a:p>
        </p:txBody>
      </p:sp>
      <p:sp>
        <p:nvSpPr>
          <p:cNvPr id="122904" name="Text Box 30"/>
          <p:cNvSpPr txBox="1">
            <a:spLocks noChangeArrowheads="1"/>
          </p:cNvSpPr>
          <p:nvPr/>
        </p:nvSpPr>
        <p:spPr bwMode="auto">
          <a:xfrm>
            <a:off x="5670550" y="3840163"/>
            <a:ext cx="665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72</a:t>
            </a:r>
          </a:p>
        </p:txBody>
      </p:sp>
      <p:sp>
        <p:nvSpPr>
          <p:cNvPr id="122905" name="Text Box 31"/>
          <p:cNvSpPr txBox="1">
            <a:spLocks noChangeArrowheads="1"/>
          </p:cNvSpPr>
          <p:nvPr/>
        </p:nvSpPr>
        <p:spPr bwMode="auto">
          <a:xfrm>
            <a:off x="6264275" y="3840163"/>
            <a:ext cx="66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84</a:t>
            </a:r>
          </a:p>
        </p:txBody>
      </p:sp>
      <p:sp>
        <p:nvSpPr>
          <p:cNvPr id="122906" name="Text Box 32"/>
          <p:cNvSpPr txBox="1">
            <a:spLocks noChangeArrowheads="1"/>
          </p:cNvSpPr>
          <p:nvPr/>
        </p:nvSpPr>
        <p:spPr bwMode="auto">
          <a:xfrm>
            <a:off x="6858000" y="3840163"/>
            <a:ext cx="665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96</a:t>
            </a:r>
          </a:p>
        </p:txBody>
      </p:sp>
      <p:sp>
        <p:nvSpPr>
          <p:cNvPr id="122907" name="Rectangle 38"/>
          <p:cNvSpPr>
            <a:spLocks noChangeArrowheads="1"/>
          </p:cNvSpPr>
          <p:nvPr/>
        </p:nvSpPr>
        <p:spPr bwMode="auto">
          <a:xfrm>
            <a:off x="304800" y="914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STENO-2 Study</a:t>
            </a:r>
          </a:p>
        </p:txBody>
      </p:sp>
      <p:sp>
        <p:nvSpPr>
          <p:cNvPr id="122908" name="Text Box 39"/>
          <p:cNvSpPr txBox="1">
            <a:spLocks noChangeArrowheads="1"/>
          </p:cNvSpPr>
          <p:nvPr/>
        </p:nvSpPr>
        <p:spPr bwMode="auto">
          <a:xfrm>
            <a:off x="1722438" y="2690813"/>
            <a:ext cx="666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5000"/>
              </a:lnSpc>
            </a:pPr>
            <a:r>
              <a:rPr lang="en-US" altLang="pt-BR" sz="1600"/>
              <a:t>40</a:t>
            </a:r>
          </a:p>
        </p:txBody>
      </p:sp>
      <p:sp>
        <p:nvSpPr>
          <p:cNvPr id="122909" name="Text Box 40"/>
          <p:cNvSpPr txBox="1">
            <a:spLocks noChangeArrowheads="1"/>
          </p:cNvSpPr>
          <p:nvPr/>
        </p:nvSpPr>
        <p:spPr bwMode="auto">
          <a:xfrm>
            <a:off x="1722438" y="2157413"/>
            <a:ext cx="66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60</a:t>
            </a:r>
          </a:p>
        </p:txBody>
      </p:sp>
      <p:sp>
        <p:nvSpPr>
          <p:cNvPr id="122910" name="Text Box 41"/>
          <p:cNvSpPr txBox="1">
            <a:spLocks noChangeArrowheads="1"/>
          </p:cNvSpPr>
          <p:nvPr/>
        </p:nvSpPr>
        <p:spPr bwMode="auto">
          <a:xfrm>
            <a:off x="1722438" y="3605213"/>
            <a:ext cx="66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600"/>
              <a:t>0</a:t>
            </a:r>
          </a:p>
        </p:txBody>
      </p:sp>
      <p:sp>
        <p:nvSpPr>
          <p:cNvPr id="122911" name="Line 42"/>
          <p:cNvSpPr>
            <a:spLocks noChangeShapeType="1"/>
          </p:cNvSpPr>
          <p:nvPr/>
        </p:nvSpPr>
        <p:spPr bwMode="auto">
          <a:xfrm flipH="1">
            <a:off x="2397125" y="3833813"/>
            <a:ext cx="111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2912" name="Line 43"/>
          <p:cNvSpPr>
            <a:spLocks noChangeShapeType="1"/>
          </p:cNvSpPr>
          <p:nvPr/>
        </p:nvSpPr>
        <p:spPr bwMode="auto">
          <a:xfrm>
            <a:off x="2560638" y="2455863"/>
            <a:ext cx="5111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pt-BR"/>
          </a:p>
        </p:txBody>
      </p:sp>
      <p:sp>
        <p:nvSpPr>
          <p:cNvPr id="122913" name="Line 44"/>
          <p:cNvSpPr>
            <a:spLocks noChangeShapeType="1"/>
          </p:cNvSpPr>
          <p:nvPr/>
        </p:nvSpPr>
        <p:spPr bwMode="auto">
          <a:xfrm>
            <a:off x="2560638" y="2749550"/>
            <a:ext cx="511175"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nchorCtr="1">
            <a:spAutoFit/>
          </a:bodyPr>
          <a:lstStyle/>
          <a:p>
            <a:endParaRPr lang="pt-BR"/>
          </a:p>
        </p:txBody>
      </p:sp>
      <p:sp>
        <p:nvSpPr>
          <p:cNvPr id="122914" name="Text Box 45"/>
          <p:cNvSpPr txBox="1">
            <a:spLocks noChangeArrowheads="1"/>
          </p:cNvSpPr>
          <p:nvPr/>
        </p:nvSpPr>
        <p:spPr bwMode="auto">
          <a:xfrm>
            <a:off x="3094038" y="2224088"/>
            <a:ext cx="21685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25000"/>
              </a:lnSpc>
            </a:pPr>
            <a:r>
              <a:rPr lang="en-US" altLang="pt-BR" sz="1600"/>
              <a:t>Intensive Therapy</a:t>
            </a:r>
            <a:r>
              <a:rPr lang="en-US" altLang="pt-BR" sz="1600" baseline="30000"/>
              <a:t>†</a:t>
            </a:r>
            <a:r>
              <a:rPr lang="en-US" altLang="pt-BR" sz="1600"/>
              <a:t> </a:t>
            </a:r>
          </a:p>
          <a:p>
            <a:pPr eaLnBrk="1" hangingPunct="1">
              <a:lnSpc>
                <a:spcPct val="125000"/>
              </a:lnSpc>
            </a:pPr>
            <a:r>
              <a:rPr lang="en-US" altLang="pt-BR" sz="1600"/>
              <a:t>Conventional Therapy</a:t>
            </a:r>
          </a:p>
        </p:txBody>
      </p:sp>
      <p:sp>
        <p:nvSpPr>
          <p:cNvPr id="122915" name="Text Box 46"/>
          <p:cNvSpPr txBox="1">
            <a:spLocks noChangeArrowheads="1"/>
          </p:cNvSpPr>
          <p:nvPr/>
        </p:nvSpPr>
        <p:spPr bwMode="auto">
          <a:xfrm>
            <a:off x="4876800" y="5695950"/>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baseline="30000"/>
              <a:t>†</a:t>
            </a:r>
            <a:r>
              <a:rPr lang="en-US" altLang="pt-BR" sz="1000"/>
              <a:t>Aggressive treatment of dyslipidemia, hyperglycemia, hypertension, microalbuminuria, and secondary prevention of CV disease</a:t>
            </a:r>
          </a:p>
        </p:txBody>
      </p:sp>
      <p:sp>
        <p:nvSpPr>
          <p:cNvPr id="122916" name="Text Box 47"/>
          <p:cNvSpPr txBox="1">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Aft>
                <a:spcPts val="300"/>
              </a:spcAft>
            </a:pPr>
            <a:r>
              <a:rPr lang="en-US" altLang="pt-BR" sz="1000"/>
              <a:t>Gaede P et al. </a:t>
            </a:r>
            <a:r>
              <a:rPr lang="en-US" altLang="pt-BR" sz="1000" i="1"/>
              <a:t>NEJM</a:t>
            </a:r>
            <a:r>
              <a:rPr lang="en-US" altLang="pt-BR" sz="1000"/>
              <a:t> 2003;348:383-393</a:t>
            </a:r>
          </a:p>
        </p:txBody>
      </p:sp>
      <p:sp>
        <p:nvSpPr>
          <p:cNvPr id="122917" name="Text Box 49"/>
          <p:cNvSpPr txBox="1">
            <a:spLocks noChangeArrowheads="1"/>
          </p:cNvSpPr>
          <p:nvPr/>
        </p:nvSpPr>
        <p:spPr bwMode="auto">
          <a:xfrm>
            <a:off x="5638800" y="607695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CV=Cardiovascular, DM=Diabetes mellitus MI=Myocardial infarction, PAD=Peripheral artery disease</a:t>
            </a:r>
          </a:p>
        </p:txBody>
      </p:sp>
      <p:sp>
        <p:nvSpPr>
          <p:cNvPr id="122918" name="Text Box 53"/>
          <p:cNvSpPr txBox="1">
            <a:spLocks noChangeArrowheads="1"/>
          </p:cNvSpPr>
          <p:nvPr/>
        </p:nvSpPr>
        <p:spPr bwMode="auto">
          <a:xfrm>
            <a:off x="5410200" y="3459163"/>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1600"/>
              <a:t>HR=0.47, P=0.008</a:t>
            </a:r>
          </a:p>
        </p:txBody>
      </p:sp>
      <p:cxnSp>
        <p:nvCxnSpPr>
          <p:cNvPr id="45" name="Straight Connector 44"/>
          <p:cNvCxnSpPr>
            <a:cxnSpLocks noChangeShapeType="1"/>
          </p:cNvCxnSpPr>
          <p:nvPr/>
        </p:nvCxnSpPr>
        <p:spPr bwMode="auto">
          <a:xfrm>
            <a:off x="2436813" y="2325688"/>
            <a:ext cx="1587" cy="1447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2920" name="Rectangle 52"/>
          <p:cNvSpPr>
            <a:spLocks noChangeArrowheads="1"/>
          </p:cNvSpPr>
          <p:nvPr/>
        </p:nvSpPr>
        <p:spPr bwMode="auto">
          <a:xfrm>
            <a:off x="228600" y="129540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160 patients with type 2 DM randomized to targeted intensive multifactorial intervention</a:t>
            </a:r>
            <a:r>
              <a:rPr lang="en-US" altLang="pt-BR" sz="2000" baseline="30000"/>
              <a:t>†</a:t>
            </a:r>
            <a:r>
              <a:rPr lang="en-US" altLang="pt-BR" sz="2000"/>
              <a:t> or conventional treatment of CV risk factors for 8 years</a:t>
            </a:r>
          </a:p>
          <a:p>
            <a:pPr algn="ctr" eaLnBrk="1" hangingPunct="1">
              <a:lnSpc>
                <a:spcPct val="85000"/>
              </a:lnSpc>
              <a:spcBef>
                <a:spcPct val="20000"/>
              </a:spcBef>
            </a:pPr>
            <a:endParaRPr lang="en-US" altLang="pt-BR" sz="1800"/>
          </a:p>
          <a:p>
            <a:pPr algn="ctr" eaLnBrk="1" hangingPunct="1">
              <a:lnSpc>
                <a:spcPct val="85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95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110000"/>
              </a:lnSpc>
              <a:spcBef>
                <a:spcPct val="20000"/>
              </a:spcBef>
              <a:spcAft>
                <a:spcPts val="3000"/>
              </a:spcAft>
            </a:pPr>
            <a:endParaRPr lang="en-US" altLang="pt-BR" sz="2000"/>
          </a:p>
          <a:p>
            <a:pPr algn="ctr" eaLnBrk="1" hangingPunct="1">
              <a:spcBef>
                <a:spcPct val="20000"/>
              </a:spcBef>
            </a:pPr>
            <a:r>
              <a:rPr lang="en-US" altLang="pt-BR" sz="2000">
                <a:solidFill>
                  <a:srgbClr val="3333FF"/>
                </a:solidFill>
              </a:rPr>
              <a:t> Intensive risk factor modification reduces CV events in DM </a:t>
            </a:r>
          </a:p>
        </p:txBody>
      </p:sp>
      <p:cxnSp>
        <p:nvCxnSpPr>
          <p:cNvPr id="12292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4" name="Rectangle 43"/>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Risk Factor Modification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8"/>
          <p:cNvSpPr>
            <a:spLocks noChangeArrowheads="1"/>
          </p:cNvSpPr>
          <p:nvPr/>
        </p:nvSpPr>
        <p:spPr bwMode="auto">
          <a:xfrm>
            <a:off x="304800" y="914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Look AHEAD (Action for Health in Diabetes) Study</a:t>
            </a:r>
          </a:p>
        </p:txBody>
      </p:sp>
      <p:cxnSp>
        <p:nvCxnSpPr>
          <p:cNvPr id="12493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 name="Rectangle 3"/>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Risk Factor Modification</a:t>
            </a:r>
          </a:p>
        </p:txBody>
      </p:sp>
      <p:sp>
        <p:nvSpPr>
          <p:cNvPr id="124933" name="Rectangle 52"/>
          <p:cNvSpPr>
            <a:spLocks noChangeArrowheads="1"/>
          </p:cNvSpPr>
          <p:nvPr/>
        </p:nvSpPr>
        <p:spPr bwMode="auto">
          <a:xfrm>
            <a:off x="533400" y="1295400"/>
            <a:ext cx="807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5145 patients with type 2 DM randomized to an intensive lifestyle intervention (ILI) or conventional diabetes support and education (DSE) for 1 year</a:t>
            </a:r>
          </a:p>
          <a:p>
            <a:pPr algn="ctr" eaLnBrk="1" hangingPunct="1">
              <a:lnSpc>
                <a:spcPct val="85000"/>
              </a:lnSpc>
              <a:spcBef>
                <a:spcPct val="20000"/>
              </a:spcBef>
            </a:pPr>
            <a:endParaRPr lang="en-US" altLang="pt-BR" sz="1800"/>
          </a:p>
          <a:p>
            <a:pPr algn="ctr" eaLnBrk="1" hangingPunct="1">
              <a:lnSpc>
                <a:spcPct val="85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90000"/>
              </a:lnSpc>
              <a:spcBef>
                <a:spcPct val="20000"/>
              </a:spcBef>
            </a:pPr>
            <a:endParaRPr lang="en-US" altLang="pt-BR" sz="1800"/>
          </a:p>
          <a:p>
            <a:pPr algn="ctr" eaLnBrk="1" hangingPunct="1">
              <a:lnSpc>
                <a:spcPct val="110000"/>
              </a:lnSpc>
              <a:spcBef>
                <a:spcPct val="20000"/>
              </a:spcBef>
              <a:spcAft>
                <a:spcPts val="3600"/>
              </a:spcAft>
            </a:pPr>
            <a:endParaRPr lang="en-US" altLang="pt-BR" sz="2000"/>
          </a:p>
          <a:p>
            <a:pPr algn="ctr" eaLnBrk="1" hangingPunct="1">
              <a:spcBef>
                <a:spcPct val="20000"/>
              </a:spcBef>
            </a:pPr>
            <a:r>
              <a:rPr lang="en-US" altLang="pt-BR" sz="2000">
                <a:solidFill>
                  <a:srgbClr val="3333FF"/>
                </a:solidFill>
              </a:rPr>
              <a:t> Intensive lifestyle intervention in type 2 diabetics improves weight loss, glycemic control, and control of cardiovascular risk factors</a:t>
            </a:r>
          </a:p>
        </p:txBody>
      </p:sp>
      <p:sp>
        <p:nvSpPr>
          <p:cNvPr id="124934" name="Text Box 46"/>
          <p:cNvSpPr txBox="1">
            <a:spLocks noChangeArrowheads="1"/>
          </p:cNvSpPr>
          <p:nvPr/>
        </p:nvSpPr>
        <p:spPr bwMode="auto">
          <a:xfrm>
            <a:off x="4267200" y="569595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*Involving group and individual meetings to achieve and maintain weight loss through decrease caloric intake and increased physical activity</a:t>
            </a:r>
          </a:p>
        </p:txBody>
      </p:sp>
      <p:sp>
        <p:nvSpPr>
          <p:cNvPr id="124935" name="Text Box 47"/>
          <p:cNvSpPr txBox="1">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Aft>
                <a:spcPts val="300"/>
              </a:spcAft>
            </a:pPr>
            <a:r>
              <a:rPr lang="en-US" altLang="pt-BR" sz="1000"/>
              <a:t>Look AHEAD Research Group. </a:t>
            </a:r>
            <a:r>
              <a:rPr lang="en-US" altLang="pt-BR" sz="1000" i="1"/>
              <a:t>Diabetes Care </a:t>
            </a:r>
            <a:r>
              <a:rPr lang="en-US" altLang="pt-BR" sz="1000"/>
              <a:t>2007;30:1374-1383</a:t>
            </a:r>
          </a:p>
        </p:txBody>
      </p:sp>
      <p:graphicFrame>
        <p:nvGraphicFramePr>
          <p:cNvPr id="11" name="Group 198"/>
          <p:cNvGraphicFramePr>
            <a:graphicFrameLocks noGrp="1"/>
          </p:cNvGraphicFramePr>
          <p:nvPr/>
        </p:nvGraphicFramePr>
        <p:xfrm>
          <a:off x="609600" y="2559050"/>
          <a:ext cx="7924800" cy="1555750"/>
        </p:xfrm>
        <a:graphic>
          <a:graphicData uri="http://schemas.openxmlformats.org/drawingml/2006/table">
            <a:tbl>
              <a:tblPr/>
              <a:tblGrid>
                <a:gridCol w="1219200">
                  <a:extLst>
                    <a:ext uri="{9D8B030D-6E8A-4147-A177-3AD203B41FA5}">
                      <a16:colId xmlns:a16="http://schemas.microsoft.com/office/drawing/2014/main" val="1955150211"/>
                    </a:ext>
                  </a:extLst>
                </a:gridCol>
                <a:gridCol w="838200">
                  <a:extLst>
                    <a:ext uri="{9D8B030D-6E8A-4147-A177-3AD203B41FA5}">
                      <a16:colId xmlns:a16="http://schemas.microsoft.com/office/drawing/2014/main" val="4199470952"/>
                    </a:ext>
                  </a:extLst>
                </a:gridCol>
                <a:gridCol w="914400">
                  <a:extLst>
                    <a:ext uri="{9D8B030D-6E8A-4147-A177-3AD203B41FA5}">
                      <a16:colId xmlns:a16="http://schemas.microsoft.com/office/drawing/2014/main" val="325252040"/>
                    </a:ext>
                  </a:extLst>
                </a:gridCol>
                <a:gridCol w="990600">
                  <a:extLst>
                    <a:ext uri="{9D8B030D-6E8A-4147-A177-3AD203B41FA5}">
                      <a16:colId xmlns:a16="http://schemas.microsoft.com/office/drawing/2014/main" val="3112434726"/>
                    </a:ext>
                  </a:extLst>
                </a:gridCol>
                <a:gridCol w="914400">
                  <a:extLst>
                    <a:ext uri="{9D8B030D-6E8A-4147-A177-3AD203B41FA5}">
                      <a16:colId xmlns:a16="http://schemas.microsoft.com/office/drawing/2014/main" val="117118914"/>
                    </a:ext>
                  </a:extLst>
                </a:gridCol>
                <a:gridCol w="914400">
                  <a:extLst>
                    <a:ext uri="{9D8B030D-6E8A-4147-A177-3AD203B41FA5}">
                      <a16:colId xmlns:a16="http://schemas.microsoft.com/office/drawing/2014/main" val="3757725561"/>
                    </a:ext>
                  </a:extLst>
                </a:gridCol>
                <a:gridCol w="1066800">
                  <a:extLst>
                    <a:ext uri="{9D8B030D-6E8A-4147-A177-3AD203B41FA5}">
                      <a16:colId xmlns:a16="http://schemas.microsoft.com/office/drawing/2014/main" val="386538575"/>
                    </a:ext>
                  </a:extLst>
                </a:gridCol>
                <a:gridCol w="1066800">
                  <a:extLst>
                    <a:ext uri="{9D8B030D-6E8A-4147-A177-3AD203B41FA5}">
                      <a16:colId xmlns:a16="http://schemas.microsoft.com/office/drawing/2014/main" val="1185043851"/>
                    </a:ext>
                  </a:extLst>
                </a:gridCol>
              </a:tblGrid>
              <a:tr h="779463">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Intervention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In weight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In use of DM meds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in fasting glucose (mg/dL)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HbA1C (%)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In use of HTN meds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In use of lipid lowering meds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1" i="0" u="none" strike="noStrike" cap="none" normalizeH="0" baseline="0" smtClean="0">
                          <a:ln>
                            <a:noFill/>
                          </a:ln>
                          <a:solidFill>
                            <a:schemeClr val="tx1"/>
                          </a:solidFill>
                          <a:effectLst/>
                          <a:latin typeface="Symbol" panose="05050102010706020507" pitchFamily="18" charset="2"/>
                          <a:ea typeface="ＭＳ Ｐゴシック" panose="020B0600070205080204" pitchFamily="34" charset="-128"/>
                        </a:rPr>
                        <a:t>D</a:t>
                      </a:r>
                      <a:r>
                        <a:rPr kumimoji="0" lang="en-US" altLang="pt-BR" sz="14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In metabolic syndrome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332248760"/>
                  </a:ext>
                </a:extLst>
              </a:tr>
              <a:tr h="611188">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ts val="120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ILI vs. DSE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-7.9 p&lt;0.001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-10.0 p&lt;0.001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-14.3 p&lt;0.001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-0.5 p&lt;0.001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-2.3 p=0.02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-5.7 p&lt;0.001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pt-BR"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--7.6 p&lt;0.001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94316087"/>
                  </a:ext>
                </a:extLst>
              </a:tr>
            </a:tbl>
          </a:graphicData>
        </a:graphic>
      </p:graphicFrame>
      <p:sp>
        <p:nvSpPr>
          <p:cNvPr id="124965" name="Text Box 49"/>
          <p:cNvSpPr txBox="1">
            <a:spLocks noChangeArrowheads="1"/>
          </p:cNvSpPr>
          <p:nvPr/>
        </p:nvSpPr>
        <p:spPr bwMode="auto">
          <a:xfrm>
            <a:off x="6019800" y="60960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DM=Diabetes mellitus, HbA</a:t>
            </a:r>
            <a:r>
              <a:rPr lang="en-US" altLang="pt-BR" sz="1000" baseline="-25000"/>
              <a:t>1C</a:t>
            </a:r>
            <a:r>
              <a:rPr lang="en-US" altLang="pt-BR" sz="1000"/>
              <a:t>=Glycosylated hemoglobin, HTN=Hypertension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8"/>
          <p:cNvGrpSpPr>
            <a:grpSpLocks noChangeAspect="1"/>
          </p:cNvGrpSpPr>
          <p:nvPr/>
        </p:nvGrpSpPr>
        <p:grpSpPr bwMode="auto">
          <a:xfrm>
            <a:off x="893763" y="1371600"/>
            <a:ext cx="7640637" cy="4024313"/>
            <a:chOff x="0" y="942"/>
            <a:chExt cx="6445" cy="3395"/>
          </a:xfrm>
        </p:grpSpPr>
        <p:sp>
          <p:nvSpPr>
            <p:cNvPr id="125962" name="AutoShape 7"/>
            <p:cNvSpPr>
              <a:spLocks noChangeAspect="1" noChangeArrowheads="1" noTextEdit="1"/>
            </p:cNvSpPr>
            <p:nvPr/>
          </p:nvSpPr>
          <p:spPr bwMode="auto">
            <a:xfrm>
              <a:off x="0" y="942"/>
              <a:ext cx="6445" cy="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25963" name="Rectangle 9"/>
            <p:cNvSpPr>
              <a:spLocks noChangeArrowheads="1"/>
            </p:cNvSpPr>
            <p:nvPr/>
          </p:nvSpPr>
          <p:spPr bwMode="auto">
            <a:xfrm>
              <a:off x="34" y="976"/>
              <a:ext cx="6370"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64" name="Rectangle 10"/>
            <p:cNvSpPr>
              <a:spLocks noChangeArrowheads="1"/>
            </p:cNvSpPr>
            <p:nvPr/>
          </p:nvSpPr>
          <p:spPr bwMode="auto">
            <a:xfrm>
              <a:off x="34" y="1044"/>
              <a:ext cx="547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65" name="Freeform 11"/>
            <p:cNvSpPr>
              <a:spLocks/>
            </p:cNvSpPr>
            <p:nvPr/>
          </p:nvSpPr>
          <p:spPr bwMode="auto">
            <a:xfrm>
              <a:off x="576" y="3863"/>
              <a:ext cx="4676" cy="81"/>
            </a:xfrm>
            <a:custGeom>
              <a:avLst/>
              <a:gdLst>
                <a:gd name="T0" fmla="*/ 0 w 4676"/>
                <a:gd name="T1" fmla="*/ 81 h 81"/>
                <a:gd name="T2" fmla="*/ 108 w 4676"/>
                <a:gd name="T3" fmla="*/ 0 h 81"/>
                <a:gd name="T4" fmla="*/ 4676 w 4676"/>
                <a:gd name="T5" fmla="*/ 0 h 81"/>
                <a:gd name="T6" fmla="*/ 4568 w 4676"/>
                <a:gd name="T7" fmla="*/ 81 h 81"/>
                <a:gd name="T8" fmla="*/ 0 w 4676"/>
                <a:gd name="T9" fmla="*/ 81 h 81"/>
                <a:gd name="T10" fmla="*/ 0 60000 65536"/>
                <a:gd name="T11" fmla="*/ 0 60000 65536"/>
                <a:gd name="T12" fmla="*/ 0 60000 65536"/>
                <a:gd name="T13" fmla="*/ 0 60000 65536"/>
                <a:gd name="T14" fmla="*/ 0 60000 65536"/>
                <a:gd name="T15" fmla="*/ 0 w 4676"/>
                <a:gd name="T16" fmla="*/ 0 h 81"/>
                <a:gd name="T17" fmla="*/ 4676 w 4676"/>
                <a:gd name="T18" fmla="*/ 81 h 81"/>
              </a:gdLst>
              <a:ahLst/>
              <a:cxnLst>
                <a:cxn ang="T10">
                  <a:pos x="T0" y="T1"/>
                </a:cxn>
                <a:cxn ang="T11">
                  <a:pos x="T2" y="T3"/>
                </a:cxn>
                <a:cxn ang="T12">
                  <a:pos x="T4" y="T5"/>
                </a:cxn>
                <a:cxn ang="T13">
                  <a:pos x="T6" y="T7"/>
                </a:cxn>
                <a:cxn ang="T14">
                  <a:pos x="T8" y="T9"/>
                </a:cxn>
              </a:cxnLst>
              <a:rect l="T15" t="T16" r="T17" b="T18"/>
              <a:pathLst>
                <a:path w="4676" h="81">
                  <a:moveTo>
                    <a:pt x="0" y="81"/>
                  </a:moveTo>
                  <a:lnTo>
                    <a:pt x="108" y="0"/>
                  </a:lnTo>
                  <a:lnTo>
                    <a:pt x="4676" y="0"/>
                  </a:lnTo>
                  <a:lnTo>
                    <a:pt x="4568" y="81"/>
                  </a:lnTo>
                  <a:lnTo>
                    <a:pt x="0" y="8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66" name="Freeform 12"/>
            <p:cNvSpPr>
              <a:spLocks/>
            </p:cNvSpPr>
            <p:nvPr/>
          </p:nvSpPr>
          <p:spPr bwMode="auto">
            <a:xfrm>
              <a:off x="576" y="1125"/>
              <a:ext cx="108" cy="2819"/>
            </a:xfrm>
            <a:custGeom>
              <a:avLst/>
              <a:gdLst>
                <a:gd name="T0" fmla="*/ 0 w 108"/>
                <a:gd name="T1" fmla="*/ 2819 h 2819"/>
                <a:gd name="T2" fmla="*/ 0 w 108"/>
                <a:gd name="T3" fmla="*/ 81 h 2819"/>
                <a:gd name="T4" fmla="*/ 108 w 108"/>
                <a:gd name="T5" fmla="*/ 0 h 2819"/>
                <a:gd name="T6" fmla="*/ 108 w 108"/>
                <a:gd name="T7" fmla="*/ 2738 h 2819"/>
                <a:gd name="T8" fmla="*/ 0 w 108"/>
                <a:gd name="T9" fmla="*/ 2819 h 2819"/>
                <a:gd name="T10" fmla="*/ 0 60000 65536"/>
                <a:gd name="T11" fmla="*/ 0 60000 65536"/>
                <a:gd name="T12" fmla="*/ 0 60000 65536"/>
                <a:gd name="T13" fmla="*/ 0 60000 65536"/>
                <a:gd name="T14" fmla="*/ 0 60000 65536"/>
                <a:gd name="T15" fmla="*/ 0 w 108"/>
                <a:gd name="T16" fmla="*/ 0 h 2819"/>
                <a:gd name="T17" fmla="*/ 108 w 108"/>
                <a:gd name="T18" fmla="*/ 2819 h 2819"/>
              </a:gdLst>
              <a:ahLst/>
              <a:cxnLst>
                <a:cxn ang="T10">
                  <a:pos x="T0" y="T1"/>
                </a:cxn>
                <a:cxn ang="T11">
                  <a:pos x="T2" y="T3"/>
                </a:cxn>
                <a:cxn ang="T12">
                  <a:pos x="T4" y="T5"/>
                </a:cxn>
                <a:cxn ang="T13">
                  <a:pos x="T6" y="T7"/>
                </a:cxn>
                <a:cxn ang="T14">
                  <a:pos x="T8" y="T9"/>
                </a:cxn>
              </a:cxnLst>
              <a:rect l="T15" t="T16" r="T17" b="T18"/>
              <a:pathLst>
                <a:path w="108" h="2819">
                  <a:moveTo>
                    <a:pt x="0" y="2819"/>
                  </a:moveTo>
                  <a:lnTo>
                    <a:pt x="0" y="81"/>
                  </a:lnTo>
                  <a:lnTo>
                    <a:pt x="108" y="0"/>
                  </a:lnTo>
                  <a:lnTo>
                    <a:pt x="108" y="2738"/>
                  </a:lnTo>
                  <a:lnTo>
                    <a:pt x="0" y="281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67" name="Rectangle 13"/>
            <p:cNvSpPr>
              <a:spLocks noChangeArrowheads="1"/>
            </p:cNvSpPr>
            <p:nvPr/>
          </p:nvSpPr>
          <p:spPr bwMode="auto">
            <a:xfrm>
              <a:off x="684" y="1125"/>
              <a:ext cx="4568" cy="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68" name="Freeform 14"/>
            <p:cNvSpPr>
              <a:spLocks/>
            </p:cNvSpPr>
            <p:nvPr/>
          </p:nvSpPr>
          <p:spPr bwMode="auto">
            <a:xfrm>
              <a:off x="576" y="3863"/>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69" name="Freeform 15"/>
            <p:cNvSpPr>
              <a:spLocks/>
            </p:cNvSpPr>
            <p:nvPr/>
          </p:nvSpPr>
          <p:spPr bwMode="auto">
            <a:xfrm>
              <a:off x="576" y="3409"/>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0" name="Freeform 16"/>
            <p:cNvSpPr>
              <a:spLocks/>
            </p:cNvSpPr>
            <p:nvPr/>
          </p:nvSpPr>
          <p:spPr bwMode="auto">
            <a:xfrm>
              <a:off x="576" y="2955"/>
              <a:ext cx="4676" cy="74"/>
            </a:xfrm>
            <a:custGeom>
              <a:avLst/>
              <a:gdLst>
                <a:gd name="T0" fmla="*/ 0 w 690"/>
                <a:gd name="T1" fmla="*/ 2147483647 h 11"/>
                <a:gd name="T2" fmla="*/ 2147483647 w 690"/>
                <a:gd name="T3" fmla="*/ 0 h 11"/>
                <a:gd name="T4" fmla="*/ 2147483647 w 690"/>
                <a:gd name="T5" fmla="*/ 0 h 11"/>
                <a:gd name="T6" fmla="*/ 0 60000 65536"/>
                <a:gd name="T7" fmla="*/ 0 60000 65536"/>
                <a:gd name="T8" fmla="*/ 0 60000 65536"/>
                <a:gd name="T9" fmla="*/ 0 w 690"/>
                <a:gd name="T10" fmla="*/ 0 h 11"/>
                <a:gd name="T11" fmla="*/ 690 w 690"/>
                <a:gd name="T12" fmla="*/ 11 h 11"/>
              </a:gdLst>
              <a:ahLst/>
              <a:cxnLst>
                <a:cxn ang="T6">
                  <a:pos x="T0" y="T1"/>
                </a:cxn>
                <a:cxn ang="T7">
                  <a:pos x="T2" y="T3"/>
                </a:cxn>
                <a:cxn ang="T8">
                  <a:pos x="T4" y="T5"/>
                </a:cxn>
              </a:cxnLst>
              <a:rect l="T9" t="T10" r="T11" b="T12"/>
              <a:pathLst>
                <a:path w="690" h="11">
                  <a:moveTo>
                    <a:pt x="0" y="11"/>
                  </a:moveTo>
                  <a:lnTo>
                    <a:pt x="16" y="0"/>
                  </a:lnTo>
                  <a:lnTo>
                    <a:pt x="690" y="0"/>
                  </a:lnTo>
                </a:path>
              </a:pathLst>
            </a:custGeom>
            <a:noFill/>
            <a:ln w="111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1" name="Freeform 17"/>
            <p:cNvSpPr>
              <a:spLocks/>
            </p:cNvSpPr>
            <p:nvPr/>
          </p:nvSpPr>
          <p:spPr bwMode="auto">
            <a:xfrm>
              <a:off x="576" y="2494"/>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2" name="Freeform 18"/>
            <p:cNvSpPr>
              <a:spLocks/>
            </p:cNvSpPr>
            <p:nvPr/>
          </p:nvSpPr>
          <p:spPr bwMode="auto">
            <a:xfrm>
              <a:off x="576" y="2040"/>
              <a:ext cx="4676" cy="74"/>
            </a:xfrm>
            <a:custGeom>
              <a:avLst/>
              <a:gdLst>
                <a:gd name="T0" fmla="*/ 0 w 690"/>
                <a:gd name="T1" fmla="*/ 2147483647 h 11"/>
                <a:gd name="T2" fmla="*/ 2147483647 w 690"/>
                <a:gd name="T3" fmla="*/ 0 h 11"/>
                <a:gd name="T4" fmla="*/ 2147483647 w 690"/>
                <a:gd name="T5" fmla="*/ 0 h 11"/>
                <a:gd name="T6" fmla="*/ 0 60000 65536"/>
                <a:gd name="T7" fmla="*/ 0 60000 65536"/>
                <a:gd name="T8" fmla="*/ 0 60000 65536"/>
                <a:gd name="T9" fmla="*/ 0 w 690"/>
                <a:gd name="T10" fmla="*/ 0 h 11"/>
                <a:gd name="T11" fmla="*/ 690 w 690"/>
                <a:gd name="T12" fmla="*/ 11 h 11"/>
              </a:gdLst>
              <a:ahLst/>
              <a:cxnLst>
                <a:cxn ang="T6">
                  <a:pos x="T0" y="T1"/>
                </a:cxn>
                <a:cxn ang="T7">
                  <a:pos x="T2" y="T3"/>
                </a:cxn>
                <a:cxn ang="T8">
                  <a:pos x="T4" y="T5"/>
                </a:cxn>
              </a:cxnLst>
              <a:rect l="T9" t="T10" r="T11" b="T12"/>
              <a:pathLst>
                <a:path w="690" h="11">
                  <a:moveTo>
                    <a:pt x="0" y="11"/>
                  </a:moveTo>
                  <a:lnTo>
                    <a:pt x="16" y="0"/>
                  </a:lnTo>
                  <a:lnTo>
                    <a:pt x="690" y="0"/>
                  </a:lnTo>
                </a:path>
              </a:pathLst>
            </a:custGeom>
            <a:noFill/>
            <a:ln w="111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3" name="Freeform 19"/>
            <p:cNvSpPr>
              <a:spLocks/>
            </p:cNvSpPr>
            <p:nvPr/>
          </p:nvSpPr>
          <p:spPr bwMode="auto">
            <a:xfrm>
              <a:off x="576" y="1579"/>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4" name="Freeform 20"/>
            <p:cNvSpPr>
              <a:spLocks/>
            </p:cNvSpPr>
            <p:nvPr/>
          </p:nvSpPr>
          <p:spPr bwMode="auto">
            <a:xfrm>
              <a:off x="576" y="1125"/>
              <a:ext cx="4676" cy="81"/>
            </a:xfrm>
            <a:custGeom>
              <a:avLst/>
              <a:gdLst>
                <a:gd name="T0" fmla="*/ 0 w 690"/>
                <a:gd name="T1" fmla="*/ 2147483647 h 12"/>
                <a:gd name="T2" fmla="*/ 2147483647 w 690"/>
                <a:gd name="T3" fmla="*/ 0 h 12"/>
                <a:gd name="T4" fmla="*/ 2147483647 w 690"/>
                <a:gd name="T5" fmla="*/ 0 h 12"/>
                <a:gd name="T6" fmla="*/ 0 60000 65536"/>
                <a:gd name="T7" fmla="*/ 0 60000 65536"/>
                <a:gd name="T8" fmla="*/ 0 60000 65536"/>
                <a:gd name="T9" fmla="*/ 0 w 690"/>
                <a:gd name="T10" fmla="*/ 0 h 12"/>
                <a:gd name="T11" fmla="*/ 690 w 690"/>
                <a:gd name="T12" fmla="*/ 12 h 12"/>
              </a:gdLst>
              <a:ahLst/>
              <a:cxnLst>
                <a:cxn ang="T6">
                  <a:pos x="T0" y="T1"/>
                </a:cxn>
                <a:cxn ang="T7">
                  <a:pos x="T2" y="T3"/>
                </a:cxn>
                <a:cxn ang="T8">
                  <a:pos x="T4" y="T5"/>
                </a:cxn>
              </a:cxnLst>
              <a:rect l="T9" t="T10" r="T11" b="T12"/>
              <a:pathLst>
                <a:path w="690" h="12">
                  <a:moveTo>
                    <a:pt x="0" y="12"/>
                  </a:moveTo>
                  <a:lnTo>
                    <a:pt x="16" y="0"/>
                  </a:lnTo>
                  <a:lnTo>
                    <a:pt x="690" y="0"/>
                  </a:lnTo>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5" name="Freeform 21"/>
            <p:cNvSpPr>
              <a:spLocks/>
            </p:cNvSpPr>
            <p:nvPr/>
          </p:nvSpPr>
          <p:spPr bwMode="auto">
            <a:xfrm>
              <a:off x="576" y="3863"/>
              <a:ext cx="4676" cy="81"/>
            </a:xfrm>
            <a:custGeom>
              <a:avLst/>
              <a:gdLst>
                <a:gd name="T0" fmla="*/ 4676 w 4676"/>
                <a:gd name="T1" fmla="*/ 0 h 81"/>
                <a:gd name="T2" fmla="*/ 4568 w 4676"/>
                <a:gd name="T3" fmla="*/ 81 h 81"/>
                <a:gd name="T4" fmla="*/ 0 w 4676"/>
                <a:gd name="T5" fmla="*/ 81 h 81"/>
                <a:gd name="T6" fmla="*/ 108 w 4676"/>
                <a:gd name="T7" fmla="*/ 0 h 81"/>
                <a:gd name="T8" fmla="*/ 4676 w 4676"/>
                <a:gd name="T9" fmla="*/ 0 h 81"/>
                <a:gd name="T10" fmla="*/ 0 60000 65536"/>
                <a:gd name="T11" fmla="*/ 0 60000 65536"/>
                <a:gd name="T12" fmla="*/ 0 60000 65536"/>
                <a:gd name="T13" fmla="*/ 0 60000 65536"/>
                <a:gd name="T14" fmla="*/ 0 60000 65536"/>
                <a:gd name="T15" fmla="*/ 0 w 4676"/>
                <a:gd name="T16" fmla="*/ 0 h 81"/>
                <a:gd name="T17" fmla="*/ 4676 w 4676"/>
                <a:gd name="T18" fmla="*/ 81 h 81"/>
              </a:gdLst>
              <a:ahLst/>
              <a:cxnLst>
                <a:cxn ang="T10">
                  <a:pos x="T0" y="T1"/>
                </a:cxn>
                <a:cxn ang="T11">
                  <a:pos x="T2" y="T3"/>
                </a:cxn>
                <a:cxn ang="T12">
                  <a:pos x="T4" y="T5"/>
                </a:cxn>
                <a:cxn ang="T13">
                  <a:pos x="T6" y="T7"/>
                </a:cxn>
                <a:cxn ang="T14">
                  <a:pos x="T8" y="T9"/>
                </a:cxn>
              </a:cxnLst>
              <a:rect l="T15" t="T16" r="T17" b="T18"/>
              <a:pathLst>
                <a:path w="4676" h="81">
                  <a:moveTo>
                    <a:pt x="4676" y="0"/>
                  </a:moveTo>
                  <a:lnTo>
                    <a:pt x="4568" y="81"/>
                  </a:lnTo>
                  <a:lnTo>
                    <a:pt x="0" y="81"/>
                  </a:lnTo>
                  <a:lnTo>
                    <a:pt x="108" y="0"/>
                  </a:lnTo>
                  <a:lnTo>
                    <a:pt x="4676" y="0"/>
                  </a:lnTo>
                  <a:close/>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6" name="Freeform 22"/>
            <p:cNvSpPr>
              <a:spLocks/>
            </p:cNvSpPr>
            <p:nvPr/>
          </p:nvSpPr>
          <p:spPr bwMode="auto">
            <a:xfrm>
              <a:off x="576" y="1125"/>
              <a:ext cx="108" cy="2819"/>
            </a:xfrm>
            <a:custGeom>
              <a:avLst/>
              <a:gdLst>
                <a:gd name="T0" fmla="*/ 0 w 108"/>
                <a:gd name="T1" fmla="*/ 2819 h 2819"/>
                <a:gd name="T2" fmla="*/ 0 w 108"/>
                <a:gd name="T3" fmla="*/ 81 h 2819"/>
                <a:gd name="T4" fmla="*/ 108 w 108"/>
                <a:gd name="T5" fmla="*/ 0 h 2819"/>
                <a:gd name="T6" fmla="*/ 108 w 108"/>
                <a:gd name="T7" fmla="*/ 2738 h 2819"/>
                <a:gd name="T8" fmla="*/ 0 w 108"/>
                <a:gd name="T9" fmla="*/ 2819 h 2819"/>
                <a:gd name="T10" fmla="*/ 0 60000 65536"/>
                <a:gd name="T11" fmla="*/ 0 60000 65536"/>
                <a:gd name="T12" fmla="*/ 0 60000 65536"/>
                <a:gd name="T13" fmla="*/ 0 60000 65536"/>
                <a:gd name="T14" fmla="*/ 0 60000 65536"/>
                <a:gd name="T15" fmla="*/ 0 w 108"/>
                <a:gd name="T16" fmla="*/ 0 h 2819"/>
                <a:gd name="T17" fmla="*/ 108 w 108"/>
                <a:gd name="T18" fmla="*/ 2819 h 2819"/>
              </a:gdLst>
              <a:ahLst/>
              <a:cxnLst>
                <a:cxn ang="T10">
                  <a:pos x="T0" y="T1"/>
                </a:cxn>
                <a:cxn ang="T11">
                  <a:pos x="T2" y="T3"/>
                </a:cxn>
                <a:cxn ang="T12">
                  <a:pos x="T4" y="T5"/>
                </a:cxn>
                <a:cxn ang="T13">
                  <a:pos x="T6" y="T7"/>
                </a:cxn>
                <a:cxn ang="T14">
                  <a:pos x="T8" y="T9"/>
                </a:cxn>
              </a:cxnLst>
              <a:rect l="T15" t="T16" r="T17" b="T18"/>
              <a:pathLst>
                <a:path w="108" h="2819">
                  <a:moveTo>
                    <a:pt x="0" y="2819"/>
                  </a:moveTo>
                  <a:lnTo>
                    <a:pt x="0" y="81"/>
                  </a:lnTo>
                  <a:lnTo>
                    <a:pt x="108" y="0"/>
                  </a:lnTo>
                  <a:lnTo>
                    <a:pt x="108" y="2738"/>
                  </a:lnTo>
                  <a:lnTo>
                    <a:pt x="0" y="2819"/>
                  </a:lnTo>
                  <a:close/>
                </a:path>
              </a:pathLst>
            </a:cu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7" name="Rectangle 23"/>
            <p:cNvSpPr>
              <a:spLocks noChangeArrowheads="1"/>
            </p:cNvSpPr>
            <p:nvPr/>
          </p:nvSpPr>
          <p:spPr bwMode="auto">
            <a:xfrm>
              <a:off x="684" y="1125"/>
              <a:ext cx="4568" cy="2738"/>
            </a:xfrm>
            <a:prstGeom prst="rect">
              <a:avLst/>
            </a:prstGeom>
            <a:noFill/>
            <a:ln w="11113">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78" name="Freeform 24"/>
            <p:cNvSpPr>
              <a:spLocks/>
            </p:cNvSpPr>
            <p:nvPr/>
          </p:nvSpPr>
          <p:spPr bwMode="auto">
            <a:xfrm>
              <a:off x="1111" y="3090"/>
              <a:ext cx="102" cy="854"/>
            </a:xfrm>
            <a:custGeom>
              <a:avLst/>
              <a:gdLst>
                <a:gd name="T0" fmla="*/ 0 w 102"/>
                <a:gd name="T1" fmla="*/ 854 h 854"/>
                <a:gd name="T2" fmla="*/ 0 w 102"/>
                <a:gd name="T3" fmla="*/ 75 h 854"/>
                <a:gd name="T4" fmla="*/ 102 w 102"/>
                <a:gd name="T5" fmla="*/ 0 h 854"/>
                <a:gd name="T6" fmla="*/ 102 w 102"/>
                <a:gd name="T7" fmla="*/ 773 h 854"/>
                <a:gd name="T8" fmla="*/ 0 w 102"/>
                <a:gd name="T9" fmla="*/ 854 h 854"/>
                <a:gd name="T10" fmla="*/ 0 60000 65536"/>
                <a:gd name="T11" fmla="*/ 0 60000 65536"/>
                <a:gd name="T12" fmla="*/ 0 60000 65536"/>
                <a:gd name="T13" fmla="*/ 0 60000 65536"/>
                <a:gd name="T14" fmla="*/ 0 60000 65536"/>
                <a:gd name="T15" fmla="*/ 0 w 102"/>
                <a:gd name="T16" fmla="*/ 0 h 854"/>
                <a:gd name="T17" fmla="*/ 102 w 102"/>
                <a:gd name="T18" fmla="*/ 854 h 854"/>
              </a:gdLst>
              <a:ahLst/>
              <a:cxnLst>
                <a:cxn ang="T10">
                  <a:pos x="T0" y="T1"/>
                </a:cxn>
                <a:cxn ang="T11">
                  <a:pos x="T2" y="T3"/>
                </a:cxn>
                <a:cxn ang="T12">
                  <a:pos x="T4" y="T5"/>
                </a:cxn>
                <a:cxn ang="T13">
                  <a:pos x="T6" y="T7"/>
                </a:cxn>
                <a:cxn ang="T14">
                  <a:pos x="T8" y="T9"/>
                </a:cxn>
              </a:cxnLst>
              <a:rect l="T15" t="T16" r="T17" b="T18"/>
              <a:pathLst>
                <a:path w="102" h="854">
                  <a:moveTo>
                    <a:pt x="0" y="854"/>
                  </a:moveTo>
                  <a:lnTo>
                    <a:pt x="0" y="75"/>
                  </a:lnTo>
                  <a:lnTo>
                    <a:pt x="102" y="0"/>
                  </a:lnTo>
                  <a:lnTo>
                    <a:pt x="102" y="773"/>
                  </a:lnTo>
                  <a:lnTo>
                    <a:pt x="0" y="854"/>
                  </a:lnTo>
                  <a:close/>
                </a:path>
              </a:pathLst>
            </a:custGeom>
            <a:solidFill>
              <a:srgbClr val="8080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79" name="Rectangle 25"/>
            <p:cNvSpPr>
              <a:spLocks noChangeArrowheads="1"/>
            </p:cNvSpPr>
            <p:nvPr/>
          </p:nvSpPr>
          <p:spPr bwMode="auto">
            <a:xfrm>
              <a:off x="806" y="3165"/>
              <a:ext cx="305" cy="779"/>
            </a:xfrm>
            <a:prstGeom prst="rect">
              <a:avLst/>
            </a:prstGeom>
            <a:solidFill>
              <a:srgbClr val="FFC000"/>
            </a:solidFill>
            <a:ln w="11113">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80" name="Freeform 26"/>
            <p:cNvSpPr>
              <a:spLocks/>
            </p:cNvSpPr>
            <p:nvPr/>
          </p:nvSpPr>
          <p:spPr bwMode="auto">
            <a:xfrm>
              <a:off x="806" y="3090"/>
              <a:ext cx="407" cy="75"/>
            </a:xfrm>
            <a:custGeom>
              <a:avLst/>
              <a:gdLst>
                <a:gd name="T0" fmla="*/ 305 w 407"/>
                <a:gd name="T1" fmla="*/ 75 h 75"/>
                <a:gd name="T2" fmla="*/ 407 w 407"/>
                <a:gd name="T3" fmla="*/ 0 h 75"/>
                <a:gd name="T4" fmla="*/ 102 w 407"/>
                <a:gd name="T5" fmla="*/ 0 h 75"/>
                <a:gd name="T6" fmla="*/ 0 w 407"/>
                <a:gd name="T7" fmla="*/ 75 h 75"/>
                <a:gd name="T8" fmla="*/ 305 w 407"/>
                <a:gd name="T9" fmla="*/ 75 h 75"/>
                <a:gd name="T10" fmla="*/ 0 60000 65536"/>
                <a:gd name="T11" fmla="*/ 0 60000 65536"/>
                <a:gd name="T12" fmla="*/ 0 60000 65536"/>
                <a:gd name="T13" fmla="*/ 0 60000 65536"/>
                <a:gd name="T14" fmla="*/ 0 60000 65536"/>
                <a:gd name="T15" fmla="*/ 0 w 407"/>
                <a:gd name="T16" fmla="*/ 0 h 75"/>
                <a:gd name="T17" fmla="*/ 407 w 407"/>
                <a:gd name="T18" fmla="*/ 75 h 75"/>
              </a:gdLst>
              <a:ahLst/>
              <a:cxnLst>
                <a:cxn ang="T10">
                  <a:pos x="T0" y="T1"/>
                </a:cxn>
                <a:cxn ang="T11">
                  <a:pos x="T2" y="T3"/>
                </a:cxn>
                <a:cxn ang="T12">
                  <a:pos x="T4" y="T5"/>
                </a:cxn>
                <a:cxn ang="T13">
                  <a:pos x="T6" y="T7"/>
                </a:cxn>
                <a:cxn ang="T14">
                  <a:pos x="T8" y="T9"/>
                </a:cxn>
              </a:cxnLst>
              <a:rect l="T15" t="T16" r="T17" b="T18"/>
              <a:pathLst>
                <a:path w="407" h="75">
                  <a:moveTo>
                    <a:pt x="305" y="75"/>
                  </a:moveTo>
                  <a:lnTo>
                    <a:pt x="407" y="0"/>
                  </a:lnTo>
                  <a:lnTo>
                    <a:pt x="102" y="0"/>
                  </a:lnTo>
                  <a:lnTo>
                    <a:pt x="0" y="75"/>
                  </a:lnTo>
                  <a:lnTo>
                    <a:pt x="305" y="75"/>
                  </a:lnTo>
                  <a:close/>
                </a:path>
              </a:pathLst>
            </a:custGeom>
            <a:solidFill>
              <a:srgbClr val="FFC00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81" name="Freeform 27"/>
            <p:cNvSpPr>
              <a:spLocks/>
            </p:cNvSpPr>
            <p:nvPr/>
          </p:nvSpPr>
          <p:spPr bwMode="auto">
            <a:xfrm>
              <a:off x="1416" y="2955"/>
              <a:ext cx="102" cy="989"/>
            </a:xfrm>
            <a:custGeom>
              <a:avLst/>
              <a:gdLst>
                <a:gd name="T0" fmla="*/ 0 w 102"/>
                <a:gd name="T1" fmla="*/ 989 h 989"/>
                <a:gd name="T2" fmla="*/ 0 w 102"/>
                <a:gd name="T3" fmla="*/ 74 h 989"/>
                <a:gd name="T4" fmla="*/ 102 w 102"/>
                <a:gd name="T5" fmla="*/ 0 h 989"/>
                <a:gd name="T6" fmla="*/ 102 w 102"/>
                <a:gd name="T7" fmla="*/ 908 h 989"/>
                <a:gd name="T8" fmla="*/ 0 w 102"/>
                <a:gd name="T9" fmla="*/ 989 h 989"/>
                <a:gd name="T10" fmla="*/ 0 60000 65536"/>
                <a:gd name="T11" fmla="*/ 0 60000 65536"/>
                <a:gd name="T12" fmla="*/ 0 60000 65536"/>
                <a:gd name="T13" fmla="*/ 0 60000 65536"/>
                <a:gd name="T14" fmla="*/ 0 60000 65536"/>
                <a:gd name="T15" fmla="*/ 0 w 102"/>
                <a:gd name="T16" fmla="*/ 0 h 989"/>
                <a:gd name="T17" fmla="*/ 102 w 102"/>
                <a:gd name="T18" fmla="*/ 989 h 989"/>
              </a:gdLst>
              <a:ahLst/>
              <a:cxnLst>
                <a:cxn ang="T10">
                  <a:pos x="T0" y="T1"/>
                </a:cxn>
                <a:cxn ang="T11">
                  <a:pos x="T2" y="T3"/>
                </a:cxn>
                <a:cxn ang="T12">
                  <a:pos x="T4" y="T5"/>
                </a:cxn>
                <a:cxn ang="T13">
                  <a:pos x="T6" y="T7"/>
                </a:cxn>
                <a:cxn ang="T14">
                  <a:pos x="T8" y="T9"/>
                </a:cxn>
              </a:cxnLst>
              <a:rect l="T15" t="T16" r="T17" b="T18"/>
              <a:pathLst>
                <a:path w="102" h="989">
                  <a:moveTo>
                    <a:pt x="0" y="989"/>
                  </a:moveTo>
                  <a:lnTo>
                    <a:pt x="0" y="74"/>
                  </a:lnTo>
                  <a:lnTo>
                    <a:pt x="102" y="0"/>
                  </a:lnTo>
                  <a:lnTo>
                    <a:pt x="102" y="908"/>
                  </a:lnTo>
                  <a:lnTo>
                    <a:pt x="0" y="989"/>
                  </a:lnTo>
                  <a:close/>
                </a:path>
              </a:pathLst>
            </a:custGeom>
            <a:solidFill>
              <a:srgbClr val="8066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82" name="Rectangle 28"/>
            <p:cNvSpPr>
              <a:spLocks noChangeArrowheads="1"/>
            </p:cNvSpPr>
            <p:nvPr/>
          </p:nvSpPr>
          <p:spPr bwMode="auto">
            <a:xfrm>
              <a:off x="1111" y="3029"/>
              <a:ext cx="305" cy="915"/>
            </a:xfrm>
            <a:prstGeom prst="rect">
              <a:avLst/>
            </a:prstGeom>
            <a:solidFill>
              <a:srgbClr val="00B0F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83" name="Freeform 29"/>
            <p:cNvSpPr>
              <a:spLocks/>
            </p:cNvSpPr>
            <p:nvPr/>
          </p:nvSpPr>
          <p:spPr bwMode="auto">
            <a:xfrm>
              <a:off x="1111" y="2955"/>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00B0F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84" name="Freeform 30"/>
            <p:cNvSpPr>
              <a:spLocks/>
            </p:cNvSpPr>
            <p:nvPr/>
          </p:nvSpPr>
          <p:spPr bwMode="auto">
            <a:xfrm>
              <a:off x="1721" y="2677"/>
              <a:ext cx="102" cy="1267"/>
            </a:xfrm>
            <a:custGeom>
              <a:avLst/>
              <a:gdLst>
                <a:gd name="T0" fmla="*/ 0 w 102"/>
                <a:gd name="T1" fmla="*/ 1267 h 1267"/>
                <a:gd name="T2" fmla="*/ 0 w 102"/>
                <a:gd name="T3" fmla="*/ 81 h 1267"/>
                <a:gd name="T4" fmla="*/ 102 w 102"/>
                <a:gd name="T5" fmla="*/ 0 h 1267"/>
                <a:gd name="T6" fmla="*/ 102 w 102"/>
                <a:gd name="T7" fmla="*/ 1186 h 1267"/>
                <a:gd name="T8" fmla="*/ 0 w 102"/>
                <a:gd name="T9" fmla="*/ 1267 h 1267"/>
                <a:gd name="T10" fmla="*/ 0 60000 65536"/>
                <a:gd name="T11" fmla="*/ 0 60000 65536"/>
                <a:gd name="T12" fmla="*/ 0 60000 65536"/>
                <a:gd name="T13" fmla="*/ 0 60000 65536"/>
                <a:gd name="T14" fmla="*/ 0 60000 65536"/>
                <a:gd name="T15" fmla="*/ 0 w 102"/>
                <a:gd name="T16" fmla="*/ 0 h 1267"/>
                <a:gd name="T17" fmla="*/ 102 w 102"/>
                <a:gd name="T18" fmla="*/ 1267 h 1267"/>
              </a:gdLst>
              <a:ahLst/>
              <a:cxnLst>
                <a:cxn ang="T10">
                  <a:pos x="T0" y="T1"/>
                </a:cxn>
                <a:cxn ang="T11">
                  <a:pos x="T2" y="T3"/>
                </a:cxn>
                <a:cxn ang="T12">
                  <a:pos x="T4" y="T5"/>
                </a:cxn>
                <a:cxn ang="T13">
                  <a:pos x="T6" y="T7"/>
                </a:cxn>
                <a:cxn ang="T14">
                  <a:pos x="T8" y="T9"/>
                </a:cxn>
              </a:cxnLst>
              <a:rect l="T15" t="T16" r="T17" b="T18"/>
              <a:pathLst>
                <a:path w="102" h="1267">
                  <a:moveTo>
                    <a:pt x="0" y="1267"/>
                  </a:moveTo>
                  <a:lnTo>
                    <a:pt x="0" y="81"/>
                  </a:lnTo>
                  <a:lnTo>
                    <a:pt x="102" y="0"/>
                  </a:lnTo>
                  <a:lnTo>
                    <a:pt x="102" y="1186"/>
                  </a:lnTo>
                  <a:lnTo>
                    <a:pt x="0" y="1267"/>
                  </a:lnTo>
                  <a:close/>
                </a:path>
              </a:pathLst>
            </a:custGeom>
            <a:solidFill>
              <a:srgbClr val="804D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85" name="Rectangle 31"/>
            <p:cNvSpPr>
              <a:spLocks noChangeArrowheads="1"/>
            </p:cNvSpPr>
            <p:nvPr/>
          </p:nvSpPr>
          <p:spPr bwMode="auto">
            <a:xfrm>
              <a:off x="1416" y="2758"/>
              <a:ext cx="305" cy="1186"/>
            </a:xfrm>
            <a:prstGeom prst="rect">
              <a:avLst/>
            </a:prstGeom>
            <a:solidFill>
              <a:srgbClr val="00FF0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86" name="Freeform 32"/>
            <p:cNvSpPr>
              <a:spLocks/>
            </p:cNvSpPr>
            <p:nvPr/>
          </p:nvSpPr>
          <p:spPr bwMode="auto">
            <a:xfrm>
              <a:off x="1416" y="2677"/>
              <a:ext cx="407" cy="81"/>
            </a:xfrm>
            <a:custGeom>
              <a:avLst/>
              <a:gdLst>
                <a:gd name="T0" fmla="*/ 305 w 407"/>
                <a:gd name="T1" fmla="*/ 81 h 81"/>
                <a:gd name="T2" fmla="*/ 407 w 407"/>
                <a:gd name="T3" fmla="*/ 0 h 81"/>
                <a:gd name="T4" fmla="*/ 102 w 407"/>
                <a:gd name="T5" fmla="*/ 0 h 81"/>
                <a:gd name="T6" fmla="*/ 0 w 407"/>
                <a:gd name="T7" fmla="*/ 81 h 81"/>
                <a:gd name="T8" fmla="*/ 305 w 407"/>
                <a:gd name="T9" fmla="*/ 81 h 81"/>
                <a:gd name="T10" fmla="*/ 0 60000 65536"/>
                <a:gd name="T11" fmla="*/ 0 60000 65536"/>
                <a:gd name="T12" fmla="*/ 0 60000 65536"/>
                <a:gd name="T13" fmla="*/ 0 60000 65536"/>
                <a:gd name="T14" fmla="*/ 0 60000 65536"/>
                <a:gd name="T15" fmla="*/ 0 w 407"/>
                <a:gd name="T16" fmla="*/ 0 h 81"/>
                <a:gd name="T17" fmla="*/ 407 w 407"/>
                <a:gd name="T18" fmla="*/ 81 h 81"/>
              </a:gdLst>
              <a:ahLst/>
              <a:cxnLst>
                <a:cxn ang="T10">
                  <a:pos x="T0" y="T1"/>
                </a:cxn>
                <a:cxn ang="T11">
                  <a:pos x="T2" y="T3"/>
                </a:cxn>
                <a:cxn ang="T12">
                  <a:pos x="T4" y="T5"/>
                </a:cxn>
                <a:cxn ang="T13">
                  <a:pos x="T6" y="T7"/>
                </a:cxn>
                <a:cxn ang="T14">
                  <a:pos x="T8" y="T9"/>
                </a:cxn>
              </a:cxnLst>
              <a:rect l="T15" t="T16" r="T17" b="T18"/>
              <a:pathLst>
                <a:path w="407" h="81">
                  <a:moveTo>
                    <a:pt x="305" y="81"/>
                  </a:moveTo>
                  <a:lnTo>
                    <a:pt x="407" y="0"/>
                  </a:lnTo>
                  <a:lnTo>
                    <a:pt x="102" y="0"/>
                  </a:lnTo>
                  <a:lnTo>
                    <a:pt x="0" y="81"/>
                  </a:lnTo>
                  <a:lnTo>
                    <a:pt x="305" y="81"/>
                  </a:lnTo>
                  <a:close/>
                </a:path>
              </a:pathLst>
            </a:custGeom>
            <a:solidFill>
              <a:srgbClr val="00FF0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87" name="Freeform 33"/>
            <p:cNvSpPr>
              <a:spLocks/>
            </p:cNvSpPr>
            <p:nvPr/>
          </p:nvSpPr>
          <p:spPr bwMode="auto">
            <a:xfrm>
              <a:off x="2026" y="2629"/>
              <a:ext cx="102" cy="1315"/>
            </a:xfrm>
            <a:custGeom>
              <a:avLst/>
              <a:gdLst>
                <a:gd name="T0" fmla="*/ 0 w 102"/>
                <a:gd name="T1" fmla="*/ 1315 h 1315"/>
                <a:gd name="T2" fmla="*/ 0 w 102"/>
                <a:gd name="T3" fmla="*/ 82 h 1315"/>
                <a:gd name="T4" fmla="*/ 102 w 102"/>
                <a:gd name="T5" fmla="*/ 0 h 1315"/>
                <a:gd name="T6" fmla="*/ 102 w 102"/>
                <a:gd name="T7" fmla="*/ 1234 h 1315"/>
                <a:gd name="T8" fmla="*/ 0 w 102"/>
                <a:gd name="T9" fmla="*/ 1315 h 1315"/>
                <a:gd name="T10" fmla="*/ 0 60000 65536"/>
                <a:gd name="T11" fmla="*/ 0 60000 65536"/>
                <a:gd name="T12" fmla="*/ 0 60000 65536"/>
                <a:gd name="T13" fmla="*/ 0 60000 65536"/>
                <a:gd name="T14" fmla="*/ 0 60000 65536"/>
                <a:gd name="T15" fmla="*/ 0 w 102"/>
                <a:gd name="T16" fmla="*/ 0 h 1315"/>
                <a:gd name="T17" fmla="*/ 102 w 102"/>
                <a:gd name="T18" fmla="*/ 1315 h 1315"/>
              </a:gdLst>
              <a:ahLst/>
              <a:cxnLst>
                <a:cxn ang="T10">
                  <a:pos x="T0" y="T1"/>
                </a:cxn>
                <a:cxn ang="T11">
                  <a:pos x="T2" y="T3"/>
                </a:cxn>
                <a:cxn ang="T12">
                  <a:pos x="T4" y="T5"/>
                </a:cxn>
                <a:cxn ang="T13">
                  <a:pos x="T6" y="T7"/>
                </a:cxn>
                <a:cxn ang="T14">
                  <a:pos x="T8" y="T9"/>
                </a:cxn>
              </a:cxnLst>
              <a:rect l="T15" t="T16" r="T17" b="T18"/>
              <a:pathLst>
                <a:path w="102" h="1315">
                  <a:moveTo>
                    <a:pt x="0" y="1315"/>
                  </a:moveTo>
                  <a:lnTo>
                    <a:pt x="0" y="82"/>
                  </a:lnTo>
                  <a:lnTo>
                    <a:pt x="102" y="0"/>
                  </a:lnTo>
                  <a:lnTo>
                    <a:pt x="102" y="1234"/>
                  </a:lnTo>
                  <a:lnTo>
                    <a:pt x="0" y="1315"/>
                  </a:lnTo>
                  <a:close/>
                </a:path>
              </a:pathLst>
            </a:custGeom>
            <a:solidFill>
              <a:srgbClr val="8033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88" name="Rectangle 34"/>
            <p:cNvSpPr>
              <a:spLocks noChangeArrowheads="1"/>
            </p:cNvSpPr>
            <p:nvPr/>
          </p:nvSpPr>
          <p:spPr bwMode="auto">
            <a:xfrm>
              <a:off x="1721" y="2711"/>
              <a:ext cx="305" cy="1233"/>
            </a:xfrm>
            <a:prstGeom prst="rect">
              <a:avLst/>
            </a:prstGeom>
            <a:solidFill>
              <a:srgbClr val="FF660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89" name="Freeform 35"/>
            <p:cNvSpPr>
              <a:spLocks/>
            </p:cNvSpPr>
            <p:nvPr/>
          </p:nvSpPr>
          <p:spPr bwMode="auto">
            <a:xfrm>
              <a:off x="1721" y="2629"/>
              <a:ext cx="407" cy="82"/>
            </a:xfrm>
            <a:custGeom>
              <a:avLst/>
              <a:gdLst>
                <a:gd name="T0" fmla="*/ 305 w 407"/>
                <a:gd name="T1" fmla="*/ 82 h 82"/>
                <a:gd name="T2" fmla="*/ 407 w 407"/>
                <a:gd name="T3" fmla="*/ 0 h 82"/>
                <a:gd name="T4" fmla="*/ 102 w 407"/>
                <a:gd name="T5" fmla="*/ 0 h 82"/>
                <a:gd name="T6" fmla="*/ 0 w 407"/>
                <a:gd name="T7" fmla="*/ 82 h 82"/>
                <a:gd name="T8" fmla="*/ 305 w 407"/>
                <a:gd name="T9" fmla="*/ 82 h 82"/>
                <a:gd name="T10" fmla="*/ 0 60000 65536"/>
                <a:gd name="T11" fmla="*/ 0 60000 65536"/>
                <a:gd name="T12" fmla="*/ 0 60000 65536"/>
                <a:gd name="T13" fmla="*/ 0 60000 65536"/>
                <a:gd name="T14" fmla="*/ 0 60000 65536"/>
                <a:gd name="T15" fmla="*/ 0 w 407"/>
                <a:gd name="T16" fmla="*/ 0 h 82"/>
                <a:gd name="T17" fmla="*/ 407 w 407"/>
                <a:gd name="T18" fmla="*/ 82 h 82"/>
              </a:gdLst>
              <a:ahLst/>
              <a:cxnLst>
                <a:cxn ang="T10">
                  <a:pos x="T0" y="T1"/>
                </a:cxn>
                <a:cxn ang="T11">
                  <a:pos x="T2" y="T3"/>
                </a:cxn>
                <a:cxn ang="T12">
                  <a:pos x="T4" y="T5"/>
                </a:cxn>
                <a:cxn ang="T13">
                  <a:pos x="T6" y="T7"/>
                </a:cxn>
                <a:cxn ang="T14">
                  <a:pos x="T8" y="T9"/>
                </a:cxn>
              </a:cxnLst>
              <a:rect l="T15" t="T16" r="T17" b="T18"/>
              <a:pathLst>
                <a:path w="407" h="82">
                  <a:moveTo>
                    <a:pt x="305" y="82"/>
                  </a:moveTo>
                  <a:lnTo>
                    <a:pt x="407" y="0"/>
                  </a:lnTo>
                  <a:lnTo>
                    <a:pt x="102" y="0"/>
                  </a:lnTo>
                  <a:lnTo>
                    <a:pt x="0" y="82"/>
                  </a:lnTo>
                  <a:lnTo>
                    <a:pt x="305" y="82"/>
                  </a:lnTo>
                  <a:close/>
                </a:path>
              </a:pathLst>
            </a:custGeom>
            <a:solidFill>
              <a:srgbClr val="FF660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62501" name="Freeform 36"/>
            <p:cNvSpPr>
              <a:spLocks/>
            </p:cNvSpPr>
            <p:nvPr/>
          </p:nvSpPr>
          <p:spPr bwMode="auto">
            <a:xfrm>
              <a:off x="2331" y="2087"/>
              <a:ext cx="102" cy="1858"/>
            </a:xfrm>
            <a:custGeom>
              <a:avLst/>
              <a:gdLst>
                <a:gd name="T0" fmla="*/ 0 w 102"/>
                <a:gd name="T1" fmla="*/ 1857 h 1857"/>
                <a:gd name="T2" fmla="*/ 0 w 102"/>
                <a:gd name="T3" fmla="*/ 75 h 1857"/>
                <a:gd name="T4" fmla="*/ 102 w 102"/>
                <a:gd name="T5" fmla="*/ 0 h 1857"/>
                <a:gd name="T6" fmla="*/ 102 w 102"/>
                <a:gd name="T7" fmla="*/ 1776 h 1857"/>
                <a:gd name="T8" fmla="*/ 0 w 102"/>
                <a:gd name="T9" fmla="*/ 1857 h 1857"/>
                <a:gd name="T10" fmla="*/ 0 60000 65536"/>
                <a:gd name="T11" fmla="*/ 0 60000 65536"/>
                <a:gd name="T12" fmla="*/ 0 60000 65536"/>
                <a:gd name="T13" fmla="*/ 0 60000 65536"/>
                <a:gd name="T14" fmla="*/ 0 60000 65536"/>
                <a:gd name="T15" fmla="*/ 0 w 102"/>
                <a:gd name="T16" fmla="*/ 0 h 1857"/>
                <a:gd name="T17" fmla="*/ 102 w 102"/>
                <a:gd name="T18" fmla="*/ 1857 h 1857"/>
              </a:gdLst>
              <a:ahLst/>
              <a:cxnLst>
                <a:cxn ang="T10">
                  <a:pos x="T0" y="T1"/>
                </a:cxn>
                <a:cxn ang="T11">
                  <a:pos x="T2" y="T3"/>
                </a:cxn>
                <a:cxn ang="T12">
                  <a:pos x="T4" y="T5"/>
                </a:cxn>
                <a:cxn ang="T13">
                  <a:pos x="T6" y="T7"/>
                </a:cxn>
                <a:cxn ang="T14">
                  <a:pos x="T8" y="T9"/>
                </a:cxn>
              </a:cxnLst>
              <a:rect l="T15" t="T16" r="T17" b="T18"/>
              <a:pathLst>
                <a:path w="102" h="1857">
                  <a:moveTo>
                    <a:pt x="0" y="1857"/>
                  </a:moveTo>
                  <a:lnTo>
                    <a:pt x="0" y="75"/>
                  </a:lnTo>
                  <a:lnTo>
                    <a:pt x="102" y="0"/>
                  </a:lnTo>
                  <a:lnTo>
                    <a:pt x="102" y="1776"/>
                  </a:lnTo>
                  <a:lnTo>
                    <a:pt x="0" y="1857"/>
                  </a:lnTo>
                  <a:close/>
                </a:path>
              </a:pathLst>
            </a:custGeom>
            <a:solidFill>
              <a:schemeClr val="accent1">
                <a:lumMod val="50000"/>
              </a:schemeClr>
            </a:solidFill>
            <a:ln w="11113">
              <a:solidFill>
                <a:srgbClr val="FFFFFF"/>
              </a:solidFill>
              <a:round/>
              <a:headEnd/>
              <a:tailEnd/>
            </a:ln>
          </p:spPr>
          <p:txBody>
            <a:bodyPr/>
            <a:lstStyle/>
            <a:p>
              <a:pPr>
                <a:defRPr/>
              </a:pPr>
              <a:endParaRPr lang="en-US">
                <a:latin typeface="Arial" charset="0"/>
                <a:ea typeface="+mn-ea"/>
              </a:endParaRPr>
            </a:p>
          </p:txBody>
        </p:sp>
        <p:sp>
          <p:nvSpPr>
            <p:cNvPr id="125991" name="Rectangle 37"/>
            <p:cNvSpPr>
              <a:spLocks noChangeArrowheads="1"/>
            </p:cNvSpPr>
            <p:nvPr/>
          </p:nvSpPr>
          <p:spPr bwMode="auto">
            <a:xfrm>
              <a:off x="2026" y="2162"/>
              <a:ext cx="305" cy="1782"/>
            </a:xfrm>
            <a:prstGeom prst="rect">
              <a:avLst/>
            </a:prstGeom>
            <a:solidFill>
              <a:schemeClr val="hlink"/>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92" name="Freeform 38"/>
            <p:cNvSpPr>
              <a:spLocks/>
            </p:cNvSpPr>
            <p:nvPr/>
          </p:nvSpPr>
          <p:spPr bwMode="auto">
            <a:xfrm>
              <a:off x="2026" y="2087"/>
              <a:ext cx="407" cy="75"/>
            </a:xfrm>
            <a:custGeom>
              <a:avLst/>
              <a:gdLst>
                <a:gd name="T0" fmla="*/ 305 w 407"/>
                <a:gd name="T1" fmla="*/ 75 h 75"/>
                <a:gd name="T2" fmla="*/ 407 w 407"/>
                <a:gd name="T3" fmla="*/ 0 h 75"/>
                <a:gd name="T4" fmla="*/ 102 w 407"/>
                <a:gd name="T5" fmla="*/ 0 h 75"/>
                <a:gd name="T6" fmla="*/ 0 w 407"/>
                <a:gd name="T7" fmla="*/ 75 h 75"/>
                <a:gd name="T8" fmla="*/ 305 w 407"/>
                <a:gd name="T9" fmla="*/ 75 h 75"/>
                <a:gd name="T10" fmla="*/ 0 60000 65536"/>
                <a:gd name="T11" fmla="*/ 0 60000 65536"/>
                <a:gd name="T12" fmla="*/ 0 60000 65536"/>
                <a:gd name="T13" fmla="*/ 0 60000 65536"/>
                <a:gd name="T14" fmla="*/ 0 60000 65536"/>
                <a:gd name="T15" fmla="*/ 0 w 407"/>
                <a:gd name="T16" fmla="*/ 0 h 75"/>
                <a:gd name="T17" fmla="*/ 407 w 407"/>
                <a:gd name="T18" fmla="*/ 75 h 75"/>
              </a:gdLst>
              <a:ahLst/>
              <a:cxnLst>
                <a:cxn ang="T10">
                  <a:pos x="T0" y="T1"/>
                </a:cxn>
                <a:cxn ang="T11">
                  <a:pos x="T2" y="T3"/>
                </a:cxn>
                <a:cxn ang="T12">
                  <a:pos x="T4" y="T5"/>
                </a:cxn>
                <a:cxn ang="T13">
                  <a:pos x="T6" y="T7"/>
                </a:cxn>
                <a:cxn ang="T14">
                  <a:pos x="T8" y="T9"/>
                </a:cxn>
              </a:cxnLst>
              <a:rect l="T15" t="T16" r="T17" b="T18"/>
              <a:pathLst>
                <a:path w="407" h="75">
                  <a:moveTo>
                    <a:pt x="305" y="75"/>
                  </a:moveTo>
                  <a:lnTo>
                    <a:pt x="407" y="0"/>
                  </a:lnTo>
                  <a:lnTo>
                    <a:pt x="102" y="0"/>
                  </a:lnTo>
                  <a:lnTo>
                    <a:pt x="0" y="75"/>
                  </a:lnTo>
                  <a:lnTo>
                    <a:pt x="305" y="75"/>
                  </a:lnTo>
                  <a:close/>
                </a:path>
              </a:pathLst>
            </a:custGeom>
            <a:solidFill>
              <a:schemeClr val="hlink"/>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93" name="Freeform 39"/>
            <p:cNvSpPr>
              <a:spLocks/>
            </p:cNvSpPr>
            <p:nvPr/>
          </p:nvSpPr>
          <p:spPr bwMode="auto">
            <a:xfrm>
              <a:off x="2636" y="2223"/>
              <a:ext cx="102" cy="1721"/>
            </a:xfrm>
            <a:custGeom>
              <a:avLst/>
              <a:gdLst>
                <a:gd name="T0" fmla="*/ 0 w 102"/>
                <a:gd name="T1" fmla="*/ 1721 h 1721"/>
                <a:gd name="T2" fmla="*/ 0 w 102"/>
                <a:gd name="T3" fmla="*/ 74 h 1721"/>
                <a:gd name="T4" fmla="*/ 102 w 102"/>
                <a:gd name="T5" fmla="*/ 0 h 1721"/>
                <a:gd name="T6" fmla="*/ 102 w 102"/>
                <a:gd name="T7" fmla="*/ 1640 h 1721"/>
                <a:gd name="T8" fmla="*/ 0 w 102"/>
                <a:gd name="T9" fmla="*/ 1721 h 1721"/>
                <a:gd name="T10" fmla="*/ 0 60000 65536"/>
                <a:gd name="T11" fmla="*/ 0 60000 65536"/>
                <a:gd name="T12" fmla="*/ 0 60000 65536"/>
                <a:gd name="T13" fmla="*/ 0 60000 65536"/>
                <a:gd name="T14" fmla="*/ 0 60000 65536"/>
                <a:gd name="T15" fmla="*/ 0 w 102"/>
                <a:gd name="T16" fmla="*/ 0 h 1721"/>
                <a:gd name="T17" fmla="*/ 102 w 102"/>
                <a:gd name="T18" fmla="*/ 1721 h 1721"/>
              </a:gdLst>
              <a:ahLst/>
              <a:cxnLst>
                <a:cxn ang="T10">
                  <a:pos x="T0" y="T1"/>
                </a:cxn>
                <a:cxn ang="T11">
                  <a:pos x="T2" y="T3"/>
                </a:cxn>
                <a:cxn ang="T12">
                  <a:pos x="T4" y="T5"/>
                </a:cxn>
                <a:cxn ang="T13">
                  <a:pos x="T6" y="T7"/>
                </a:cxn>
                <a:cxn ang="T14">
                  <a:pos x="T8" y="T9"/>
                </a:cxn>
              </a:cxnLst>
              <a:rect l="T15" t="T16" r="T17" b="T18"/>
              <a:pathLst>
                <a:path w="102" h="1721">
                  <a:moveTo>
                    <a:pt x="0" y="1721"/>
                  </a:moveTo>
                  <a:lnTo>
                    <a:pt x="0" y="74"/>
                  </a:lnTo>
                  <a:lnTo>
                    <a:pt x="102" y="0"/>
                  </a:lnTo>
                  <a:lnTo>
                    <a:pt x="102" y="1640"/>
                  </a:lnTo>
                  <a:lnTo>
                    <a:pt x="0" y="1721"/>
                  </a:lnTo>
                  <a:close/>
                </a:path>
              </a:pathLst>
            </a:custGeom>
            <a:solidFill>
              <a:srgbClr val="80008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94" name="Rectangle 40"/>
            <p:cNvSpPr>
              <a:spLocks noChangeArrowheads="1"/>
            </p:cNvSpPr>
            <p:nvPr/>
          </p:nvSpPr>
          <p:spPr bwMode="auto">
            <a:xfrm>
              <a:off x="2331" y="2297"/>
              <a:ext cx="305" cy="1647"/>
            </a:xfrm>
            <a:prstGeom prst="rect">
              <a:avLst/>
            </a:prstGeom>
            <a:solidFill>
              <a:srgbClr val="80008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95" name="Freeform 41"/>
            <p:cNvSpPr>
              <a:spLocks/>
            </p:cNvSpPr>
            <p:nvPr/>
          </p:nvSpPr>
          <p:spPr bwMode="auto">
            <a:xfrm>
              <a:off x="2331" y="2223"/>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80008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96" name="Freeform 42"/>
            <p:cNvSpPr>
              <a:spLocks/>
            </p:cNvSpPr>
            <p:nvPr/>
          </p:nvSpPr>
          <p:spPr bwMode="auto">
            <a:xfrm>
              <a:off x="3395" y="3639"/>
              <a:ext cx="102" cy="305"/>
            </a:xfrm>
            <a:custGeom>
              <a:avLst/>
              <a:gdLst>
                <a:gd name="T0" fmla="*/ 0 w 102"/>
                <a:gd name="T1" fmla="*/ 305 h 305"/>
                <a:gd name="T2" fmla="*/ 0 w 102"/>
                <a:gd name="T3" fmla="*/ 74 h 305"/>
                <a:gd name="T4" fmla="*/ 102 w 102"/>
                <a:gd name="T5" fmla="*/ 0 h 305"/>
                <a:gd name="T6" fmla="*/ 102 w 102"/>
                <a:gd name="T7" fmla="*/ 224 h 305"/>
                <a:gd name="T8" fmla="*/ 0 w 102"/>
                <a:gd name="T9" fmla="*/ 305 h 305"/>
                <a:gd name="T10" fmla="*/ 0 60000 65536"/>
                <a:gd name="T11" fmla="*/ 0 60000 65536"/>
                <a:gd name="T12" fmla="*/ 0 60000 65536"/>
                <a:gd name="T13" fmla="*/ 0 60000 65536"/>
                <a:gd name="T14" fmla="*/ 0 60000 65536"/>
                <a:gd name="T15" fmla="*/ 0 w 102"/>
                <a:gd name="T16" fmla="*/ 0 h 305"/>
                <a:gd name="T17" fmla="*/ 102 w 102"/>
                <a:gd name="T18" fmla="*/ 305 h 305"/>
              </a:gdLst>
              <a:ahLst/>
              <a:cxnLst>
                <a:cxn ang="T10">
                  <a:pos x="T0" y="T1"/>
                </a:cxn>
                <a:cxn ang="T11">
                  <a:pos x="T2" y="T3"/>
                </a:cxn>
                <a:cxn ang="T12">
                  <a:pos x="T4" y="T5"/>
                </a:cxn>
                <a:cxn ang="T13">
                  <a:pos x="T6" y="T7"/>
                </a:cxn>
                <a:cxn ang="T14">
                  <a:pos x="T8" y="T9"/>
                </a:cxn>
              </a:cxnLst>
              <a:rect l="T15" t="T16" r="T17" b="T18"/>
              <a:pathLst>
                <a:path w="102" h="305">
                  <a:moveTo>
                    <a:pt x="0" y="305"/>
                  </a:moveTo>
                  <a:lnTo>
                    <a:pt x="0" y="74"/>
                  </a:lnTo>
                  <a:lnTo>
                    <a:pt x="102" y="0"/>
                  </a:lnTo>
                  <a:lnTo>
                    <a:pt x="102" y="224"/>
                  </a:lnTo>
                  <a:lnTo>
                    <a:pt x="0" y="305"/>
                  </a:lnTo>
                  <a:close/>
                </a:path>
              </a:pathLst>
            </a:custGeom>
            <a:solidFill>
              <a:srgbClr val="8080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97" name="Rectangle 43"/>
            <p:cNvSpPr>
              <a:spLocks noChangeArrowheads="1"/>
            </p:cNvSpPr>
            <p:nvPr/>
          </p:nvSpPr>
          <p:spPr bwMode="auto">
            <a:xfrm>
              <a:off x="3090" y="3713"/>
              <a:ext cx="305" cy="231"/>
            </a:xfrm>
            <a:prstGeom prst="rect">
              <a:avLst/>
            </a:prstGeom>
            <a:solidFill>
              <a:srgbClr val="FFC000"/>
            </a:solidFill>
            <a:ln w="11113">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5998" name="Freeform 44"/>
            <p:cNvSpPr>
              <a:spLocks/>
            </p:cNvSpPr>
            <p:nvPr/>
          </p:nvSpPr>
          <p:spPr bwMode="auto">
            <a:xfrm>
              <a:off x="3090" y="3639"/>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rgbClr val="FFC00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5999" name="Freeform 45"/>
            <p:cNvSpPr>
              <a:spLocks/>
            </p:cNvSpPr>
            <p:nvPr/>
          </p:nvSpPr>
          <p:spPr bwMode="auto">
            <a:xfrm>
              <a:off x="3700" y="3456"/>
              <a:ext cx="102" cy="488"/>
            </a:xfrm>
            <a:custGeom>
              <a:avLst/>
              <a:gdLst>
                <a:gd name="T0" fmla="*/ 0 w 102"/>
                <a:gd name="T1" fmla="*/ 488 h 488"/>
                <a:gd name="T2" fmla="*/ 0 w 102"/>
                <a:gd name="T3" fmla="*/ 75 h 488"/>
                <a:gd name="T4" fmla="*/ 102 w 102"/>
                <a:gd name="T5" fmla="*/ 0 h 488"/>
                <a:gd name="T6" fmla="*/ 102 w 102"/>
                <a:gd name="T7" fmla="*/ 407 h 488"/>
                <a:gd name="T8" fmla="*/ 0 w 102"/>
                <a:gd name="T9" fmla="*/ 488 h 488"/>
                <a:gd name="T10" fmla="*/ 0 60000 65536"/>
                <a:gd name="T11" fmla="*/ 0 60000 65536"/>
                <a:gd name="T12" fmla="*/ 0 60000 65536"/>
                <a:gd name="T13" fmla="*/ 0 60000 65536"/>
                <a:gd name="T14" fmla="*/ 0 60000 65536"/>
                <a:gd name="T15" fmla="*/ 0 w 102"/>
                <a:gd name="T16" fmla="*/ 0 h 488"/>
                <a:gd name="T17" fmla="*/ 102 w 102"/>
                <a:gd name="T18" fmla="*/ 488 h 488"/>
              </a:gdLst>
              <a:ahLst/>
              <a:cxnLst>
                <a:cxn ang="T10">
                  <a:pos x="T0" y="T1"/>
                </a:cxn>
                <a:cxn ang="T11">
                  <a:pos x="T2" y="T3"/>
                </a:cxn>
                <a:cxn ang="T12">
                  <a:pos x="T4" y="T5"/>
                </a:cxn>
                <a:cxn ang="T13">
                  <a:pos x="T6" y="T7"/>
                </a:cxn>
                <a:cxn ang="T14">
                  <a:pos x="T8" y="T9"/>
                </a:cxn>
              </a:cxnLst>
              <a:rect l="T15" t="T16" r="T17" b="T18"/>
              <a:pathLst>
                <a:path w="102" h="488">
                  <a:moveTo>
                    <a:pt x="0" y="488"/>
                  </a:moveTo>
                  <a:lnTo>
                    <a:pt x="0" y="75"/>
                  </a:lnTo>
                  <a:lnTo>
                    <a:pt x="102" y="0"/>
                  </a:lnTo>
                  <a:lnTo>
                    <a:pt x="102" y="407"/>
                  </a:lnTo>
                  <a:lnTo>
                    <a:pt x="0" y="488"/>
                  </a:lnTo>
                  <a:close/>
                </a:path>
              </a:pathLst>
            </a:custGeom>
            <a:solidFill>
              <a:srgbClr val="8066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0" name="Rectangle 46"/>
            <p:cNvSpPr>
              <a:spLocks noChangeArrowheads="1"/>
            </p:cNvSpPr>
            <p:nvPr/>
          </p:nvSpPr>
          <p:spPr bwMode="auto">
            <a:xfrm>
              <a:off x="3395" y="3531"/>
              <a:ext cx="305" cy="413"/>
            </a:xfrm>
            <a:prstGeom prst="rect">
              <a:avLst/>
            </a:prstGeom>
            <a:solidFill>
              <a:srgbClr val="00B0F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01" name="Freeform 47"/>
            <p:cNvSpPr>
              <a:spLocks/>
            </p:cNvSpPr>
            <p:nvPr/>
          </p:nvSpPr>
          <p:spPr bwMode="auto">
            <a:xfrm>
              <a:off x="3395" y="3456"/>
              <a:ext cx="407" cy="75"/>
            </a:xfrm>
            <a:custGeom>
              <a:avLst/>
              <a:gdLst>
                <a:gd name="T0" fmla="*/ 305 w 407"/>
                <a:gd name="T1" fmla="*/ 75 h 75"/>
                <a:gd name="T2" fmla="*/ 407 w 407"/>
                <a:gd name="T3" fmla="*/ 0 h 75"/>
                <a:gd name="T4" fmla="*/ 102 w 407"/>
                <a:gd name="T5" fmla="*/ 0 h 75"/>
                <a:gd name="T6" fmla="*/ 0 w 407"/>
                <a:gd name="T7" fmla="*/ 75 h 75"/>
                <a:gd name="T8" fmla="*/ 305 w 407"/>
                <a:gd name="T9" fmla="*/ 75 h 75"/>
                <a:gd name="T10" fmla="*/ 0 60000 65536"/>
                <a:gd name="T11" fmla="*/ 0 60000 65536"/>
                <a:gd name="T12" fmla="*/ 0 60000 65536"/>
                <a:gd name="T13" fmla="*/ 0 60000 65536"/>
                <a:gd name="T14" fmla="*/ 0 60000 65536"/>
                <a:gd name="T15" fmla="*/ 0 w 407"/>
                <a:gd name="T16" fmla="*/ 0 h 75"/>
                <a:gd name="T17" fmla="*/ 407 w 407"/>
                <a:gd name="T18" fmla="*/ 75 h 75"/>
              </a:gdLst>
              <a:ahLst/>
              <a:cxnLst>
                <a:cxn ang="T10">
                  <a:pos x="T0" y="T1"/>
                </a:cxn>
                <a:cxn ang="T11">
                  <a:pos x="T2" y="T3"/>
                </a:cxn>
                <a:cxn ang="T12">
                  <a:pos x="T4" y="T5"/>
                </a:cxn>
                <a:cxn ang="T13">
                  <a:pos x="T6" y="T7"/>
                </a:cxn>
                <a:cxn ang="T14">
                  <a:pos x="T8" y="T9"/>
                </a:cxn>
              </a:cxnLst>
              <a:rect l="T15" t="T16" r="T17" b="T18"/>
              <a:pathLst>
                <a:path w="407" h="75">
                  <a:moveTo>
                    <a:pt x="305" y="75"/>
                  </a:moveTo>
                  <a:lnTo>
                    <a:pt x="407" y="0"/>
                  </a:lnTo>
                  <a:lnTo>
                    <a:pt x="102" y="0"/>
                  </a:lnTo>
                  <a:lnTo>
                    <a:pt x="0" y="75"/>
                  </a:lnTo>
                  <a:lnTo>
                    <a:pt x="305" y="75"/>
                  </a:lnTo>
                  <a:close/>
                </a:path>
              </a:pathLst>
            </a:custGeom>
            <a:solidFill>
              <a:srgbClr val="00B0F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2" name="Freeform 48"/>
            <p:cNvSpPr>
              <a:spLocks/>
            </p:cNvSpPr>
            <p:nvPr/>
          </p:nvSpPr>
          <p:spPr bwMode="auto">
            <a:xfrm>
              <a:off x="4005" y="3178"/>
              <a:ext cx="102" cy="766"/>
            </a:xfrm>
            <a:custGeom>
              <a:avLst/>
              <a:gdLst>
                <a:gd name="T0" fmla="*/ 0 w 102"/>
                <a:gd name="T1" fmla="*/ 766 h 766"/>
                <a:gd name="T2" fmla="*/ 0 w 102"/>
                <a:gd name="T3" fmla="*/ 81 h 766"/>
                <a:gd name="T4" fmla="*/ 102 w 102"/>
                <a:gd name="T5" fmla="*/ 0 h 766"/>
                <a:gd name="T6" fmla="*/ 102 w 102"/>
                <a:gd name="T7" fmla="*/ 685 h 766"/>
                <a:gd name="T8" fmla="*/ 0 w 102"/>
                <a:gd name="T9" fmla="*/ 766 h 766"/>
                <a:gd name="T10" fmla="*/ 0 60000 65536"/>
                <a:gd name="T11" fmla="*/ 0 60000 65536"/>
                <a:gd name="T12" fmla="*/ 0 60000 65536"/>
                <a:gd name="T13" fmla="*/ 0 60000 65536"/>
                <a:gd name="T14" fmla="*/ 0 60000 65536"/>
                <a:gd name="T15" fmla="*/ 0 w 102"/>
                <a:gd name="T16" fmla="*/ 0 h 766"/>
                <a:gd name="T17" fmla="*/ 102 w 102"/>
                <a:gd name="T18" fmla="*/ 766 h 766"/>
              </a:gdLst>
              <a:ahLst/>
              <a:cxnLst>
                <a:cxn ang="T10">
                  <a:pos x="T0" y="T1"/>
                </a:cxn>
                <a:cxn ang="T11">
                  <a:pos x="T2" y="T3"/>
                </a:cxn>
                <a:cxn ang="T12">
                  <a:pos x="T4" y="T5"/>
                </a:cxn>
                <a:cxn ang="T13">
                  <a:pos x="T6" y="T7"/>
                </a:cxn>
                <a:cxn ang="T14">
                  <a:pos x="T8" y="T9"/>
                </a:cxn>
              </a:cxnLst>
              <a:rect l="T15" t="T16" r="T17" b="T18"/>
              <a:pathLst>
                <a:path w="102" h="766">
                  <a:moveTo>
                    <a:pt x="0" y="766"/>
                  </a:moveTo>
                  <a:lnTo>
                    <a:pt x="0" y="81"/>
                  </a:lnTo>
                  <a:lnTo>
                    <a:pt x="102" y="0"/>
                  </a:lnTo>
                  <a:lnTo>
                    <a:pt x="102" y="685"/>
                  </a:lnTo>
                  <a:lnTo>
                    <a:pt x="0" y="766"/>
                  </a:lnTo>
                  <a:close/>
                </a:path>
              </a:pathLst>
            </a:custGeom>
            <a:solidFill>
              <a:srgbClr val="804D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3" name="Rectangle 49"/>
            <p:cNvSpPr>
              <a:spLocks noChangeArrowheads="1"/>
            </p:cNvSpPr>
            <p:nvPr/>
          </p:nvSpPr>
          <p:spPr bwMode="auto">
            <a:xfrm>
              <a:off x="3700" y="3259"/>
              <a:ext cx="305" cy="685"/>
            </a:xfrm>
            <a:prstGeom prst="rect">
              <a:avLst/>
            </a:prstGeom>
            <a:solidFill>
              <a:srgbClr val="00FF0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04" name="Freeform 50"/>
            <p:cNvSpPr>
              <a:spLocks/>
            </p:cNvSpPr>
            <p:nvPr/>
          </p:nvSpPr>
          <p:spPr bwMode="auto">
            <a:xfrm>
              <a:off x="3700" y="3178"/>
              <a:ext cx="407" cy="81"/>
            </a:xfrm>
            <a:custGeom>
              <a:avLst/>
              <a:gdLst>
                <a:gd name="T0" fmla="*/ 305 w 407"/>
                <a:gd name="T1" fmla="*/ 81 h 81"/>
                <a:gd name="T2" fmla="*/ 407 w 407"/>
                <a:gd name="T3" fmla="*/ 0 h 81"/>
                <a:gd name="T4" fmla="*/ 102 w 407"/>
                <a:gd name="T5" fmla="*/ 0 h 81"/>
                <a:gd name="T6" fmla="*/ 0 w 407"/>
                <a:gd name="T7" fmla="*/ 81 h 81"/>
                <a:gd name="T8" fmla="*/ 305 w 407"/>
                <a:gd name="T9" fmla="*/ 81 h 81"/>
                <a:gd name="T10" fmla="*/ 0 60000 65536"/>
                <a:gd name="T11" fmla="*/ 0 60000 65536"/>
                <a:gd name="T12" fmla="*/ 0 60000 65536"/>
                <a:gd name="T13" fmla="*/ 0 60000 65536"/>
                <a:gd name="T14" fmla="*/ 0 60000 65536"/>
                <a:gd name="T15" fmla="*/ 0 w 407"/>
                <a:gd name="T16" fmla="*/ 0 h 81"/>
                <a:gd name="T17" fmla="*/ 407 w 407"/>
                <a:gd name="T18" fmla="*/ 81 h 81"/>
              </a:gdLst>
              <a:ahLst/>
              <a:cxnLst>
                <a:cxn ang="T10">
                  <a:pos x="T0" y="T1"/>
                </a:cxn>
                <a:cxn ang="T11">
                  <a:pos x="T2" y="T3"/>
                </a:cxn>
                <a:cxn ang="T12">
                  <a:pos x="T4" y="T5"/>
                </a:cxn>
                <a:cxn ang="T13">
                  <a:pos x="T6" y="T7"/>
                </a:cxn>
                <a:cxn ang="T14">
                  <a:pos x="T8" y="T9"/>
                </a:cxn>
              </a:cxnLst>
              <a:rect l="T15" t="T16" r="T17" b="T18"/>
              <a:pathLst>
                <a:path w="407" h="81">
                  <a:moveTo>
                    <a:pt x="305" y="81"/>
                  </a:moveTo>
                  <a:lnTo>
                    <a:pt x="407" y="0"/>
                  </a:lnTo>
                  <a:lnTo>
                    <a:pt x="102" y="0"/>
                  </a:lnTo>
                  <a:lnTo>
                    <a:pt x="0" y="81"/>
                  </a:lnTo>
                  <a:lnTo>
                    <a:pt x="305" y="81"/>
                  </a:lnTo>
                  <a:close/>
                </a:path>
              </a:pathLst>
            </a:custGeom>
            <a:solidFill>
              <a:srgbClr val="00FF0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5" name="Freeform 51"/>
            <p:cNvSpPr>
              <a:spLocks/>
            </p:cNvSpPr>
            <p:nvPr/>
          </p:nvSpPr>
          <p:spPr bwMode="auto">
            <a:xfrm>
              <a:off x="4310" y="2812"/>
              <a:ext cx="102" cy="1132"/>
            </a:xfrm>
            <a:custGeom>
              <a:avLst/>
              <a:gdLst>
                <a:gd name="T0" fmla="*/ 0 w 102"/>
                <a:gd name="T1" fmla="*/ 1132 h 1132"/>
                <a:gd name="T2" fmla="*/ 0 w 102"/>
                <a:gd name="T3" fmla="*/ 82 h 1132"/>
                <a:gd name="T4" fmla="*/ 102 w 102"/>
                <a:gd name="T5" fmla="*/ 0 h 1132"/>
                <a:gd name="T6" fmla="*/ 102 w 102"/>
                <a:gd name="T7" fmla="*/ 1051 h 1132"/>
                <a:gd name="T8" fmla="*/ 0 w 102"/>
                <a:gd name="T9" fmla="*/ 1132 h 1132"/>
                <a:gd name="T10" fmla="*/ 0 60000 65536"/>
                <a:gd name="T11" fmla="*/ 0 60000 65536"/>
                <a:gd name="T12" fmla="*/ 0 60000 65536"/>
                <a:gd name="T13" fmla="*/ 0 60000 65536"/>
                <a:gd name="T14" fmla="*/ 0 60000 65536"/>
                <a:gd name="T15" fmla="*/ 0 w 102"/>
                <a:gd name="T16" fmla="*/ 0 h 1132"/>
                <a:gd name="T17" fmla="*/ 102 w 102"/>
                <a:gd name="T18" fmla="*/ 1132 h 1132"/>
              </a:gdLst>
              <a:ahLst/>
              <a:cxnLst>
                <a:cxn ang="T10">
                  <a:pos x="T0" y="T1"/>
                </a:cxn>
                <a:cxn ang="T11">
                  <a:pos x="T2" y="T3"/>
                </a:cxn>
                <a:cxn ang="T12">
                  <a:pos x="T4" y="T5"/>
                </a:cxn>
                <a:cxn ang="T13">
                  <a:pos x="T6" y="T7"/>
                </a:cxn>
                <a:cxn ang="T14">
                  <a:pos x="T8" y="T9"/>
                </a:cxn>
              </a:cxnLst>
              <a:rect l="T15" t="T16" r="T17" b="T18"/>
              <a:pathLst>
                <a:path w="102" h="1132">
                  <a:moveTo>
                    <a:pt x="0" y="1132"/>
                  </a:moveTo>
                  <a:lnTo>
                    <a:pt x="0" y="82"/>
                  </a:lnTo>
                  <a:lnTo>
                    <a:pt x="102" y="0"/>
                  </a:lnTo>
                  <a:lnTo>
                    <a:pt x="102" y="1051"/>
                  </a:lnTo>
                  <a:lnTo>
                    <a:pt x="0" y="1132"/>
                  </a:lnTo>
                  <a:close/>
                </a:path>
              </a:pathLst>
            </a:custGeom>
            <a:solidFill>
              <a:srgbClr val="8033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6" name="Rectangle 52"/>
            <p:cNvSpPr>
              <a:spLocks noChangeArrowheads="1"/>
            </p:cNvSpPr>
            <p:nvPr/>
          </p:nvSpPr>
          <p:spPr bwMode="auto">
            <a:xfrm>
              <a:off x="4005" y="2894"/>
              <a:ext cx="305" cy="1050"/>
            </a:xfrm>
            <a:prstGeom prst="rect">
              <a:avLst/>
            </a:prstGeom>
            <a:solidFill>
              <a:srgbClr val="FF660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07" name="Freeform 53"/>
            <p:cNvSpPr>
              <a:spLocks/>
            </p:cNvSpPr>
            <p:nvPr/>
          </p:nvSpPr>
          <p:spPr bwMode="auto">
            <a:xfrm>
              <a:off x="4005" y="2812"/>
              <a:ext cx="407" cy="82"/>
            </a:xfrm>
            <a:custGeom>
              <a:avLst/>
              <a:gdLst>
                <a:gd name="T0" fmla="*/ 305 w 407"/>
                <a:gd name="T1" fmla="*/ 82 h 82"/>
                <a:gd name="T2" fmla="*/ 407 w 407"/>
                <a:gd name="T3" fmla="*/ 0 h 82"/>
                <a:gd name="T4" fmla="*/ 102 w 407"/>
                <a:gd name="T5" fmla="*/ 0 h 82"/>
                <a:gd name="T6" fmla="*/ 0 w 407"/>
                <a:gd name="T7" fmla="*/ 82 h 82"/>
                <a:gd name="T8" fmla="*/ 305 w 407"/>
                <a:gd name="T9" fmla="*/ 82 h 82"/>
                <a:gd name="T10" fmla="*/ 0 60000 65536"/>
                <a:gd name="T11" fmla="*/ 0 60000 65536"/>
                <a:gd name="T12" fmla="*/ 0 60000 65536"/>
                <a:gd name="T13" fmla="*/ 0 60000 65536"/>
                <a:gd name="T14" fmla="*/ 0 60000 65536"/>
                <a:gd name="T15" fmla="*/ 0 w 407"/>
                <a:gd name="T16" fmla="*/ 0 h 82"/>
                <a:gd name="T17" fmla="*/ 407 w 407"/>
                <a:gd name="T18" fmla="*/ 82 h 82"/>
              </a:gdLst>
              <a:ahLst/>
              <a:cxnLst>
                <a:cxn ang="T10">
                  <a:pos x="T0" y="T1"/>
                </a:cxn>
                <a:cxn ang="T11">
                  <a:pos x="T2" y="T3"/>
                </a:cxn>
                <a:cxn ang="T12">
                  <a:pos x="T4" y="T5"/>
                </a:cxn>
                <a:cxn ang="T13">
                  <a:pos x="T6" y="T7"/>
                </a:cxn>
                <a:cxn ang="T14">
                  <a:pos x="T8" y="T9"/>
                </a:cxn>
              </a:cxnLst>
              <a:rect l="T15" t="T16" r="T17" b="T18"/>
              <a:pathLst>
                <a:path w="407" h="82">
                  <a:moveTo>
                    <a:pt x="305" y="82"/>
                  </a:moveTo>
                  <a:lnTo>
                    <a:pt x="407" y="0"/>
                  </a:lnTo>
                  <a:lnTo>
                    <a:pt x="102" y="0"/>
                  </a:lnTo>
                  <a:lnTo>
                    <a:pt x="0" y="82"/>
                  </a:lnTo>
                  <a:lnTo>
                    <a:pt x="305" y="82"/>
                  </a:lnTo>
                  <a:close/>
                </a:path>
              </a:pathLst>
            </a:custGeom>
            <a:solidFill>
              <a:srgbClr val="FF660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8" name="Freeform 54"/>
            <p:cNvSpPr>
              <a:spLocks/>
            </p:cNvSpPr>
            <p:nvPr/>
          </p:nvSpPr>
          <p:spPr bwMode="auto">
            <a:xfrm>
              <a:off x="4615" y="2040"/>
              <a:ext cx="102" cy="1904"/>
            </a:xfrm>
            <a:custGeom>
              <a:avLst/>
              <a:gdLst>
                <a:gd name="T0" fmla="*/ 0 w 102"/>
                <a:gd name="T1" fmla="*/ 1904 h 1904"/>
                <a:gd name="T2" fmla="*/ 0 w 102"/>
                <a:gd name="T3" fmla="*/ 74 h 1904"/>
                <a:gd name="T4" fmla="*/ 102 w 102"/>
                <a:gd name="T5" fmla="*/ 0 h 1904"/>
                <a:gd name="T6" fmla="*/ 102 w 102"/>
                <a:gd name="T7" fmla="*/ 1823 h 1904"/>
                <a:gd name="T8" fmla="*/ 0 w 102"/>
                <a:gd name="T9" fmla="*/ 1904 h 1904"/>
                <a:gd name="T10" fmla="*/ 0 60000 65536"/>
                <a:gd name="T11" fmla="*/ 0 60000 65536"/>
                <a:gd name="T12" fmla="*/ 0 60000 65536"/>
                <a:gd name="T13" fmla="*/ 0 60000 65536"/>
                <a:gd name="T14" fmla="*/ 0 60000 65536"/>
                <a:gd name="T15" fmla="*/ 0 w 102"/>
                <a:gd name="T16" fmla="*/ 0 h 1904"/>
                <a:gd name="T17" fmla="*/ 102 w 102"/>
                <a:gd name="T18" fmla="*/ 1904 h 1904"/>
              </a:gdLst>
              <a:ahLst/>
              <a:cxnLst>
                <a:cxn ang="T10">
                  <a:pos x="T0" y="T1"/>
                </a:cxn>
                <a:cxn ang="T11">
                  <a:pos x="T2" y="T3"/>
                </a:cxn>
                <a:cxn ang="T12">
                  <a:pos x="T4" y="T5"/>
                </a:cxn>
                <a:cxn ang="T13">
                  <a:pos x="T6" y="T7"/>
                </a:cxn>
                <a:cxn ang="T14">
                  <a:pos x="T8" y="T9"/>
                </a:cxn>
              </a:cxnLst>
              <a:rect l="T15" t="T16" r="T17" b="T18"/>
              <a:pathLst>
                <a:path w="102" h="1904">
                  <a:moveTo>
                    <a:pt x="0" y="1904"/>
                  </a:moveTo>
                  <a:lnTo>
                    <a:pt x="0" y="74"/>
                  </a:lnTo>
                  <a:lnTo>
                    <a:pt x="102" y="0"/>
                  </a:lnTo>
                  <a:lnTo>
                    <a:pt x="102" y="1823"/>
                  </a:lnTo>
                  <a:lnTo>
                    <a:pt x="0" y="1904"/>
                  </a:lnTo>
                  <a:close/>
                </a:path>
              </a:pathLst>
            </a:custGeom>
            <a:solidFill>
              <a:srgbClr val="800000"/>
            </a:solidFill>
            <a:ln w="11113">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09" name="Rectangle 55"/>
            <p:cNvSpPr>
              <a:spLocks noChangeArrowheads="1"/>
            </p:cNvSpPr>
            <p:nvPr/>
          </p:nvSpPr>
          <p:spPr bwMode="auto">
            <a:xfrm>
              <a:off x="4310" y="2114"/>
              <a:ext cx="305" cy="1830"/>
            </a:xfrm>
            <a:prstGeom prst="rect">
              <a:avLst/>
            </a:prstGeom>
            <a:solidFill>
              <a:schemeClr val="hlink"/>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10" name="Freeform 56"/>
            <p:cNvSpPr>
              <a:spLocks/>
            </p:cNvSpPr>
            <p:nvPr/>
          </p:nvSpPr>
          <p:spPr bwMode="auto">
            <a:xfrm>
              <a:off x="4310" y="2040"/>
              <a:ext cx="407" cy="74"/>
            </a:xfrm>
            <a:custGeom>
              <a:avLst/>
              <a:gdLst>
                <a:gd name="T0" fmla="*/ 305 w 407"/>
                <a:gd name="T1" fmla="*/ 74 h 74"/>
                <a:gd name="T2" fmla="*/ 407 w 407"/>
                <a:gd name="T3" fmla="*/ 0 h 74"/>
                <a:gd name="T4" fmla="*/ 102 w 407"/>
                <a:gd name="T5" fmla="*/ 0 h 74"/>
                <a:gd name="T6" fmla="*/ 0 w 407"/>
                <a:gd name="T7" fmla="*/ 74 h 74"/>
                <a:gd name="T8" fmla="*/ 305 w 407"/>
                <a:gd name="T9" fmla="*/ 74 h 74"/>
                <a:gd name="T10" fmla="*/ 0 60000 65536"/>
                <a:gd name="T11" fmla="*/ 0 60000 65536"/>
                <a:gd name="T12" fmla="*/ 0 60000 65536"/>
                <a:gd name="T13" fmla="*/ 0 60000 65536"/>
                <a:gd name="T14" fmla="*/ 0 60000 65536"/>
                <a:gd name="T15" fmla="*/ 0 w 407"/>
                <a:gd name="T16" fmla="*/ 0 h 74"/>
                <a:gd name="T17" fmla="*/ 407 w 407"/>
                <a:gd name="T18" fmla="*/ 74 h 74"/>
              </a:gdLst>
              <a:ahLst/>
              <a:cxnLst>
                <a:cxn ang="T10">
                  <a:pos x="T0" y="T1"/>
                </a:cxn>
                <a:cxn ang="T11">
                  <a:pos x="T2" y="T3"/>
                </a:cxn>
                <a:cxn ang="T12">
                  <a:pos x="T4" y="T5"/>
                </a:cxn>
                <a:cxn ang="T13">
                  <a:pos x="T6" y="T7"/>
                </a:cxn>
                <a:cxn ang="T14">
                  <a:pos x="T8" y="T9"/>
                </a:cxn>
              </a:cxnLst>
              <a:rect l="T15" t="T16" r="T17" b="T18"/>
              <a:pathLst>
                <a:path w="407" h="74">
                  <a:moveTo>
                    <a:pt x="305" y="74"/>
                  </a:moveTo>
                  <a:lnTo>
                    <a:pt x="407" y="0"/>
                  </a:lnTo>
                  <a:lnTo>
                    <a:pt x="102" y="0"/>
                  </a:lnTo>
                  <a:lnTo>
                    <a:pt x="0" y="74"/>
                  </a:lnTo>
                  <a:lnTo>
                    <a:pt x="305" y="74"/>
                  </a:lnTo>
                  <a:close/>
                </a:path>
              </a:pathLst>
            </a:custGeom>
            <a:solidFill>
              <a:schemeClr val="hlink"/>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11" name="Freeform 57"/>
            <p:cNvSpPr>
              <a:spLocks/>
            </p:cNvSpPr>
            <p:nvPr/>
          </p:nvSpPr>
          <p:spPr bwMode="auto">
            <a:xfrm>
              <a:off x="4920" y="1213"/>
              <a:ext cx="102" cy="2731"/>
            </a:xfrm>
            <a:custGeom>
              <a:avLst/>
              <a:gdLst>
                <a:gd name="T0" fmla="*/ 0 w 102"/>
                <a:gd name="T1" fmla="*/ 2731 h 2731"/>
                <a:gd name="T2" fmla="*/ 0 w 102"/>
                <a:gd name="T3" fmla="*/ 81 h 2731"/>
                <a:gd name="T4" fmla="*/ 102 w 102"/>
                <a:gd name="T5" fmla="*/ 0 h 2731"/>
                <a:gd name="T6" fmla="*/ 102 w 102"/>
                <a:gd name="T7" fmla="*/ 2650 h 2731"/>
                <a:gd name="T8" fmla="*/ 0 w 102"/>
                <a:gd name="T9" fmla="*/ 2731 h 2731"/>
                <a:gd name="T10" fmla="*/ 0 60000 65536"/>
                <a:gd name="T11" fmla="*/ 0 60000 65536"/>
                <a:gd name="T12" fmla="*/ 0 60000 65536"/>
                <a:gd name="T13" fmla="*/ 0 60000 65536"/>
                <a:gd name="T14" fmla="*/ 0 60000 65536"/>
                <a:gd name="T15" fmla="*/ 0 w 102"/>
                <a:gd name="T16" fmla="*/ 0 h 2731"/>
                <a:gd name="T17" fmla="*/ 102 w 102"/>
                <a:gd name="T18" fmla="*/ 2731 h 2731"/>
              </a:gdLst>
              <a:ahLst/>
              <a:cxnLst>
                <a:cxn ang="T10">
                  <a:pos x="T0" y="T1"/>
                </a:cxn>
                <a:cxn ang="T11">
                  <a:pos x="T2" y="T3"/>
                </a:cxn>
                <a:cxn ang="T12">
                  <a:pos x="T4" y="T5"/>
                </a:cxn>
                <a:cxn ang="T13">
                  <a:pos x="T6" y="T7"/>
                </a:cxn>
                <a:cxn ang="T14">
                  <a:pos x="T8" y="T9"/>
                </a:cxn>
              </a:cxnLst>
              <a:rect l="T15" t="T16" r="T17" b="T18"/>
              <a:pathLst>
                <a:path w="102" h="2731">
                  <a:moveTo>
                    <a:pt x="0" y="2731"/>
                  </a:moveTo>
                  <a:lnTo>
                    <a:pt x="0" y="81"/>
                  </a:lnTo>
                  <a:lnTo>
                    <a:pt x="102" y="0"/>
                  </a:lnTo>
                  <a:lnTo>
                    <a:pt x="102" y="2650"/>
                  </a:lnTo>
                  <a:lnTo>
                    <a:pt x="0" y="2731"/>
                  </a:lnTo>
                  <a:close/>
                </a:path>
              </a:pathLst>
            </a:custGeom>
            <a:solidFill>
              <a:srgbClr val="80008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12" name="Rectangle 58"/>
            <p:cNvSpPr>
              <a:spLocks noChangeArrowheads="1"/>
            </p:cNvSpPr>
            <p:nvPr/>
          </p:nvSpPr>
          <p:spPr bwMode="auto">
            <a:xfrm>
              <a:off x="4615" y="1294"/>
              <a:ext cx="305" cy="2650"/>
            </a:xfrm>
            <a:prstGeom prst="rect">
              <a:avLst/>
            </a:prstGeom>
            <a:solidFill>
              <a:srgbClr val="80008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13" name="Freeform 59"/>
            <p:cNvSpPr>
              <a:spLocks/>
            </p:cNvSpPr>
            <p:nvPr/>
          </p:nvSpPr>
          <p:spPr bwMode="auto">
            <a:xfrm>
              <a:off x="4615" y="1213"/>
              <a:ext cx="407" cy="81"/>
            </a:xfrm>
            <a:custGeom>
              <a:avLst/>
              <a:gdLst>
                <a:gd name="T0" fmla="*/ 305 w 407"/>
                <a:gd name="T1" fmla="*/ 81 h 81"/>
                <a:gd name="T2" fmla="*/ 407 w 407"/>
                <a:gd name="T3" fmla="*/ 0 h 81"/>
                <a:gd name="T4" fmla="*/ 102 w 407"/>
                <a:gd name="T5" fmla="*/ 0 h 81"/>
                <a:gd name="T6" fmla="*/ 0 w 407"/>
                <a:gd name="T7" fmla="*/ 81 h 81"/>
                <a:gd name="T8" fmla="*/ 305 w 407"/>
                <a:gd name="T9" fmla="*/ 81 h 81"/>
                <a:gd name="T10" fmla="*/ 0 60000 65536"/>
                <a:gd name="T11" fmla="*/ 0 60000 65536"/>
                <a:gd name="T12" fmla="*/ 0 60000 65536"/>
                <a:gd name="T13" fmla="*/ 0 60000 65536"/>
                <a:gd name="T14" fmla="*/ 0 60000 65536"/>
                <a:gd name="T15" fmla="*/ 0 w 407"/>
                <a:gd name="T16" fmla="*/ 0 h 81"/>
                <a:gd name="T17" fmla="*/ 407 w 407"/>
                <a:gd name="T18" fmla="*/ 81 h 81"/>
              </a:gdLst>
              <a:ahLst/>
              <a:cxnLst>
                <a:cxn ang="T10">
                  <a:pos x="T0" y="T1"/>
                </a:cxn>
                <a:cxn ang="T11">
                  <a:pos x="T2" y="T3"/>
                </a:cxn>
                <a:cxn ang="T12">
                  <a:pos x="T4" y="T5"/>
                </a:cxn>
                <a:cxn ang="T13">
                  <a:pos x="T6" y="T7"/>
                </a:cxn>
                <a:cxn ang="T14">
                  <a:pos x="T8" y="T9"/>
                </a:cxn>
              </a:cxnLst>
              <a:rect l="T15" t="T16" r="T17" b="T18"/>
              <a:pathLst>
                <a:path w="407" h="81">
                  <a:moveTo>
                    <a:pt x="305" y="81"/>
                  </a:moveTo>
                  <a:lnTo>
                    <a:pt x="407" y="0"/>
                  </a:lnTo>
                  <a:lnTo>
                    <a:pt x="102" y="0"/>
                  </a:lnTo>
                  <a:lnTo>
                    <a:pt x="0" y="81"/>
                  </a:lnTo>
                  <a:lnTo>
                    <a:pt x="305" y="81"/>
                  </a:lnTo>
                  <a:close/>
                </a:path>
              </a:pathLst>
            </a:custGeom>
            <a:solidFill>
              <a:srgbClr val="800080"/>
            </a:solidFill>
            <a:ln w="11176">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26014" name="Line 60"/>
            <p:cNvSpPr>
              <a:spLocks noChangeShapeType="1"/>
            </p:cNvSpPr>
            <p:nvPr/>
          </p:nvSpPr>
          <p:spPr bwMode="auto">
            <a:xfrm flipV="1">
              <a:off x="576" y="1206"/>
              <a:ext cx="1" cy="273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15" name="Line 61"/>
            <p:cNvSpPr>
              <a:spLocks noChangeShapeType="1"/>
            </p:cNvSpPr>
            <p:nvPr/>
          </p:nvSpPr>
          <p:spPr bwMode="auto">
            <a:xfrm flipH="1">
              <a:off x="535" y="3944"/>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16" name="Line 62"/>
            <p:cNvSpPr>
              <a:spLocks noChangeShapeType="1"/>
            </p:cNvSpPr>
            <p:nvPr/>
          </p:nvSpPr>
          <p:spPr bwMode="auto">
            <a:xfrm flipH="1">
              <a:off x="535" y="3490"/>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17" name="Line 63"/>
            <p:cNvSpPr>
              <a:spLocks noChangeShapeType="1"/>
            </p:cNvSpPr>
            <p:nvPr/>
          </p:nvSpPr>
          <p:spPr bwMode="auto">
            <a:xfrm flipH="1">
              <a:off x="535" y="3029"/>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18" name="Line 64"/>
            <p:cNvSpPr>
              <a:spLocks noChangeShapeType="1"/>
            </p:cNvSpPr>
            <p:nvPr/>
          </p:nvSpPr>
          <p:spPr bwMode="auto">
            <a:xfrm flipH="1">
              <a:off x="535" y="2575"/>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19" name="Line 65"/>
            <p:cNvSpPr>
              <a:spLocks noChangeShapeType="1"/>
            </p:cNvSpPr>
            <p:nvPr/>
          </p:nvSpPr>
          <p:spPr bwMode="auto">
            <a:xfrm flipH="1">
              <a:off x="535" y="2114"/>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20" name="Line 66"/>
            <p:cNvSpPr>
              <a:spLocks noChangeShapeType="1"/>
            </p:cNvSpPr>
            <p:nvPr/>
          </p:nvSpPr>
          <p:spPr bwMode="auto">
            <a:xfrm flipH="1">
              <a:off x="535" y="1660"/>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21" name="Line 67"/>
            <p:cNvSpPr>
              <a:spLocks noChangeShapeType="1"/>
            </p:cNvSpPr>
            <p:nvPr/>
          </p:nvSpPr>
          <p:spPr bwMode="auto">
            <a:xfrm flipH="1">
              <a:off x="535" y="1206"/>
              <a:ext cx="41"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22" name="Rectangle 68"/>
            <p:cNvSpPr>
              <a:spLocks noChangeArrowheads="1"/>
            </p:cNvSpPr>
            <p:nvPr/>
          </p:nvSpPr>
          <p:spPr bwMode="auto">
            <a:xfrm>
              <a:off x="393" y="3835"/>
              <a:ext cx="21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0  </a:t>
              </a:r>
            </a:p>
          </p:txBody>
        </p:sp>
        <p:sp>
          <p:nvSpPr>
            <p:cNvPr id="126023" name="Rectangle 69"/>
            <p:cNvSpPr>
              <a:spLocks noChangeArrowheads="1"/>
            </p:cNvSpPr>
            <p:nvPr/>
          </p:nvSpPr>
          <p:spPr bwMode="auto">
            <a:xfrm>
              <a:off x="293" y="3381"/>
              <a:ext cx="3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10  </a:t>
              </a:r>
            </a:p>
          </p:txBody>
        </p:sp>
        <p:sp>
          <p:nvSpPr>
            <p:cNvPr id="126024" name="Rectangle 70"/>
            <p:cNvSpPr>
              <a:spLocks noChangeArrowheads="1"/>
            </p:cNvSpPr>
            <p:nvPr/>
          </p:nvSpPr>
          <p:spPr bwMode="auto">
            <a:xfrm>
              <a:off x="293" y="2921"/>
              <a:ext cx="3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20  </a:t>
              </a:r>
            </a:p>
          </p:txBody>
        </p:sp>
        <p:sp>
          <p:nvSpPr>
            <p:cNvPr id="126025" name="Rectangle 71"/>
            <p:cNvSpPr>
              <a:spLocks noChangeArrowheads="1"/>
            </p:cNvSpPr>
            <p:nvPr/>
          </p:nvSpPr>
          <p:spPr bwMode="auto">
            <a:xfrm>
              <a:off x="293" y="2467"/>
              <a:ext cx="3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30  </a:t>
              </a:r>
            </a:p>
          </p:txBody>
        </p:sp>
        <p:sp>
          <p:nvSpPr>
            <p:cNvPr id="126026" name="Rectangle 72"/>
            <p:cNvSpPr>
              <a:spLocks noChangeArrowheads="1"/>
            </p:cNvSpPr>
            <p:nvPr/>
          </p:nvSpPr>
          <p:spPr bwMode="auto">
            <a:xfrm>
              <a:off x="293" y="2005"/>
              <a:ext cx="3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40  </a:t>
              </a:r>
            </a:p>
          </p:txBody>
        </p:sp>
        <p:sp>
          <p:nvSpPr>
            <p:cNvPr id="126027" name="Rectangle 73"/>
            <p:cNvSpPr>
              <a:spLocks noChangeArrowheads="1"/>
            </p:cNvSpPr>
            <p:nvPr/>
          </p:nvSpPr>
          <p:spPr bwMode="auto">
            <a:xfrm>
              <a:off x="293" y="1551"/>
              <a:ext cx="3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50  </a:t>
              </a:r>
            </a:p>
          </p:txBody>
        </p:sp>
        <p:sp>
          <p:nvSpPr>
            <p:cNvPr id="126028" name="Rectangle 74"/>
            <p:cNvSpPr>
              <a:spLocks noChangeArrowheads="1"/>
            </p:cNvSpPr>
            <p:nvPr/>
          </p:nvSpPr>
          <p:spPr bwMode="auto">
            <a:xfrm>
              <a:off x="293" y="1097"/>
              <a:ext cx="32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60  </a:t>
              </a:r>
            </a:p>
          </p:txBody>
        </p:sp>
        <p:sp>
          <p:nvSpPr>
            <p:cNvPr id="126029" name="Line 75"/>
            <p:cNvSpPr>
              <a:spLocks noChangeShapeType="1"/>
            </p:cNvSpPr>
            <p:nvPr/>
          </p:nvSpPr>
          <p:spPr bwMode="auto">
            <a:xfrm>
              <a:off x="576" y="3944"/>
              <a:ext cx="4568"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30" name="Line 76"/>
            <p:cNvSpPr>
              <a:spLocks noChangeShapeType="1"/>
            </p:cNvSpPr>
            <p:nvPr/>
          </p:nvSpPr>
          <p:spPr bwMode="auto">
            <a:xfrm>
              <a:off x="576" y="3944"/>
              <a:ext cx="1" cy="4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31" name="Line 77"/>
            <p:cNvSpPr>
              <a:spLocks noChangeShapeType="1"/>
            </p:cNvSpPr>
            <p:nvPr/>
          </p:nvSpPr>
          <p:spPr bwMode="auto">
            <a:xfrm>
              <a:off x="2860" y="3944"/>
              <a:ext cx="1" cy="4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32" name="Line 78"/>
            <p:cNvSpPr>
              <a:spLocks noChangeShapeType="1"/>
            </p:cNvSpPr>
            <p:nvPr/>
          </p:nvSpPr>
          <p:spPr bwMode="auto">
            <a:xfrm>
              <a:off x="5144" y="3944"/>
              <a:ext cx="1" cy="4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6033" name="Rectangle 79"/>
            <p:cNvSpPr>
              <a:spLocks noChangeArrowheads="1"/>
            </p:cNvSpPr>
            <p:nvPr/>
          </p:nvSpPr>
          <p:spPr bwMode="auto">
            <a:xfrm>
              <a:off x="882" y="4123"/>
              <a:ext cx="177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Myocardial Infarction</a:t>
              </a:r>
            </a:p>
          </p:txBody>
        </p:sp>
        <p:sp>
          <p:nvSpPr>
            <p:cNvPr id="126034" name="Rectangle 80"/>
            <p:cNvSpPr>
              <a:spLocks noChangeArrowheads="1"/>
            </p:cNvSpPr>
            <p:nvPr/>
          </p:nvSpPr>
          <p:spPr bwMode="auto">
            <a:xfrm>
              <a:off x="3084" y="4123"/>
              <a:ext cx="193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r>
                <a:rPr lang="en-US" altLang="pt-BR" sz="1800"/>
                <a:t>Microvascular Disease</a:t>
              </a:r>
            </a:p>
          </p:txBody>
        </p:sp>
        <p:sp>
          <p:nvSpPr>
            <p:cNvPr id="126035" name="Rectangle 81"/>
            <p:cNvSpPr>
              <a:spLocks noChangeArrowheads="1"/>
            </p:cNvSpPr>
            <p:nvPr/>
          </p:nvSpPr>
          <p:spPr bwMode="auto">
            <a:xfrm>
              <a:off x="5591" y="1789"/>
              <a:ext cx="766"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36" name="Rectangle 82"/>
            <p:cNvSpPr>
              <a:spLocks noChangeArrowheads="1"/>
            </p:cNvSpPr>
            <p:nvPr/>
          </p:nvSpPr>
          <p:spPr bwMode="auto">
            <a:xfrm>
              <a:off x="5645" y="1877"/>
              <a:ext cx="116" cy="115"/>
            </a:xfrm>
            <a:prstGeom prst="rect">
              <a:avLst/>
            </a:prstGeom>
            <a:solidFill>
              <a:srgbClr val="FFC000"/>
            </a:solidFill>
            <a:ln w="11113">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37" name="Rectangle 83"/>
            <p:cNvSpPr>
              <a:spLocks noChangeArrowheads="1"/>
            </p:cNvSpPr>
            <p:nvPr/>
          </p:nvSpPr>
          <p:spPr bwMode="auto">
            <a:xfrm>
              <a:off x="5850" y="1823"/>
              <a:ext cx="4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t>5.5%</a:t>
              </a:r>
            </a:p>
          </p:txBody>
        </p:sp>
        <p:sp>
          <p:nvSpPr>
            <p:cNvPr id="126038" name="Rectangle 84"/>
            <p:cNvSpPr>
              <a:spLocks noChangeArrowheads="1"/>
            </p:cNvSpPr>
            <p:nvPr/>
          </p:nvSpPr>
          <p:spPr bwMode="auto">
            <a:xfrm>
              <a:off x="5645" y="2135"/>
              <a:ext cx="116" cy="115"/>
            </a:xfrm>
            <a:prstGeom prst="rect">
              <a:avLst/>
            </a:prstGeom>
            <a:solidFill>
              <a:srgbClr val="00B0F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39" name="Rectangle 85"/>
            <p:cNvSpPr>
              <a:spLocks noChangeArrowheads="1"/>
            </p:cNvSpPr>
            <p:nvPr/>
          </p:nvSpPr>
          <p:spPr bwMode="auto">
            <a:xfrm>
              <a:off x="5850" y="2080"/>
              <a:ext cx="4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t>6.5%</a:t>
              </a:r>
            </a:p>
          </p:txBody>
        </p:sp>
        <p:sp>
          <p:nvSpPr>
            <p:cNvPr id="126040" name="Rectangle 86"/>
            <p:cNvSpPr>
              <a:spLocks noChangeArrowheads="1"/>
            </p:cNvSpPr>
            <p:nvPr/>
          </p:nvSpPr>
          <p:spPr bwMode="auto">
            <a:xfrm>
              <a:off x="5645" y="2392"/>
              <a:ext cx="116" cy="115"/>
            </a:xfrm>
            <a:prstGeom prst="rect">
              <a:avLst/>
            </a:prstGeom>
            <a:solidFill>
              <a:srgbClr val="00FF0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41" name="Rectangle 87"/>
            <p:cNvSpPr>
              <a:spLocks noChangeArrowheads="1"/>
            </p:cNvSpPr>
            <p:nvPr/>
          </p:nvSpPr>
          <p:spPr bwMode="auto">
            <a:xfrm>
              <a:off x="5850" y="2337"/>
              <a:ext cx="4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t>7.5%</a:t>
              </a:r>
            </a:p>
          </p:txBody>
        </p:sp>
        <p:sp>
          <p:nvSpPr>
            <p:cNvPr id="126042" name="Rectangle 88"/>
            <p:cNvSpPr>
              <a:spLocks noChangeArrowheads="1"/>
            </p:cNvSpPr>
            <p:nvPr/>
          </p:nvSpPr>
          <p:spPr bwMode="auto">
            <a:xfrm>
              <a:off x="5645" y="2650"/>
              <a:ext cx="116" cy="115"/>
            </a:xfrm>
            <a:prstGeom prst="rect">
              <a:avLst/>
            </a:prstGeom>
            <a:solidFill>
              <a:srgbClr val="FF660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43" name="Rectangle 89"/>
            <p:cNvSpPr>
              <a:spLocks noChangeArrowheads="1"/>
            </p:cNvSpPr>
            <p:nvPr/>
          </p:nvSpPr>
          <p:spPr bwMode="auto">
            <a:xfrm>
              <a:off x="5850" y="2596"/>
              <a:ext cx="4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t>8.5%</a:t>
              </a:r>
            </a:p>
          </p:txBody>
        </p:sp>
        <p:sp>
          <p:nvSpPr>
            <p:cNvPr id="62555" name="Rectangle 90"/>
            <p:cNvSpPr>
              <a:spLocks noChangeArrowheads="1"/>
            </p:cNvSpPr>
            <p:nvPr/>
          </p:nvSpPr>
          <p:spPr bwMode="auto">
            <a:xfrm>
              <a:off x="5646" y="2907"/>
              <a:ext cx="115" cy="115"/>
            </a:xfrm>
            <a:prstGeom prst="rect">
              <a:avLst/>
            </a:prstGeom>
            <a:solidFill>
              <a:schemeClr val="accent1">
                <a:lumMod val="50000"/>
              </a:schemeClr>
            </a:solidFill>
            <a:ln w="11113">
              <a:solidFill>
                <a:srgbClr val="FFFFFF"/>
              </a:solidFill>
              <a:miter lim="800000"/>
              <a:headEnd/>
              <a:tailEnd/>
            </a:ln>
          </p:spPr>
          <p:txBody>
            <a:bodyPr/>
            <a:lstStyle/>
            <a:p>
              <a:pPr algn="ctr">
                <a:lnSpc>
                  <a:spcPct val="70000"/>
                </a:lnSpc>
                <a:spcBef>
                  <a:spcPct val="50000"/>
                </a:spcBef>
                <a:defRPr/>
              </a:pPr>
              <a:endParaRPr lang="en-US" sz="6000" b="1">
                <a:latin typeface="Arial" charset="0"/>
                <a:ea typeface="+mn-ea"/>
              </a:endParaRPr>
            </a:p>
          </p:txBody>
        </p:sp>
        <p:sp>
          <p:nvSpPr>
            <p:cNvPr id="126045" name="Rectangle 91"/>
            <p:cNvSpPr>
              <a:spLocks noChangeArrowheads="1"/>
            </p:cNvSpPr>
            <p:nvPr/>
          </p:nvSpPr>
          <p:spPr bwMode="auto">
            <a:xfrm>
              <a:off x="5850" y="2853"/>
              <a:ext cx="4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t>9.5%</a:t>
              </a:r>
            </a:p>
          </p:txBody>
        </p:sp>
        <p:sp>
          <p:nvSpPr>
            <p:cNvPr id="126046" name="Rectangle 92"/>
            <p:cNvSpPr>
              <a:spLocks noChangeArrowheads="1"/>
            </p:cNvSpPr>
            <p:nvPr/>
          </p:nvSpPr>
          <p:spPr bwMode="auto">
            <a:xfrm>
              <a:off x="5645" y="3165"/>
              <a:ext cx="116" cy="115"/>
            </a:xfrm>
            <a:prstGeom prst="rect">
              <a:avLst/>
            </a:prstGeom>
            <a:solidFill>
              <a:srgbClr val="800080"/>
            </a:solidFill>
            <a:ln w="11176">
              <a:solidFill>
                <a:srgbClr val="FFFFFF"/>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spcBef>
                  <a:spcPct val="50000"/>
                </a:spcBef>
              </a:pPr>
              <a:endParaRPr lang="pt-BR" altLang="pt-BR" sz="6000" b="1"/>
            </a:p>
          </p:txBody>
        </p:sp>
        <p:sp>
          <p:nvSpPr>
            <p:cNvPr id="126047" name="Rectangle 93"/>
            <p:cNvSpPr>
              <a:spLocks noChangeArrowheads="1"/>
            </p:cNvSpPr>
            <p:nvPr/>
          </p:nvSpPr>
          <p:spPr bwMode="auto">
            <a:xfrm>
              <a:off x="5841" y="3112"/>
              <a:ext cx="55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a:t>10.5%</a:t>
              </a:r>
            </a:p>
          </p:txBody>
        </p:sp>
      </p:grpSp>
      <p:sp>
        <p:nvSpPr>
          <p:cNvPr id="62467" name="Text Box 6"/>
          <p:cNvSpPr txBox="1">
            <a:spLocks noChangeArrowheads="1"/>
          </p:cNvSpPr>
          <p:nvPr/>
        </p:nvSpPr>
        <p:spPr bwMode="auto">
          <a:xfrm>
            <a:off x="304800" y="6497638"/>
            <a:ext cx="8763000" cy="2079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0000"/>
              </a:lnSpc>
              <a:spcBef>
                <a:spcPct val="50000"/>
              </a:spcBef>
              <a:defRPr/>
            </a:pPr>
            <a:r>
              <a:rPr lang="en-US" sz="1000" dirty="0" smtClean="0">
                <a:latin typeface="+mn-lt"/>
              </a:rPr>
              <a:t>Stratton IM et al. </a:t>
            </a:r>
            <a:r>
              <a:rPr lang="en-US" sz="1000" i="1" dirty="0" smtClean="0">
                <a:latin typeface="+mn-lt"/>
              </a:rPr>
              <a:t>BMJ </a:t>
            </a:r>
            <a:r>
              <a:rPr lang="en-US" sz="1000" dirty="0" smtClean="0">
                <a:latin typeface="+mn-lt"/>
              </a:rPr>
              <a:t>2000;321:405-412</a:t>
            </a:r>
          </a:p>
        </p:txBody>
      </p:sp>
      <p:sp>
        <p:nvSpPr>
          <p:cNvPr id="125956" name="Rectangle 62"/>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United Kingdom Prospective Diabetes Study (UKPDS) 35</a:t>
            </a:r>
          </a:p>
        </p:txBody>
      </p:sp>
      <p:sp>
        <p:nvSpPr>
          <p:cNvPr id="125957" name="Text Box 49"/>
          <p:cNvSpPr txBox="1">
            <a:spLocks noChangeArrowheads="1"/>
          </p:cNvSpPr>
          <p:nvPr/>
        </p:nvSpPr>
        <p:spPr bwMode="auto">
          <a:xfrm>
            <a:off x="304800" y="6230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CV=Cardiovascular, HbA</a:t>
            </a:r>
            <a:r>
              <a:rPr lang="en-US" altLang="pt-BR" sz="1000" baseline="-25000"/>
              <a:t>1C</a:t>
            </a:r>
            <a:r>
              <a:rPr lang="en-US" altLang="pt-BR" sz="1000"/>
              <a:t>=Glycosylated hemoglobin</a:t>
            </a:r>
          </a:p>
        </p:txBody>
      </p:sp>
      <p:sp>
        <p:nvSpPr>
          <p:cNvPr id="125958" name="Text Box 57"/>
          <p:cNvSpPr txBox="1">
            <a:spLocks noChangeArrowheads="1"/>
          </p:cNvSpPr>
          <p:nvPr/>
        </p:nvSpPr>
        <p:spPr bwMode="auto">
          <a:xfrm rot="-5400000">
            <a:off x="-619125" y="3113088"/>
            <a:ext cx="3254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latin typeface="Franklin Gothic Demi" panose="020B0703020102020204" pitchFamily="34" charset="0"/>
              </a:rPr>
              <a:t>HbA</a:t>
            </a:r>
            <a:r>
              <a:rPr lang="en-US" altLang="pt-BR" sz="1800" baseline="-25000">
                <a:latin typeface="Franklin Gothic Demi" panose="020B0703020102020204" pitchFamily="34" charset="0"/>
              </a:rPr>
              <a:t>1C</a:t>
            </a:r>
            <a:r>
              <a:rPr lang="en-US" altLang="pt-BR" sz="1800">
                <a:latin typeface="Franklin Gothic Demi" panose="020B0703020102020204" pitchFamily="34" charset="0"/>
              </a:rPr>
              <a:t>%</a:t>
            </a:r>
          </a:p>
        </p:txBody>
      </p:sp>
      <p:sp>
        <p:nvSpPr>
          <p:cNvPr id="125959" name="Rectangle 1"/>
          <p:cNvSpPr>
            <a:spLocks noChangeArrowheads="1"/>
          </p:cNvSpPr>
          <p:nvPr/>
        </p:nvSpPr>
        <p:spPr bwMode="auto">
          <a:xfrm>
            <a:off x="800100" y="5410200"/>
            <a:ext cx="769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The risk of CV disease increases with increasing HbA</a:t>
            </a:r>
            <a:r>
              <a:rPr lang="en-US" altLang="pt-BR" sz="2000" baseline="-25000">
                <a:solidFill>
                  <a:srgbClr val="3333FF"/>
                </a:solidFill>
              </a:rPr>
              <a:t>1C</a:t>
            </a:r>
            <a:r>
              <a:rPr lang="en-US" altLang="pt-BR" sz="2000">
                <a:solidFill>
                  <a:srgbClr val="3333FF"/>
                </a:solidFill>
                <a:latin typeface="Arial Black" panose="020B0A04020102020204" pitchFamily="34" charset="0"/>
              </a:rPr>
              <a:t> </a:t>
            </a:r>
            <a:endParaRPr lang="en-US" altLang="pt-BR" sz="2000">
              <a:solidFill>
                <a:srgbClr val="3333FF"/>
              </a:solidFill>
            </a:endParaRPr>
          </a:p>
        </p:txBody>
      </p:sp>
      <p:cxnSp>
        <p:nvCxnSpPr>
          <p:cNvPr id="125960"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7" name="Rectangle 9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Impact of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 on CV Risk</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1466850"/>
            <a:ext cx="8077200" cy="3657600"/>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04" name="Text Box 3"/>
          <p:cNvSpPr txBox="1">
            <a:spLocks noChangeArrowheads="1"/>
          </p:cNvSpPr>
          <p:nvPr/>
        </p:nvSpPr>
        <p:spPr bwMode="auto">
          <a:xfrm rot="-5400000">
            <a:off x="-477837" y="288925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Adjusted Relative Risk of Coronary Artery Disease</a:t>
            </a:r>
          </a:p>
        </p:txBody>
      </p:sp>
      <p:sp>
        <p:nvSpPr>
          <p:cNvPr id="128005" name="Text Box 49"/>
          <p:cNvSpPr txBox="1">
            <a:spLocks noChangeArrowheads="1"/>
          </p:cNvSpPr>
          <p:nvPr/>
        </p:nvSpPr>
        <p:spPr bwMode="auto">
          <a:xfrm>
            <a:off x="5334000" y="607695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CV=Cardiovascular, DM=Diabetes mellitus, HbA</a:t>
            </a:r>
            <a:r>
              <a:rPr lang="en-US" altLang="pt-BR" sz="1000" baseline="-25000"/>
              <a:t>1C</a:t>
            </a:r>
            <a:r>
              <a:rPr lang="en-US" altLang="pt-BR" sz="1000"/>
              <a:t>=Glycosylated hemoglobin</a:t>
            </a:r>
          </a:p>
        </p:txBody>
      </p:sp>
      <p:sp>
        <p:nvSpPr>
          <p:cNvPr id="128006" name="Text Box 49"/>
          <p:cNvSpPr txBox="1">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Khaw KT et al. </a:t>
            </a:r>
            <a:r>
              <a:rPr lang="en-US" altLang="pt-BR" sz="1000" i="1"/>
              <a:t>Ann Intern Med </a:t>
            </a:r>
            <a:r>
              <a:rPr lang="en-US" altLang="pt-BR" sz="1000"/>
              <a:t>2004;141:413-420</a:t>
            </a:r>
          </a:p>
        </p:txBody>
      </p:sp>
      <p:sp>
        <p:nvSpPr>
          <p:cNvPr id="128007" name="Rectangle 52"/>
          <p:cNvSpPr>
            <a:spLocks noChangeArrowheads="1"/>
          </p:cNvSpPr>
          <p:nvPr/>
        </p:nvSpPr>
        <p:spPr bwMode="auto">
          <a:xfrm>
            <a:off x="0" y="9144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Prospective observational study of 10,232 patients with DM aged 45-79 years</a:t>
            </a:r>
          </a:p>
        </p:txBody>
      </p:sp>
      <p:sp>
        <p:nvSpPr>
          <p:cNvPr id="128008" name="Rectangle 1"/>
          <p:cNvSpPr>
            <a:spLocks noChangeArrowheads="1"/>
          </p:cNvSpPr>
          <p:nvPr/>
        </p:nvSpPr>
        <p:spPr bwMode="auto">
          <a:xfrm>
            <a:off x="800100" y="5238750"/>
            <a:ext cx="769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The risk of CV disease increases with increasing HbA</a:t>
            </a:r>
            <a:r>
              <a:rPr lang="en-US" altLang="pt-BR" sz="2000" baseline="-25000">
                <a:solidFill>
                  <a:srgbClr val="3333FF"/>
                </a:solidFill>
              </a:rPr>
              <a:t>1C</a:t>
            </a:r>
            <a:r>
              <a:rPr lang="en-US" altLang="pt-BR" sz="2000">
                <a:solidFill>
                  <a:srgbClr val="3333FF"/>
                </a:solidFill>
                <a:latin typeface="Arial Black" panose="020B0A04020102020204" pitchFamily="34" charset="0"/>
              </a:rPr>
              <a:t> </a:t>
            </a:r>
            <a:endParaRPr lang="en-US" altLang="pt-BR" sz="2000">
              <a:solidFill>
                <a:srgbClr val="3333FF"/>
              </a:solidFill>
            </a:endParaRPr>
          </a:p>
        </p:txBody>
      </p:sp>
      <p:graphicFrame>
        <p:nvGraphicFramePr>
          <p:cNvPr id="128002" name="Object 4096"/>
          <p:cNvGraphicFramePr>
            <a:graphicFrameLocks noChangeAspect="1"/>
          </p:cNvGraphicFramePr>
          <p:nvPr/>
        </p:nvGraphicFramePr>
        <p:xfrm>
          <a:off x="560388" y="762000"/>
          <a:ext cx="7997825" cy="5086350"/>
        </p:xfrm>
        <a:graphic>
          <a:graphicData uri="http://schemas.openxmlformats.org/presentationml/2006/ole">
            <mc:AlternateContent xmlns:mc="http://schemas.openxmlformats.org/markup-compatibility/2006">
              <mc:Choice xmlns:v="urn:schemas-microsoft-com:vml" Requires="v">
                <p:oleObj spid="_x0000_s128011" r:id="rId4" imgW="7998645" imgH="5084505" progId="Excel.Chart.8">
                  <p:embed/>
                </p:oleObj>
              </mc:Choice>
              <mc:Fallback>
                <p:oleObj r:id="rId4" imgW="7998645" imgH="5084505" progId="Excel.Chart.8">
                  <p:embed/>
                  <p:pic>
                    <p:nvPicPr>
                      <p:cNvPr id="0" name="Object 40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762000"/>
                        <a:ext cx="79978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8009"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Impact of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 on CV Risk</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4"/>
          <p:cNvGraphicFramePr>
            <a:graphicFrameLocks noChangeAspect="1"/>
          </p:cNvGraphicFramePr>
          <p:nvPr/>
        </p:nvGraphicFramePr>
        <p:xfrm>
          <a:off x="4038600" y="1949450"/>
          <a:ext cx="4800600" cy="3841750"/>
        </p:xfrm>
        <a:graphic>
          <a:graphicData uri="http://schemas.openxmlformats.org/presentationml/2006/ole">
            <mc:AlternateContent xmlns:mc="http://schemas.openxmlformats.org/markup-compatibility/2006">
              <mc:Choice xmlns:v="urn:schemas-microsoft-com:vml" Requires="v">
                <p:oleObj spid="_x0000_s130063" r:id="rId4" imgW="4797968" imgH="3840813" progId="Excel.Chart.8">
                  <p:embed/>
                </p:oleObj>
              </mc:Choice>
              <mc:Fallback>
                <p:oleObj r:id="rId4" imgW="4797968" imgH="3840813"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49450"/>
                        <a:ext cx="4800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052" name="Text Box 5"/>
          <p:cNvSpPr txBox="1">
            <a:spLocks noChangeArrowheads="1"/>
          </p:cNvSpPr>
          <p:nvPr/>
        </p:nvSpPr>
        <p:spPr bwMode="auto">
          <a:xfrm>
            <a:off x="5476875" y="4800600"/>
            <a:ext cx="3209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cs typeface="Times New Roman" panose="02020603050405020304" pitchFamily="18" charset="0"/>
              </a:rPr>
              <a:t>Adequately controlled and treated with sulfonylureas</a:t>
            </a:r>
            <a:r>
              <a:rPr lang="en-US" altLang="pt-BR" sz="1600" baseline="30000">
                <a:cs typeface="Times New Roman" panose="02020603050405020304" pitchFamily="18" charset="0"/>
              </a:rPr>
              <a:t>†</a:t>
            </a:r>
            <a:endParaRPr lang="en-US" altLang="pt-BR" sz="1600">
              <a:cs typeface="Times New Roman" panose="02020603050405020304" pitchFamily="18" charset="0"/>
            </a:endParaRPr>
          </a:p>
        </p:txBody>
      </p:sp>
      <p:graphicFrame>
        <p:nvGraphicFramePr>
          <p:cNvPr id="130051" name="Object 7"/>
          <p:cNvGraphicFramePr>
            <a:graphicFrameLocks noChangeAspect="1"/>
          </p:cNvGraphicFramePr>
          <p:nvPr/>
        </p:nvGraphicFramePr>
        <p:xfrm>
          <a:off x="-152400" y="2178050"/>
          <a:ext cx="4800600" cy="3613150"/>
        </p:xfrm>
        <a:graphic>
          <a:graphicData uri="http://schemas.openxmlformats.org/presentationml/2006/ole">
            <mc:AlternateContent xmlns:mc="http://schemas.openxmlformats.org/markup-compatibility/2006">
              <mc:Choice xmlns:v="urn:schemas-microsoft-com:vml" Requires="v">
                <p:oleObj spid="_x0000_s130064" r:id="rId6" imgW="4804064" imgH="3609145" progId="Excel.Chart.8">
                  <p:embed/>
                </p:oleObj>
              </mc:Choice>
              <mc:Fallback>
                <p:oleObj r:id="rId6" imgW="4804064" imgH="3609145" progId="Excel.Char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178050"/>
                        <a:ext cx="48006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7" name="Text Box 7"/>
          <p:cNvSpPr txBox="1">
            <a:spLocks noChangeArrowheads="1"/>
          </p:cNvSpPr>
          <p:nvPr/>
        </p:nvSpPr>
        <p:spPr bwMode="auto">
          <a:xfrm rot="16200000">
            <a:off x="-836612" y="3278187"/>
            <a:ext cx="2857500" cy="3397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smtClean="0">
                <a:latin typeface="+mn-lt"/>
                <a:cs typeface="Times New Roman" pitchFamily="18" charset="0"/>
              </a:rPr>
              <a:t>% with A1C &lt;7% (%)</a:t>
            </a:r>
          </a:p>
        </p:txBody>
      </p:sp>
      <p:sp>
        <p:nvSpPr>
          <p:cNvPr id="64518" name="Text Box 8"/>
          <p:cNvSpPr txBox="1">
            <a:spLocks noChangeArrowheads="1"/>
          </p:cNvSpPr>
          <p:nvPr/>
        </p:nvSpPr>
        <p:spPr bwMode="auto">
          <a:xfrm>
            <a:off x="1143000" y="4829175"/>
            <a:ext cx="3209925" cy="581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smtClean="0">
                <a:latin typeface="+mn-lt"/>
                <a:cs typeface="Times New Roman" pitchFamily="18" charset="0"/>
              </a:rPr>
              <a:t>Adequately controlled and treated with metformin</a:t>
            </a:r>
            <a:r>
              <a:rPr lang="en-US" sz="1600" baseline="30000" dirty="0" smtClean="0">
                <a:latin typeface="+mn-lt"/>
                <a:cs typeface="Times New Roman" pitchFamily="18" charset="0"/>
              </a:rPr>
              <a:t>*</a:t>
            </a:r>
          </a:p>
        </p:txBody>
      </p:sp>
      <p:sp>
        <p:nvSpPr>
          <p:cNvPr id="130055" name="Rectangle 9"/>
          <p:cNvSpPr>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cs typeface="Times New Roman" panose="02020603050405020304" pitchFamily="18" charset="0"/>
              </a:rPr>
              <a:t>Source: Turner RC et al. </a:t>
            </a:r>
            <a:r>
              <a:rPr lang="en-US" altLang="pt-BR" sz="1000" i="1">
                <a:cs typeface="Times New Roman" panose="02020603050405020304" pitchFamily="18" charset="0"/>
              </a:rPr>
              <a:t>JAMA</a:t>
            </a:r>
            <a:r>
              <a:rPr lang="en-US" altLang="pt-BR" sz="1000">
                <a:cs typeface="Times New Roman" panose="02020603050405020304" pitchFamily="18" charset="0"/>
              </a:rPr>
              <a:t> 1999;281:2005-2012</a:t>
            </a:r>
          </a:p>
        </p:txBody>
      </p:sp>
      <p:sp>
        <p:nvSpPr>
          <p:cNvPr id="130056" name="Text Box 10"/>
          <p:cNvSpPr txBox="1">
            <a:spLocks noChangeArrowheads="1"/>
          </p:cNvSpPr>
          <p:nvPr/>
        </p:nvSpPr>
        <p:spPr bwMode="auto">
          <a:xfrm>
            <a:off x="304800" y="5791200"/>
            <a:ext cx="8763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60000"/>
              </a:lnSpc>
              <a:spcBef>
                <a:spcPct val="50000"/>
              </a:spcBef>
            </a:pPr>
            <a:r>
              <a:rPr lang="en-US" altLang="pt-BR" sz="1000">
                <a:cs typeface="Times New Roman" panose="02020603050405020304" pitchFamily="18" charset="0"/>
              </a:rPr>
              <a:t>*Overweight drug-naïve patients</a:t>
            </a:r>
          </a:p>
          <a:p>
            <a:pPr algn="r">
              <a:lnSpc>
                <a:spcPct val="60000"/>
              </a:lnSpc>
              <a:spcBef>
                <a:spcPct val="50000"/>
              </a:spcBef>
            </a:pPr>
            <a:r>
              <a:rPr lang="en-US" altLang="pt-BR" sz="1000" baseline="30000">
                <a:cs typeface="Times New Roman" panose="02020603050405020304" pitchFamily="18" charset="0"/>
              </a:rPr>
              <a:t>†</a:t>
            </a:r>
            <a:r>
              <a:rPr lang="en-US" altLang="pt-BR" sz="1000">
                <a:cs typeface="Times New Roman" panose="02020603050405020304" pitchFamily="18" charset="0"/>
              </a:rPr>
              <a:t>Normal weight and overweight drug-naïve patients</a:t>
            </a:r>
          </a:p>
        </p:txBody>
      </p:sp>
      <p:sp>
        <p:nvSpPr>
          <p:cNvPr id="64521" name="Text Box 11"/>
          <p:cNvSpPr txBox="1">
            <a:spLocks noChangeArrowheads="1"/>
          </p:cNvSpPr>
          <p:nvPr/>
        </p:nvSpPr>
        <p:spPr bwMode="auto">
          <a:xfrm rot="16200000">
            <a:off x="3413125" y="3349625"/>
            <a:ext cx="2743200" cy="336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600" dirty="0" smtClean="0">
                <a:latin typeface="+mn-lt"/>
                <a:cs typeface="Times New Roman" pitchFamily="18" charset="0"/>
              </a:rPr>
              <a:t>% with A1C &lt;7% (%)</a:t>
            </a:r>
          </a:p>
        </p:txBody>
      </p:sp>
      <p:sp>
        <p:nvSpPr>
          <p:cNvPr id="130058" name="Rectangle 62"/>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United Kingdom Prospective Diabetes Study (UKPDS) 49</a:t>
            </a:r>
          </a:p>
        </p:txBody>
      </p:sp>
      <p:sp>
        <p:nvSpPr>
          <p:cNvPr id="130059" name="Rectangle 52"/>
          <p:cNvSpPr>
            <a:spLocks noChangeArrowheads="1"/>
          </p:cNvSpPr>
          <p:nvPr/>
        </p:nvSpPr>
        <p:spPr bwMode="auto">
          <a:xfrm>
            <a:off x="228600" y="129540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4,075 patients with DM randomized to diet alone, insulin, sulfonylurea, or metformin for 9 years</a:t>
            </a: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lnSpc>
                <a:spcPct val="110000"/>
              </a:lnSpc>
            </a:pPr>
            <a:endParaRPr lang="en-US" altLang="pt-BR" sz="1800">
              <a:latin typeface="Arial Black" panose="020B0A04020102020204" pitchFamily="34" charset="0"/>
            </a:endParaRPr>
          </a:p>
          <a:p>
            <a:pPr algn="ctr" eaLnBrk="1" hangingPunct="1">
              <a:lnSpc>
                <a:spcPct val="60000"/>
              </a:lnSpc>
            </a:pPr>
            <a:endParaRPr lang="en-US" altLang="pt-BR" sz="1800">
              <a:latin typeface="Arial Black" panose="020B0A04020102020204" pitchFamily="34" charset="0"/>
            </a:endParaRPr>
          </a:p>
          <a:p>
            <a:pPr algn="ctr" eaLnBrk="1" hangingPunct="1">
              <a:lnSpc>
                <a:spcPct val="60000"/>
              </a:lnSpc>
            </a:pPr>
            <a:endParaRPr lang="en-US" altLang="pt-BR" sz="2000"/>
          </a:p>
          <a:p>
            <a:pPr algn="ctr" eaLnBrk="1" hangingPunct="1">
              <a:lnSpc>
                <a:spcPct val="60000"/>
              </a:lnSpc>
              <a:spcAft>
                <a:spcPts val="1200"/>
              </a:spcAft>
            </a:pPr>
            <a:endParaRPr lang="en-US" altLang="pt-BR" sz="2000"/>
          </a:p>
          <a:p>
            <a:pPr algn="ctr" eaLnBrk="1" hangingPunct="1"/>
            <a:r>
              <a:rPr lang="en-US" altLang="pt-BR" sz="2000">
                <a:solidFill>
                  <a:srgbClr val="3333FF"/>
                </a:solidFill>
              </a:rPr>
              <a:t>Glycemic control in patients on DM monotherapy worsens over time </a:t>
            </a:r>
          </a:p>
        </p:txBody>
      </p:sp>
      <p:cxnSp>
        <p:nvCxnSpPr>
          <p:cNvPr id="130060"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5" name="Rectangle 14"/>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Change in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 Over Time</a:t>
            </a:r>
          </a:p>
        </p:txBody>
      </p:sp>
      <p:sp>
        <p:nvSpPr>
          <p:cNvPr id="130062" name="Text Box 49"/>
          <p:cNvSpPr txBox="1">
            <a:spLocks noChangeArrowheads="1"/>
          </p:cNvSpPr>
          <p:nvPr/>
        </p:nvSpPr>
        <p:spPr bwMode="auto">
          <a:xfrm>
            <a:off x="304800" y="6230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DM=Diabetes mellitus, HbA</a:t>
            </a:r>
            <a:r>
              <a:rPr lang="en-US" altLang="pt-BR" sz="1000" baseline="-25000"/>
              <a:t>1C</a:t>
            </a:r>
            <a:r>
              <a:rPr lang="en-US" altLang="pt-BR" sz="1000"/>
              <a:t>=Glycosylated hemoglobin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5"/>
          <p:cNvGraphicFramePr>
            <a:graphicFrameLocks/>
          </p:cNvGraphicFramePr>
          <p:nvPr/>
        </p:nvGraphicFramePr>
        <p:xfrm>
          <a:off x="1447800" y="1949450"/>
          <a:ext cx="6629400" cy="3155950"/>
        </p:xfrm>
        <a:graphic>
          <a:graphicData uri="http://schemas.openxmlformats.org/presentationml/2006/ole">
            <mc:AlternateContent xmlns:mc="http://schemas.openxmlformats.org/markup-compatibility/2006">
              <mc:Choice xmlns:v="urn:schemas-microsoft-com:vml" Requires="v">
                <p:oleObj spid="_x0000_s132107" name="Chart" r:id="rId4" imgW="8591685" imgH="4352835" progId="MSGraph.Chart.8">
                  <p:embed followColorScheme="full"/>
                </p:oleObj>
              </mc:Choice>
              <mc:Fallback>
                <p:oleObj name="Chart" r:id="rId4" imgW="8591685" imgH="4352835" progId="MSGraph.Chart.8">
                  <p:embed followColorScheme="full"/>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49450"/>
                        <a:ext cx="6629400"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oleObj>
              </mc:Fallback>
            </mc:AlternateContent>
          </a:graphicData>
        </a:graphic>
      </p:graphicFrame>
      <p:sp>
        <p:nvSpPr>
          <p:cNvPr id="132099" name="Rectangle 6"/>
          <p:cNvSpPr>
            <a:spLocks noChangeArrowheads="1"/>
          </p:cNvSpPr>
          <p:nvPr/>
        </p:nvSpPr>
        <p:spPr bwMode="auto">
          <a:xfrm>
            <a:off x="2819400" y="4994275"/>
            <a:ext cx="2719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t>Mean A1C</a:t>
            </a:r>
            <a:endParaRPr lang="en-US" altLang="pt-BR" sz="1600" baseline="-25000"/>
          </a:p>
        </p:txBody>
      </p:sp>
      <p:sp>
        <p:nvSpPr>
          <p:cNvPr id="132100" name="Rectangle 6"/>
          <p:cNvSpPr>
            <a:spLocks noChangeArrowheads="1"/>
          </p:cNvSpPr>
          <p:nvPr/>
        </p:nvSpPr>
        <p:spPr bwMode="auto">
          <a:xfrm rot="-5400000">
            <a:off x="-65881" y="3342481"/>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t>Relative risk</a:t>
            </a:r>
            <a:endParaRPr lang="en-US" altLang="pt-BR" sz="1800" baseline="-25000"/>
          </a:p>
        </p:txBody>
      </p:sp>
      <p:sp>
        <p:nvSpPr>
          <p:cNvPr id="132101" name="Rectangle 62"/>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Diabetes Control and Complications Trial (DCCT)</a:t>
            </a:r>
          </a:p>
        </p:txBody>
      </p:sp>
      <p:sp>
        <p:nvSpPr>
          <p:cNvPr id="132102" name="Rectangle 14"/>
          <p:cNvSpPr>
            <a:spLocks noChangeArrowheads="1"/>
          </p:cNvSpPr>
          <p:nvPr/>
        </p:nvSpPr>
        <p:spPr bwMode="auto">
          <a:xfrm>
            <a:off x="206375" y="6459538"/>
            <a:ext cx="8839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The Diabetes Control and Complications Trial Research Group. </a:t>
            </a:r>
            <a:r>
              <a:rPr lang="en-US" altLang="pt-BR" sz="1000" i="1"/>
              <a:t>NEJM</a:t>
            </a:r>
            <a:r>
              <a:rPr lang="en-US" altLang="pt-BR" sz="1000"/>
              <a:t> 1993;329:977-986</a:t>
            </a:r>
          </a:p>
        </p:txBody>
      </p:sp>
      <p:sp>
        <p:nvSpPr>
          <p:cNvPr id="132103" name="Rectangle 52"/>
          <p:cNvSpPr>
            <a:spLocks noChangeArrowheads="1"/>
          </p:cNvSpPr>
          <p:nvPr/>
        </p:nvSpPr>
        <p:spPr bwMode="auto">
          <a:xfrm>
            <a:off x="228600" y="129540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1,441 patients with DM randomized to intensive (mean HbA</a:t>
            </a:r>
            <a:r>
              <a:rPr lang="en-US" altLang="pt-BR" sz="2000" baseline="-25000"/>
              <a:t>1C</a:t>
            </a:r>
            <a:r>
              <a:rPr lang="en-US" altLang="pt-BR" sz="2000"/>
              <a:t> 7%) or conventional (mean HbA</a:t>
            </a:r>
            <a:r>
              <a:rPr lang="en-US" altLang="pt-BR" sz="2000" baseline="-25000"/>
              <a:t>1C</a:t>
            </a:r>
            <a:r>
              <a:rPr lang="en-US" altLang="pt-BR" sz="2000"/>
              <a:t> 9%) insulin therapy</a:t>
            </a: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lnSpc>
                <a:spcPct val="125000"/>
              </a:lnSpc>
            </a:pPr>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lnSpc>
                <a:spcPct val="80000"/>
              </a:lnSpc>
            </a:pPr>
            <a:endParaRPr lang="en-US" altLang="pt-BR" sz="1800">
              <a:latin typeface="Arial Black" panose="020B0A04020102020204" pitchFamily="34" charset="0"/>
            </a:endParaRPr>
          </a:p>
          <a:p>
            <a:pPr algn="ctr" eaLnBrk="1" hangingPunct="1">
              <a:lnSpc>
                <a:spcPct val="135000"/>
              </a:lnSpc>
            </a:pPr>
            <a:endParaRPr lang="en-US" altLang="pt-BR" sz="1800">
              <a:latin typeface="Arial Black" panose="020B0A04020102020204" pitchFamily="34" charset="0"/>
            </a:endParaRPr>
          </a:p>
          <a:p>
            <a:pPr algn="ctr" eaLnBrk="1" hangingPunct="1"/>
            <a:endParaRPr lang="en-US" altLang="pt-BR" sz="1800">
              <a:latin typeface="Arial Black" panose="020B0A04020102020204" pitchFamily="34" charset="0"/>
            </a:endParaRPr>
          </a:p>
          <a:p>
            <a:pPr algn="ctr" eaLnBrk="1" hangingPunct="1">
              <a:lnSpc>
                <a:spcPct val="110000"/>
              </a:lnSpc>
            </a:pPr>
            <a:endParaRPr lang="en-US" altLang="pt-BR" sz="1800">
              <a:latin typeface="Arial Black" panose="020B0A04020102020204" pitchFamily="34" charset="0"/>
            </a:endParaRPr>
          </a:p>
          <a:p>
            <a:pPr algn="ctr" eaLnBrk="1" hangingPunct="1">
              <a:lnSpc>
                <a:spcPct val="110000"/>
              </a:lnSpc>
            </a:pPr>
            <a:endParaRPr lang="en-US" altLang="pt-BR" sz="1800">
              <a:latin typeface="Arial Black" panose="020B0A04020102020204" pitchFamily="34" charset="0"/>
            </a:endParaRPr>
          </a:p>
          <a:p>
            <a:pPr algn="ctr" eaLnBrk="1" hangingPunct="1">
              <a:lnSpc>
                <a:spcPct val="110000"/>
              </a:lnSpc>
            </a:pPr>
            <a:endParaRPr lang="en-US" altLang="pt-BR" sz="1000">
              <a:latin typeface="Arial Black" panose="020B0A04020102020204" pitchFamily="34" charset="0"/>
            </a:endParaRPr>
          </a:p>
          <a:p>
            <a:pPr algn="ctr" eaLnBrk="1" hangingPunct="1">
              <a:lnSpc>
                <a:spcPct val="60000"/>
              </a:lnSpc>
              <a:spcAft>
                <a:spcPts val="1200"/>
              </a:spcAft>
            </a:pPr>
            <a:endParaRPr lang="en-US" altLang="pt-BR" sz="2000"/>
          </a:p>
          <a:p>
            <a:pPr algn="ctr" eaLnBrk="1" hangingPunct="1"/>
            <a:r>
              <a:rPr lang="en-US" altLang="pt-BR" sz="2000">
                <a:solidFill>
                  <a:srgbClr val="3333FF"/>
                </a:solidFill>
              </a:rPr>
              <a:t>Intensive glycemic control in diabetic patients reduces the risk of microvascular complications</a:t>
            </a:r>
          </a:p>
        </p:txBody>
      </p:sp>
      <p:sp>
        <p:nvSpPr>
          <p:cNvPr id="132104" name="Text Box 49"/>
          <p:cNvSpPr txBox="1">
            <a:spLocks noChangeArrowheads="1"/>
          </p:cNvSpPr>
          <p:nvPr/>
        </p:nvSpPr>
        <p:spPr bwMode="auto">
          <a:xfrm>
            <a:off x="381000" y="6230938"/>
            <a:ext cx="868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 DM=Diabetes mellitus, HbA</a:t>
            </a:r>
            <a:r>
              <a:rPr lang="en-US" altLang="pt-BR" sz="1000" baseline="-25000"/>
              <a:t>1C</a:t>
            </a:r>
            <a:r>
              <a:rPr lang="en-US" altLang="pt-BR" sz="1000"/>
              <a:t>=Glycosylated hemoglobin</a:t>
            </a:r>
          </a:p>
        </p:txBody>
      </p:sp>
      <p:cxnSp>
        <p:nvCxnSpPr>
          <p:cNvPr id="132105"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4"/>
          <p:cNvSpPr txBox="1">
            <a:spLocks noChangeArrowheads="1"/>
          </p:cNvSpPr>
          <p:nvPr/>
        </p:nvSpPr>
        <p:spPr bwMode="auto">
          <a:xfrm>
            <a:off x="5956300" y="5014913"/>
            <a:ext cx="25019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600">
                <a:cs typeface="Times New Roman" panose="02020603050405020304" pitchFamily="18" charset="0"/>
              </a:rPr>
              <a:t>Years Since Entry</a:t>
            </a:r>
            <a:r>
              <a:rPr lang="en-US" altLang="pt-BR" sz="1600" b="1">
                <a:cs typeface="Times New Roman" panose="02020603050405020304" pitchFamily="18" charset="0"/>
              </a:rPr>
              <a:t>*</a:t>
            </a:r>
            <a:endParaRPr lang="en-US" altLang="pt-BR" sz="1600" b="1" baseline="-25000">
              <a:cs typeface="Times New Roman" panose="02020603050405020304" pitchFamily="18" charset="0"/>
            </a:endParaRPr>
          </a:p>
        </p:txBody>
      </p:sp>
      <p:grpSp>
        <p:nvGrpSpPr>
          <p:cNvPr id="134147" name="Group 164"/>
          <p:cNvGrpSpPr>
            <a:grpSpLocks/>
          </p:cNvGrpSpPr>
          <p:nvPr/>
        </p:nvGrpSpPr>
        <p:grpSpPr bwMode="auto">
          <a:xfrm>
            <a:off x="152400" y="1812925"/>
            <a:ext cx="4103688" cy="3848100"/>
            <a:chOff x="183" y="955"/>
            <a:chExt cx="2585" cy="2424"/>
          </a:xfrm>
        </p:grpSpPr>
        <p:grpSp>
          <p:nvGrpSpPr>
            <p:cNvPr id="134201" name="Group 5"/>
            <p:cNvGrpSpPr>
              <a:grpSpLocks/>
            </p:cNvGrpSpPr>
            <p:nvPr/>
          </p:nvGrpSpPr>
          <p:grpSpPr bwMode="auto">
            <a:xfrm>
              <a:off x="1156" y="2743"/>
              <a:ext cx="1276" cy="70"/>
              <a:chOff x="1172" y="2680"/>
              <a:chExt cx="1276" cy="70"/>
            </a:xfrm>
          </p:grpSpPr>
          <p:sp>
            <p:nvSpPr>
              <p:cNvPr id="66653" name="Line 6"/>
              <p:cNvSpPr>
                <a:spLocks noChangeShapeType="1"/>
              </p:cNvSpPr>
              <p:nvPr/>
            </p:nvSpPr>
            <p:spPr bwMode="auto">
              <a:xfrm>
                <a:off x="1172" y="2680"/>
                <a:ext cx="0" cy="70"/>
              </a:xfrm>
              <a:prstGeom prst="line">
                <a:avLst/>
              </a:prstGeom>
              <a:noFill/>
              <a:ln w="12700">
                <a:solidFill>
                  <a:schemeClr val="tx1"/>
                </a:solidFill>
                <a:round/>
                <a:headEnd/>
                <a:tailEnd/>
              </a:ln>
              <a:extLst/>
            </p:spPr>
            <p:txBody>
              <a:bodyPr/>
              <a:lstStyle/>
              <a:p>
                <a:pPr>
                  <a:defRPr/>
                </a:pPr>
                <a:endParaRPr lang="en-US">
                  <a:latin typeface="+mn-lt"/>
                  <a:ea typeface="+mn-ea"/>
                </a:endParaRPr>
              </a:p>
            </p:txBody>
          </p:sp>
          <p:sp>
            <p:nvSpPr>
              <p:cNvPr id="66654" name="Line 7"/>
              <p:cNvSpPr>
                <a:spLocks noChangeShapeType="1"/>
              </p:cNvSpPr>
              <p:nvPr/>
            </p:nvSpPr>
            <p:spPr bwMode="auto">
              <a:xfrm>
                <a:off x="1810" y="2680"/>
                <a:ext cx="0" cy="70"/>
              </a:xfrm>
              <a:prstGeom prst="line">
                <a:avLst/>
              </a:prstGeom>
              <a:noFill/>
              <a:ln w="12700">
                <a:solidFill>
                  <a:schemeClr val="tx1"/>
                </a:solidFill>
                <a:round/>
                <a:headEnd/>
                <a:tailEnd/>
              </a:ln>
              <a:extLst/>
            </p:spPr>
            <p:txBody>
              <a:bodyPr/>
              <a:lstStyle/>
              <a:p>
                <a:pPr>
                  <a:defRPr/>
                </a:pPr>
                <a:endParaRPr lang="en-US">
                  <a:latin typeface="+mn-lt"/>
                  <a:ea typeface="+mn-ea"/>
                </a:endParaRPr>
              </a:p>
            </p:txBody>
          </p:sp>
          <p:sp>
            <p:nvSpPr>
              <p:cNvPr id="66655" name="Line 8"/>
              <p:cNvSpPr>
                <a:spLocks noChangeShapeType="1"/>
              </p:cNvSpPr>
              <p:nvPr/>
            </p:nvSpPr>
            <p:spPr bwMode="auto">
              <a:xfrm>
                <a:off x="2448" y="2680"/>
                <a:ext cx="0" cy="70"/>
              </a:xfrm>
              <a:prstGeom prst="line">
                <a:avLst/>
              </a:prstGeom>
              <a:noFill/>
              <a:ln w="12700">
                <a:solidFill>
                  <a:schemeClr val="tx1"/>
                </a:solidFill>
                <a:round/>
                <a:headEnd/>
                <a:tailEnd/>
              </a:ln>
              <a:extLst/>
            </p:spPr>
            <p:txBody>
              <a:bodyPr/>
              <a:lstStyle/>
              <a:p>
                <a:pPr>
                  <a:defRPr/>
                </a:pPr>
                <a:endParaRPr lang="en-US">
                  <a:latin typeface="+mn-lt"/>
                  <a:ea typeface="+mn-ea"/>
                </a:endParaRPr>
              </a:p>
            </p:txBody>
          </p:sp>
        </p:grpSp>
        <p:sp>
          <p:nvSpPr>
            <p:cNvPr id="66618" name="Freeform 111"/>
            <p:cNvSpPr>
              <a:spLocks/>
            </p:cNvSpPr>
            <p:nvPr/>
          </p:nvSpPr>
          <p:spPr bwMode="auto">
            <a:xfrm>
              <a:off x="788" y="1055"/>
              <a:ext cx="1" cy="1681"/>
            </a:xfrm>
            <a:custGeom>
              <a:avLst/>
              <a:gdLst>
                <a:gd name="T0" fmla="*/ 0 w 1"/>
                <a:gd name="T1" fmla="*/ 1681 h 1681"/>
                <a:gd name="T2" fmla="*/ 0 w 1"/>
                <a:gd name="T3" fmla="*/ 0 h 1681"/>
                <a:gd name="T4" fmla="*/ 0 w 1"/>
                <a:gd name="T5" fmla="*/ 1681 h 1681"/>
                <a:gd name="T6" fmla="*/ 0 60000 65536"/>
                <a:gd name="T7" fmla="*/ 0 60000 65536"/>
                <a:gd name="T8" fmla="*/ 0 60000 65536"/>
                <a:gd name="T9" fmla="*/ 0 w 1"/>
                <a:gd name="T10" fmla="*/ 0 h 1681"/>
                <a:gd name="T11" fmla="*/ 1 w 1"/>
                <a:gd name="T12" fmla="*/ 1681 h 1681"/>
              </a:gdLst>
              <a:ahLst/>
              <a:cxnLst>
                <a:cxn ang="T6">
                  <a:pos x="T0" y="T1"/>
                </a:cxn>
                <a:cxn ang="T7">
                  <a:pos x="T2" y="T3"/>
                </a:cxn>
                <a:cxn ang="T8">
                  <a:pos x="T4" y="T5"/>
                </a:cxn>
              </a:cxnLst>
              <a:rect l="T9" t="T10" r="T11" b="T12"/>
              <a:pathLst>
                <a:path w="1" h="1681">
                  <a:moveTo>
                    <a:pt x="0" y="1681"/>
                  </a:moveTo>
                  <a:lnTo>
                    <a:pt x="0" y="0"/>
                  </a:lnTo>
                  <a:lnTo>
                    <a:pt x="0" y="1681"/>
                  </a:lnTo>
                  <a:close/>
                </a:path>
              </a:pathLst>
            </a:custGeom>
            <a:solidFill>
              <a:srgbClr val="000000"/>
            </a:solidFill>
            <a:ln>
              <a:noFill/>
            </a:ln>
            <a:extLst/>
          </p:spPr>
          <p:txBody>
            <a:bodyPr/>
            <a:lstStyle/>
            <a:p>
              <a:pPr>
                <a:defRPr/>
              </a:pPr>
              <a:endParaRPr lang="en-US">
                <a:latin typeface="+mn-lt"/>
                <a:ea typeface="+mn-ea"/>
              </a:endParaRPr>
            </a:p>
          </p:txBody>
        </p:sp>
        <p:sp>
          <p:nvSpPr>
            <p:cNvPr id="66619" name="Line 113"/>
            <p:cNvSpPr>
              <a:spLocks noChangeShapeType="1"/>
            </p:cNvSpPr>
            <p:nvPr/>
          </p:nvSpPr>
          <p:spPr bwMode="auto">
            <a:xfrm>
              <a:off x="782" y="1049"/>
              <a:ext cx="1" cy="1682"/>
            </a:xfrm>
            <a:prstGeom prst="line">
              <a:avLst/>
            </a:prstGeom>
            <a:noFill/>
            <a:ln w="19050">
              <a:solidFill>
                <a:schemeClr val="tx1"/>
              </a:solidFill>
              <a:round/>
              <a:headEnd/>
              <a:tailEnd/>
            </a:ln>
            <a:extLst/>
          </p:spPr>
          <p:txBody>
            <a:bodyPr/>
            <a:lstStyle/>
            <a:p>
              <a:pPr>
                <a:defRPr/>
              </a:pPr>
              <a:endParaRPr lang="en-US">
                <a:latin typeface="+mn-lt"/>
                <a:ea typeface="+mn-ea"/>
              </a:endParaRPr>
            </a:p>
          </p:txBody>
        </p:sp>
        <p:sp>
          <p:nvSpPr>
            <p:cNvPr id="66620" name="Freeform 114"/>
            <p:cNvSpPr>
              <a:spLocks/>
            </p:cNvSpPr>
            <p:nvPr/>
          </p:nvSpPr>
          <p:spPr bwMode="auto">
            <a:xfrm>
              <a:off x="788" y="2736"/>
              <a:ext cx="1841" cy="1"/>
            </a:xfrm>
            <a:custGeom>
              <a:avLst/>
              <a:gdLst>
                <a:gd name="T0" fmla="*/ 0 w 1841"/>
                <a:gd name="T1" fmla="*/ 0 h 1"/>
                <a:gd name="T2" fmla="*/ 1841 w 1841"/>
                <a:gd name="T3" fmla="*/ 0 h 1"/>
                <a:gd name="T4" fmla="*/ 0 w 1841"/>
                <a:gd name="T5" fmla="*/ 0 h 1"/>
                <a:gd name="T6" fmla="*/ 0 60000 65536"/>
                <a:gd name="T7" fmla="*/ 0 60000 65536"/>
                <a:gd name="T8" fmla="*/ 0 60000 65536"/>
                <a:gd name="T9" fmla="*/ 0 w 1841"/>
                <a:gd name="T10" fmla="*/ 0 h 1"/>
                <a:gd name="T11" fmla="*/ 1841 w 1841"/>
                <a:gd name="T12" fmla="*/ 1 h 1"/>
              </a:gdLst>
              <a:ahLst/>
              <a:cxnLst>
                <a:cxn ang="T6">
                  <a:pos x="T0" y="T1"/>
                </a:cxn>
                <a:cxn ang="T7">
                  <a:pos x="T2" y="T3"/>
                </a:cxn>
                <a:cxn ang="T8">
                  <a:pos x="T4" y="T5"/>
                </a:cxn>
              </a:cxnLst>
              <a:rect l="T9" t="T10" r="T11" b="T12"/>
              <a:pathLst>
                <a:path w="1841" h="1">
                  <a:moveTo>
                    <a:pt x="0" y="0"/>
                  </a:moveTo>
                  <a:lnTo>
                    <a:pt x="1841" y="0"/>
                  </a:lnTo>
                  <a:lnTo>
                    <a:pt x="0" y="0"/>
                  </a:lnTo>
                  <a:close/>
                </a:path>
              </a:pathLst>
            </a:custGeom>
            <a:solidFill>
              <a:srgbClr val="000000"/>
            </a:solidFill>
            <a:ln>
              <a:noFill/>
            </a:ln>
            <a:extLst/>
          </p:spPr>
          <p:txBody>
            <a:bodyPr/>
            <a:lstStyle/>
            <a:p>
              <a:pPr>
                <a:defRPr/>
              </a:pPr>
              <a:endParaRPr lang="en-US">
                <a:latin typeface="+mn-lt"/>
                <a:ea typeface="+mn-ea"/>
              </a:endParaRPr>
            </a:p>
          </p:txBody>
        </p:sp>
        <p:sp>
          <p:nvSpPr>
            <p:cNvPr id="66621" name="Line 115"/>
            <p:cNvSpPr>
              <a:spLocks noChangeShapeType="1"/>
            </p:cNvSpPr>
            <p:nvPr/>
          </p:nvSpPr>
          <p:spPr bwMode="auto">
            <a:xfrm flipH="1">
              <a:off x="788" y="2736"/>
              <a:ext cx="1841" cy="1"/>
            </a:xfrm>
            <a:prstGeom prst="line">
              <a:avLst/>
            </a:prstGeom>
            <a:noFill/>
            <a:ln w="19050">
              <a:solidFill>
                <a:schemeClr val="tx1"/>
              </a:solidFill>
              <a:round/>
              <a:headEnd/>
              <a:tailEnd/>
            </a:ln>
            <a:extLst/>
          </p:spPr>
          <p:txBody>
            <a:bodyPr/>
            <a:lstStyle/>
            <a:p>
              <a:pPr>
                <a:defRPr/>
              </a:pPr>
              <a:endParaRPr lang="en-US">
                <a:latin typeface="+mn-lt"/>
                <a:ea typeface="+mn-ea"/>
              </a:endParaRPr>
            </a:p>
          </p:txBody>
        </p:sp>
        <p:sp>
          <p:nvSpPr>
            <p:cNvPr id="134206" name="Text Box 10"/>
            <p:cNvSpPr txBox="1">
              <a:spLocks noChangeArrowheads="1"/>
            </p:cNvSpPr>
            <p:nvPr/>
          </p:nvSpPr>
          <p:spPr bwMode="auto">
            <a:xfrm>
              <a:off x="716" y="2805"/>
              <a:ext cx="84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DCCT</a:t>
              </a:r>
              <a:br>
                <a:rPr lang="en-US" altLang="pt-BR" sz="1400">
                  <a:cs typeface="Times New Roman" panose="02020603050405020304" pitchFamily="18" charset="0"/>
                </a:rPr>
              </a:br>
              <a:r>
                <a:rPr lang="en-US" altLang="pt-BR" sz="1400">
                  <a:cs typeface="Times New Roman" panose="02020603050405020304" pitchFamily="18" charset="0"/>
                </a:rPr>
                <a:t>End of </a:t>
              </a:r>
              <a:br>
                <a:rPr lang="en-US" altLang="pt-BR" sz="1400">
                  <a:cs typeface="Times New Roman" panose="02020603050405020304" pitchFamily="18" charset="0"/>
                </a:rPr>
              </a:br>
              <a:r>
                <a:rPr lang="en-US" altLang="pt-BR" sz="1400">
                  <a:cs typeface="Times New Roman" panose="02020603050405020304" pitchFamily="18" charset="0"/>
                </a:rPr>
                <a:t>Randomized Treatment</a:t>
              </a:r>
              <a:endParaRPr lang="en-US" altLang="pt-BR" sz="1400" baseline="-25000">
                <a:cs typeface="Times New Roman" panose="02020603050405020304" pitchFamily="18" charset="0"/>
              </a:endParaRPr>
            </a:p>
          </p:txBody>
        </p:sp>
        <p:sp>
          <p:nvSpPr>
            <p:cNvPr id="134207" name="Text Box 13"/>
            <p:cNvSpPr txBox="1">
              <a:spLocks noChangeArrowheads="1"/>
            </p:cNvSpPr>
            <p:nvPr/>
          </p:nvSpPr>
          <p:spPr bwMode="auto">
            <a:xfrm>
              <a:off x="1477" y="2805"/>
              <a:ext cx="60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EDIC</a:t>
              </a:r>
              <a:br>
                <a:rPr lang="en-US" altLang="pt-BR" sz="1400">
                  <a:cs typeface="Times New Roman" panose="02020603050405020304" pitchFamily="18" charset="0"/>
                </a:rPr>
              </a:br>
              <a:r>
                <a:rPr lang="en-US" altLang="pt-BR" sz="1400">
                  <a:cs typeface="Times New Roman" panose="02020603050405020304" pitchFamily="18" charset="0"/>
                </a:rPr>
                <a:t>Year 1</a:t>
              </a:r>
              <a:endParaRPr lang="en-US" altLang="pt-BR" sz="1400" baseline="-25000">
                <a:cs typeface="Times New Roman" panose="02020603050405020304" pitchFamily="18" charset="0"/>
              </a:endParaRPr>
            </a:p>
          </p:txBody>
        </p:sp>
        <p:sp>
          <p:nvSpPr>
            <p:cNvPr id="134208" name="Text Box 14"/>
            <p:cNvSpPr txBox="1">
              <a:spLocks noChangeArrowheads="1"/>
            </p:cNvSpPr>
            <p:nvPr/>
          </p:nvSpPr>
          <p:spPr bwMode="auto">
            <a:xfrm>
              <a:off x="2133" y="2805"/>
              <a:ext cx="60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EDIC</a:t>
              </a:r>
              <a:br>
                <a:rPr lang="en-US" altLang="pt-BR" sz="1400">
                  <a:cs typeface="Times New Roman" panose="02020603050405020304" pitchFamily="18" charset="0"/>
                </a:rPr>
              </a:br>
              <a:r>
                <a:rPr lang="en-US" altLang="pt-BR" sz="1400">
                  <a:cs typeface="Times New Roman" panose="02020603050405020304" pitchFamily="18" charset="0"/>
                </a:rPr>
                <a:t>Year 7</a:t>
              </a:r>
              <a:endParaRPr lang="en-US" altLang="pt-BR" sz="1400" baseline="-25000">
                <a:cs typeface="Times New Roman" panose="02020603050405020304" pitchFamily="18" charset="0"/>
              </a:endParaRPr>
            </a:p>
          </p:txBody>
        </p:sp>
        <p:sp>
          <p:nvSpPr>
            <p:cNvPr id="134209" name="Text Box 20"/>
            <p:cNvSpPr txBox="1">
              <a:spLocks noChangeArrowheads="1"/>
            </p:cNvSpPr>
            <p:nvPr/>
          </p:nvSpPr>
          <p:spPr bwMode="auto">
            <a:xfrm>
              <a:off x="292" y="955"/>
              <a:ext cx="462"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245000"/>
                </a:spcBef>
              </a:pPr>
              <a:r>
                <a:rPr lang="en-US" altLang="pt-BR" sz="1500">
                  <a:cs typeface="Times New Roman" panose="02020603050405020304" pitchFamily="18" charset="0"/>
                </a:rPr>
                <a:t>12%</a:t>
              </a:r>
            </a:p>
            <a:p>
              <a:pPr algn="r">
                <a:spcBef>
                  <a:spcPct val="245000"/>
                </a:spcBef>
              </a:pPr>
              <a:r>
                <a:rPr lang="en-US" altLang="pt-BR" sz="1500">
                  <a:cs typeface="Times New Roman" panose="02020603050405020304" pitchFamily="18" charset="0"/>
                </a:rPr>
                <a:t>10%</a:t>
              </a:r>
            </a:p>
            <a:p>
              <a:pPr algn="r">
                <a:spcBef>
                  <a:spcPct val="245000"/>
                </a:spcBef>
              </a:pPr>
              <a:r>
                <a:rPr lang="en-US" altLang="pt-BR" sz="1500">
                  <a:cs typeface="Times New Roman" panose="02020603050405020304" pitchFamily="18" charset="0"/>
                </a:rPr>
                <a:t>8%</a:t>
              </a:r>
            </a:p>
            <a:p>
              <a:pPr algn="r">
                <a:spcBef>
                  <a:spcPct val="245000"/>
                </a:spcBef>
              </a:pPr>
              <a:r>
                <a:rPr lang="en-US" altLang="pt-BR" sz="1500">
                  <a:cs typeface="Times New Roman" panose="02020603050405020304" pitchFamily="18" charset="0"/>
                </a:rPr>
                <a:t>6%</a:t>
              </a:r>
              <a:endParaRPr lang="en-US" altLang="pt-BR" sz="1500" baseline="-25000">
                <a:cs typeface="Times New Roman" panose="02020603050405020304" pitchFamily="18" charset="0"/>
              </a:endParaRPr>
            </a:p>
          </p:txBody>
        </p:sp>
        <p:sp>
          <p:nvSpPr>
            <p:cNvPr id="134210" name="Text Box 21"/>
            <p:cNvSpPr txBox="1">
              <a:spLocks noChangeArrowheads="1"/>
            </p:cNvSpPr>
            <p:nvPr/>
          </p:nvSpPr>
          <p:spPr bwMode="auto">
            <a:xfrm rot="-5400000">
              <a:off x="-375" y="1610"/>
              <a:ext cx="14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50000"/>
                </a:lnSpc>
                <a:spcBef>
                  <a:spcPct val="10000"/>
                </a:spcBef>
              </a:pPr>
              <a:r>
                <a:rPr lang="en-US" altLang="pt-BR" sz="1600">
                  <a:cs typeface="Times New Roman" panose="02020603050405020304" pitchFamily="18" charset="0"/>
                </a:rPr>
                <a:t>Hemoglobin A</a:t>
              </a:r>
              <a:r>
                <a:rPr lang="en-US" altLang="pt-BR" sz="1600" baseline="-25000">
                  <a:cs typeface="Times New Roman" panose="02020603050405020304" pitchFamily="18" charset="0"/>
                </a:rPr>
                <a:t>1C</a:t>
              </a:r>
            </a:p>
          </p:txBody>
        </p:sp>
        <p:sp>
          <p:nvSpPr>
            <p:cNvPr id="134211" name="Text Box 28"/>
            <p:cNvSpPr txBox="1">
              <a:spLocks noChangeArrowheads="1"/>
            </p:cNvSpPr>
            <p:nvPr/>
          </p:nvSpPr>
          <p:spPr bwMode="auto">
            <a:xfrm>
              <a:off x="776" y="2541"/>
              <a:ext cx="71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300" i="1">
                  <a:cs typeface="Times New Roman" panose="02020603050405020304" pitchFamily="18" charset="0"/>
                </a:rPr>
                <a:t>P </a:t>
              </a:r>
              <a:r>
                <a:rPr lang="en-US" altLang="pt-BR" sz="1300">
                  <a:cs typeface="Times New Roman" panose="02020603050405020304" pitchFamily="18" charset="0"/>
                </a:rPr>
                <a:t>&lt; 0.001</a:t>
              </a:r>
              <a:endParaRPr lang="en-US" altLang="pt-BR" sz="1300" baseline="-25000">
                <a:cs typeface="Times New Roman" panose="02020603050405020304" pitchFamily="18" charset="0"/>
              </a:endParaRPr>
            </a:p>
          </p:txBody>
        </p:sp>
        <p:sp>
          <p:nvSpPr>
            <p:cNvPr id="134212" name="Text Box 29"/>
            <p:cNvSpPr txBox="1">
              <a:spLocks noChangeArrowheads="1"/>
            </p:cNvSpPr>
            <p:nvPr/>
          </p:nvSpPr>
          <p:spPr bwMode="auto">
            <a:xfrm>
              <a:off x="1394" y="2541"/>
              <a:ext cx="71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300" i="1">
                  <a:cs typeface="Times New Roman" panose="02020603050405020304" pitchFamily="18" charset="0"/>
                </a:rPr>
                <a:t>P </a:t>
              </a:r>
              <a:r>
                <a:rPr lang="en-US" altLang="pt-BR" sz="1300">
                  <a:cs typeface="Times New Roman" panose="02020603050405020304" pitchFamily="18" charset="0"/>
                </a:rPr>
                <a:t>&lt; 0.001</a:t>
              </a:r>
              <a:endParaRPr lang="en-US" altLang="pt-BR" sz="1300" baseline="-25000">
                <a:cs typeface="Times New Roman" panose="02020603050405020304" pitchFamily="18" charset="0"/>
              </a:endParaRPr>
            </a:p>
          </p:txBody>
        </p:sp>
        <p:sp>
          <p:nvSpPr>
            <p:cNvPr id="134213" name="Text Box 30"/>
            <p:cNvSpPr txBox="1">
              <a:spLocks noChangeArrowheads="1"/>
            </p:cNvSpPr>
            <p:nvPr/>
          </p:nvSpPr>
          <p:spPr bwMode="auto">
            <a:xfrm>
              <a:off x="2101" y="2540"/>
              <a:ext cx="64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300" i="1">
                  <a:cs typeface="Times New Roman" panose="02020603050405020304" pitchFamily="18" charset="0"/>
                </a:rPr>
                <a:t>P </a:t>
              </a:r>
              <a:r>
                <a:rPr lang="en-US" altLang="pt-BR" sz="1300">
                  <a:cs typeface="Times New Roman" panose="02020603050405020304" pitchFamily="18" charset="0"/>
                </a:rPr>
                <a:t>= 0.61</a:t>
              </a:r>
              <a:endParaRPr lang="en-US" altLang="pt-BR" sz="1300" baseline="-25000">
                <a:cs typeface="Times New Roman" panose="02020603050405020304" pitchFamily="18" charset="0"/>
              </a:endParaRPr>
            </a:p>
          </p:txBody>
        </p:sp>
        <p:sp>
          <p:nvSpPr>
            <p:cNvPr id="66630" name="Text Box 9"/>
            <p:cNvSpPr txBox="1">
              <a:spLocks noChangeArrowheads="1"/>
            </p:cNvSpPr>
            <p:nvPr/>
          </p:nvSpPr>
          <p:spPr bwMode="auto">
            <a:xfrm>
              <a:off x="1853" y="989"/>
              <a:ext cx="915" cy="37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40000"/>
                </a:spcBef>
                <a:defRPr/>
              </a:pPr>
              <a:r>
                <a:rPr lang="en-GB" sz="1300" smtClean="0">
                  <a:latin typeface="+mn-lt"/>
                  <a:cs typeface="Times New Roman" pitchFamily="18" charset="0"/>
                </a:rPr>
                <a:t>Conventional</a:t>
              </a:r>
            </a:p>
            <a:p>
              <a:pPr eaLnBrk="1" hangingPunct="1">
                <a:lnSpc>
                  <a:spcPct val="105000"/>
                </a:lnSpc>
                <a:spcBef>
                  <a:spcPct val="40000"/>
                </a:spcBef>
                <a:defRPr/>
              </a:pPr>
              <a:r>
                <a:rPr lang="en-GB" sz="1300" smtClean="0">
                  <a:latin typeface="+mn-lt"/>
                  <a:cs typeface="Times New Roman" pitchFamily="18" charset="0"/>
                </a:rPr>
                <a:t>Intensive</a:t>
              </a:r>
            </a:p>
          </p:txBody>
        </p:sp>
        <p:sp>
          <p:nvSpPr>
            <p:cNvPr id="66631" name="Rectangle 67"/>
            <p:cNvSpPr>
              <a:spLocks noChangeArrowheads="1"/>
            </p:cNvSpPr>
            <p:nvPr/>
          </p:nvSpPr>
          <p:spPr bwMode="auto">
            <a:xfrm>
              <a:off x="1749" y="1226"/>
              <a:ext cx="94" cy="94"/>
            </a:xfrm>
            <a:prstGeom prst="rect">
              <a:avLst/>
            </a:prstGeom>
            <a:solidFill>
              <a:srgbClr val="FF0000"/>
            </a:solidFill>
            <a:ln w="6350">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32" name="Rectangle 68"/>
            <p:cNvSpPr>
              <a:spLocks noChangeArrowheads="1"/>
            </p:cNvSpPr>
            <p:nvPr/>
          </p:nvSpPr>
          <p:spPr bwMode="auto">
            <a:xfrm>
              <a:off x="1747" y="1032"/>
              <a:ext cx="94" cy="94"/>
            </a:xfrm>
            <a:prstGeom prst="rect">
              <a:avLst/>
            </a:prstGeom>
            <a:solidFill>
              <a:srgbClr val="00B050"/>
            </a:solidFill>
            <a:ln w="6350">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33" name="Line 69"/>
            <p:cNvSpPr>
              <a:spLocks noChangeShapeType="1"/>
            </p:cNvSpPr>
            <p:nvPr/>
          </p:nvSpPr>
          <p:spPr bwMode="auto">
            <a:xfrm>
              <a:off x="1080" y="1140"/>
              <a:ext cx="0" cy="1266"/>
            </a:xfrm>
            <a:prstGeom prst="line">
              <a:avLst/>
            </a:prstGeom>
            <a:noFill/>
            <a:ln w="12700">
              <a:solidFill>
                <a:schemeClr val="tx1"/>
              </a:solidFill>
              <a:round/>
              <a:headEnd/>
              <a:tailEnd/>
            </a:ln>
            <a:extLst/>
          </p:spPr>
          <p:txBody>
            <a:bodyPr wrap="none"/>
            <a:lstStyle/>
            <a:p>
              <a:pPr>
                <a:defRPr/>
              </a:pPr>
              <a:endParaRPr lang="en-US">
                <a:latin typeface="+mn-lt"/>
                <a:ea typeface="+mn-ea"/>
              </a:endParaRPr>
            </a:p>
          </p:txBody>
        </p:sp>
        <p:sp>
          <p:nvSpPr>
            <p:cNvPr id="66634" name="Line 70"/>
            <p:cNvSpPr>
              <a:spLocks noChangeShapeType="1"/>
            </p:cNvSpPr>
            <p:nvPr/>
          </p:nvSpPr>
          <p:spPr bwMode="auto">
            <a:xfrm>
              <a:off x="1244" y="1760"/>
              <a:ext cx="2" cy="786"/>
            </a:xfrm>
            <a:prstGeom prst="line">
              <a:avLst/>
            </a:prstGeom>
            <a:noFill/>
            <a:ln w="12700">
              <a:solidFill>
                <a:schemeClr val="tx1"/>
              </a:solidFill>
              <a:round/>
              <a:headEnd/>
              <a:tailEnd/>
            </a:ln>
            <a:extLst/>
          </p:spPr>
          <p:txBody>
            <a:bodyPr wrap="none"/>
            <a:lstStyle/>
            <a:p>
              <a:pPr>
                <a:defRPr/>
              </a:pPr>
              <a:endParaRPr lang="en-US">
                <a:latin typeface="+mn-lt"/>
                <a:ea typeface="+mn-ea"/>
              </a:endParaRPr>
            </a:p>
          </p:txBody>
        </p:sp>
        <p:sp>
          <p:nvSpPr>
            <p:cNvPr id="66635" name="Line 71"/>
            <p:cNvSpPr>
              <a:spLocks noChangeShapeType="1"/>
            </p:cNvSpPr>
            <p:nvPr/>
          </p:nvSpPr>
          <p:spPr bwMode="auto">
            <a:xfrm>
              <a:off x="1691" y="1383"/>
              <a:ext cx="1" cy="1093"/>
            </a:xfrm>
            <a:prstGeom prst="line">
              <a:avLst/>
            </a:prstGeom>
            <a:noFill/>
            <a:ln w="12700">
              <a:solidFill>
                <a:schemeClr val="tx1"/>
              </a:solidFill>
              <a:round/>
              <a:headEnd/>
              <a:tailEnd/>
            </a:ln>
            <a:extLst/>
          </p:spPr>
          <p:txBody>
            <a:bodyPr wrap="none"/>
            <a:lstStyle/>
            <a:p>
              <a:pPr>
                <a:defRPr/>
              </a:pPr>
              <a:endParaRPr lang="en-US">
                <a:latin typeface="+mn-lt"/>
                <a:ea typeface="+mn-ea"/>
              </a:endParaRPr>
            </a:p>
          </p:txBody>
        </p:sp>
        <p:sp>
          <p:nvSpPr>
            <p:cNvPr id="66636" name="Line 72"/>
            <p:cNvSpPr>
              <a:spLocks noChangeShapeType="1"/>
            </p:cNvSpPr>
            <p:nvPr/>
          </p:nvSpPr>
          <p:spPr bwMode="auto">
            <a:xfrm>
              <a:off x="1862" y="1530"/>
              <a:ext cx="2" cy="1032"/>
            </a:xfrm>
            <a:prstGeom prst="line">
              <a:avLst/>
            </a:prstGeom>
            <a:noFill/>
            <a:ln w="12700">
              <a:solidFill>
                <a:schemeClr val="tx1"/>
              </a:solidFill>
              <a:round/>
              <a:headEnd/>
              <a:tailEnd/>
            </a:ln>
            <a:extLst/>
          </p:spPr>
          <p:txBody>
            <a:bodyPr wrap="none"/>
            <a:lstStyle/>
            <a:p>
              <a:pPr>
                <a:defRPr/>
              </a:pPr>
              <a:endParaRPr lang="en-US">
                <a:latin typeface="+mn-lt"/>
                <a:ea typeface="+mn-ea"/>
              </a:endParaRPr>
            </a:p>
          </p:txBody>
        </p:sp>
        <p:sp>
          <p:nvSpPr>
            <p:cNvPr id="66637" name="Line 73"/>
            <p:cNvSpPr>
              <a:spLocks noChangeShapeType="1"/>
            </p:cNvSpPr>
            <p:nvPr/>
          </p:nvSpPr>
          <p:spPr bwMode="auto">
            <a:xfrm>
              <a:off x="2319" y="1432"/>
              <a:ext cx="1" cy="1157"/>
            </a:xfrm>
            <a:prstGeom prst="line">
              <a:avLst/>
            </a:prstGeom>
            <a:noFill/>
            <a:ln w="12700">
              <a:solidFill>
                <a:schemeClr val="tx1"/>
              </a:solidFill>
              <a:round/>
              <a:headEnd/>
              <a:tailEnd/>
            </a:ln>
            <a:extLst/>
          </p:spPr>
          <p:txBody>
            <a:bodyPr wrap="none"/>
            <a:lstStyle/>
            <a:p>
              <a:pPr>
                <a:defRPr/>
              </a:pPr>
              <a:endParaRPr lang="en-US">
                <a:latin typeface="+mn-lt"/>
                <a:ea typeface="+mn-ea"/>
              </a:endParaRPr>
            </a:p>
          </p:txBody>
        </p:sp>
        <p:sp>
          <p:nvSpPr>
            <p:cNvPr id="66638" name="Line 74"/>
            <p:cNvSpPr>
              <a:spLocks noChangeShapeType="1"/>
            </p:cNvSpPr>
            <p:nvPr/>
          </p:nvSpPr>
          <p:spPr bwMode="auto">
            <a:xfrm>
              <a:off x="2496" y="1512"/>
              <a:ext cx="2" cy="1034"/>
            </a:xfrm>
            <a:prstGeom prst="line">
              <a:avLst/>
            </a:prstGeom>
            <a:noFill/>
            <a:ln w="12700">
              <a:solidFill>
                <a:schemeClr val="tx1"/>
              </a:solidFill>
              <a:round/>
              <a:headEnd/>
              <a:tailEnd/>
            </a:ln>
            <a:extLst/>
          </p:spPr>
          <p:txBody>
            <a:bodyPr wrap="none"/>
            <a:lstStyle/>
            <a:p>
              <a:pPr>
                <a:defRPr/>
              </a:pPr>
              <a:endParaRPr lang="en-US">
                <a:latin typeface="+mn-lt"/>
                <a:ea typeface="+mn-ea"/>
              </a:endParaRPr>
            </a:p>
          </p:txBody>
        </p:sp>
        <p:sp>
          <p:nvSpPr>
            <p:cNvPr id="66639" name="Rectangle 75"/>
            <p:cNvSpPr>
              <a:spLocks noChangeArrowheads="1"/>
            </p:cNvSpPr>
            <p:nvPr/>
          </p:nvSpPr>
          <p:spPr bwMode="auto">
            <a:xfrm>
              <a:off x="1052" y="1540"/>
              <a:ext cx="94" cy="244"/>
            </a:xfrm>
            <a:prstGeom prst="rect">
              <a:avLst/>
            </a:prstGeom>
            <a:solidFill>
              <a:srgbClr val="00B05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0" name="Rectangle 76"/>
            <p:cNvSpPr>
              <a:spLocks noChangeArrowheads="1"/>
            </p:cNvSpPr>
            <p:nvPr/>
          </p:nvSpPr>
          <p:spPr bwMode="auto">
            <a:xfrm>
              <a:off x="1052" y="1784"/>
              <a:ext cx="94" cy="260"/>
            </a:xfrm>
            <a:prstGeom prst="rect">
              <a:avLst/>
            </a:prstGeom>
            <a:solidFill>
              <a:srgbClr val="00B05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1" name="Rectangle 77"/>
            <p:cNvSpPr>
              <a:spLocks noChangeArrowheads="1"/>
            </p:cNvSpPr>
            <p:nvPr/>
          </p:nvSpPr>
          <p:spPr bwMode="auto">
            <a:xfrm>
              <a:off x="1222" y="2101"/>
              <a:ext cx="93" cy="155"/>
            </a:xfrm>
            <a:prstGeom prst="rect">
              <a:avLst/>
            </a:prstGeom>
            <a:solidFill>
              <a:srgbClr val="FF000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2" name="Rectangle 78"/>
            <p:cNvSpPr>
              <a:spLocks noChangeArrowheads="1"/>
            </p:cNvSpPr>
            <p:nvPr/>
          </p:nvSpPr>
          <p:spPr bwMode="auto">
            <a:xfrm>
              <a:off x="1222" y="2252"/>
              <a:ext cx="93" cy="144"/>
            </a:xfrm>
            <a:prstGeom prst="rect">
              <a:avLst/>
            </a:prstGeom>
            <a:solidFill>
              <a:srgbClr val="FF000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3" name="Rectangle 79"/>
            <p:cNvSpPr>
              <a:spLocks noChangeArrowheads="1"/>
            </p:cNvSpPr>
            <p:nvPr/>
          </p:nvSpPr>
          <p:spPr bwMode="auto">
            <a:xfrm>
              <a:off x="1665" y="1794"/>
              <a:ext cx="93" cy="209"/>
            </a:xfrm>
            <a:prstGeom prst="rect">
              <a:avLst/>
            </a:prstGeom>
            <a:solidFill>
              <a:srgbClr val="00B05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4" name="Rectangle 80"/>
            <p:cNvSpPr>
              <a:spLocks noChangeArrowheads="1"/>
            </p:cNvSpPr>
            <p:nvPr/>
          </p:nvSpPr>
          <p:spPr bwMode="auto">
            <a:xfrm>
              <a:off x="1665" y="1996"/>
              <a:ext cx="93" cy="220"/>
            </a:xfrm>
            <a:prstGeom prst="rect">
              <a:avLst/>
            </a:prstGeom>
            <a:solidFill>
              <a:srgbClr val="00B05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5" name="Rectangle 81"/>
            <p:cNvSpPr>
              <a:spLocks noChangeArrowheads="1"/>
            </p:cNvSpPr>
            <p:nvPr/>
          </p:nvSpPr>
          <p:spPr bwMode="auto">
            <a:xfrm>
              <a:off x="1837" y="1918"/>
              <a:ext cx="93" cy="188"/>
            </a:xfrm>
            <a:prstGeom prst="rect">
              <a:avLst/>
            </a:prstGeom>
            <a:solidFill>
              <a:srgbClr val="FF000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6" name="Rectangle 82"/>
            <p:cNvSpPr>
              <a:spLocks noChangeArrowheads="1"/>
            </p:cNvSpPr>
            <p:nvPr/>
          </p:nvSpPr>
          <p:spPr bwMode="auto">
            <a:xfrm>
              <a:off x="1837" y="2111"/>
              <a:ext cx="93" cy="215"/>
            </a:xfrm>
            <a:prstGeom prst="rect">
              <a:avLst/>
            </a:prstGeom>
            <a:solidFill>
              <a:srgbClr val="FF000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7" name="Rectangle 83"/>
            <p:cNvSpPr>
              <a:spLocks noChangeArrowheads="1"/>
            </p:cNvSpPr>
            <p:nvPr/>
          </p:nvSpPr>
          <p:spPr bwMode="auto">
            <a:xfrm>
              <a:off x="2293" y="1858"/>
              <a:ext cx="93" cy="238"/>
            </a:xfrm>
            <a:prstGeom prst="rect">
              <a:avLst/>
            </a:prstGeom>
            <a:solidFill>
              <a:srgbClr val="00B05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8" name="Rectangle 84"/>
            <p:cNvSpPr>
              <a:spLocks noChangeArrowheads="1"/>
            </p:cNvSpPr>
            <p:nvPr/>
          </p:nvSpPr>
          <p:spPr bwMode="auto">
            <a:xfrm>
              <a:off x="2293" y="2087"/>
              <a:ext cx="93" cy="233"/>
            </a:xfrm>
            <a:prstGeom prst="rect">
              <a:avLst/>
            </a:prstGeom>
            <a:solidFill>
              <a:srgbClr val="00B05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49" name="Rectangle 85"/>
            <p:cNvSpPr>
              <a:spLocks noChangeArrowheads="1"/>
            </p:cNvSpPr>
            <p:nvPr/>
          </p:nvSpPr>
          <p:spPr bwMode="auto">
            <a:xfrm>
              <a:off x="2470" y="1910"/>
              <a:ext cx="94" cy="199"/>
            </a:xfrm>
            <a:prstGeom prst="rect">
              <a:avLst/>
            </a:prstGeom>
            <a:solidFill>
              <a:srgbClr val="FF000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50" name="Rectangle 86"/>
            <p:cNvSpPr>
              <a:spLocks noChangeArrowheads="1"/>
            </p:cNvSpPr>
            <p:nvPr/>
          </p:nvSpPr>
          <p:spPr bwMode="auto">
            <a:xfrm>
              <a:off x="2470" y="2097"/>
              <a:ext cx="94" cy="191"/>
            </a:xfrm>
            <a:prstGeom prst="rect">
              <a:avLst/>
            </a:prstGeom>
            <a:solidFill>
              <a:srgbClr val="FF0000"/>
            </a:solidFill>
            <a:ln w="9525">
              <a:solidFill>
                <a:schemeClr val="tx1"/>
              </a:solidFill>
              <a:miter lim="800000"/>
              <a:headEnd/>
              <a:tailEnd/>
            </a:ln>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51" name="Oval 87"/>
            <p:cNvSpPr>
              <a:spLocks noChangeArrowheads="1"/>
            </p:cNvSpPr>
            <p:nvPr/>
          </p:nvSpPr>
          <p:spPr bwMode="auto">
            <a:xfrm>
              <a:off x="859" y="1041"/>
              <a:ext cx="646" cy="1514"/>
            </a:xfrm>
            <a:prstGeom prst="ellipse">
              <a:avLst/>
            </a:prstGeom>
            <a:noFill/>
            <a:ln w="28575">
              <a:solidFill>
                <a:srgbClr val="FFCC00"/>
              </a:solidFill>
              <a:round/>
              <a:headEnd/>
              <a:tailEnd/>
            </a:ln>
            <a:extLst/>
          </p:spPr>
          <p:txBody>
            <a:bodyPr wrap="none" anchor="ctr"/>
            <a:lstStyle/>
            <a:p>
              <a:pPr eaLnBrk="0" hangingPunct="0">
                <a:defRPr/>
              </a:pPr>
              <a:endParaRPr lang="en-US" sz="1200">
                <a:solidFill>
                  <a:schemeClr val="accent2"/>
                </a:solidFill>
                <a:latin typeface="+mn-lt"/>
                <a:ea typeface="+mn-ea"/>
                <a:cs typeface="Times New Roman" pitchFamily="18" charset="0"/>
              </a:endParaRPr>
            </a:p>
          </p:txBody>
        </p:sp>
        <p:sp>
          <p:nvSpPr>
            <p:cNvPr id="66652" name="Rectangle 116"/>
            <p:cNvSpPr>
              <a:spLocks noChangeArrowheads="1"/>
            </p:cNvSpPr>
            <p:nvPr/>
          </p:nvSpPr>
          <p:spPr bwMode="auto">
            <a:xfrm>
              <a:off x="1680" y="1085"/>
              <a:ext cx="116" cy="173"/>
            </a:xfrm>
            <a:prstGeom prst="rect">
              <a:avLst/>
            </a:prstGeom>
            <a:noFill/>
            <a:ln>
              <a:noFill/>
            </a:ln>
            <a:extLst/>
          </p:spPr>
          <p:txBody>
            <a:bodyPr wrap="none" anchor="ctr">
              <a:spAutoFit/>
            </a:bodyPr>
            <a:lstStyle/>
            <a:p>
              <a:pPr eaLnBrk="0" hangingPunct="0">
                <a:defRPr/>
              </a:pPr>
              <a:endParaRPr lang="en-US" sz="1200">
                <a:solidFill>
                  <a:schemeClr val="accent2"/>
                </a:solidFill>
                <a:latin typeface="+mn-lt"/>
                <a:ea typeface="+mn-ea"/>
                <a:cs typeface="Times New Roman" pitchFamily="18" charset="0"/>
              </a:endParaRPr>
            </a:p>
          </p:txBody>
        </p:sp>
      </p:grpSp>
      <p:grpSp>
        <p:nvGrpSpPr>
          <p:cNvPr id="134148" name="Group 211"/>
          <p:cNvGrpSpPr>
            <a:grpSpLocks/>
          </p:cNvGrpSpPr>
          <p:nvPr/>
        </p:nvGrpSpPr>
        <p:grpSpPr bwMode="auto">
          <a:xfrm>
            <a:off x="4629150" y="1447800"/>
            <a:ext cx="4210050" cy="3538538"/>
            <a:chOff x="2821" y="918"/>
            <a:chExt cx="2652" cy="2229"/>
          </a:xfrm>
        </p:grpSpPr>
        <p:sp>
          <p:nvSpPr>
            <p:cNvPr id="66571" name="Freeform 118"/>
            <p:cNvSpPr>
              <a:spLocks/>
            </p:cNvSpPr>
            <p:nvPr/>
          </p:nvSpPr>
          <p:spPr bwMode="auto">
            <a:xfrm>
              <a:off x="3372" y="1306"/>
              <a:ext cx="1" cy="1584"/>
            </a:xfrm>
            <a:custGeom>
              <a:avLst/>
              <a:gdLst>
                <a:gd name="T0" fmla="*/ 0 w 1"/>
                <a:gd name="T1" fmla="*/ 1584 h 1584"/>
                <a:gd name="T2" fmla="*/ 0 w 1"/>
                <a:gd name="T3" fmla="*/ 0 h 1584"/>
                <a:gd name="T4" fmla="*/ 0 w 1"/>
                <a:gd name="T5" fmla="*/ 1584 h 1584"/>
                <a:gd name="T6" fmla="*/ 0 60000 65536"/>
                <a:gd name="T7" fmla="*/ 0 60000 65536"/>
                <a:gd name="T8" fmla="*/ 0 60000 65536"/>
                <a:gd name="T9" fmla="*/ 0 w 1"/>
                <a:gd name="T10" fmla="*/ 0 h 1584"/>
                <a:gd name="T11" fmla="*/ 1 w 1"/>
                <a:gd name="T12" fmla="*/ 1584 h 1584"/>
              </a:gdLst>
              <a:ahLst/>
              <a:cxnLst>
                <a:cxn ang="T6">
                  <a:pos x="T0" y="T1"/>
                </a:cxn>
                <a:cxn ang="T7">
                  <a:pos x="T2" y="T3"/>
                </a:cxn>
                <a:cxn ang="T8">
                  <a:pos x="T4" y="T5"/>
                </a:cxn>
              </a:cxnLst>
              <a:rect l="T9" t="T10" r="T11" b="T12"/>
              <a:pathLst>
                <a:path w="1" h="1584">
                  <a:moveTo>
                    <a:pt x="0" y="1584"/>
                  </a:moveTo>
                  <a:lnTo>
                    <a:pt x="0" y="0"/>
                  </a:lnTo>
                  <a:lnTo>
                    <a:pt x="0" y="1584"/>
                  </a:lnTo>
                  <a:close/>
                </a:path>
              </a:pathLst>
            </a:custGeom>
            <a:solidFill>
              <a:srgbClr val="000000"/>
            </a:solidFill>
            <a:ln>
              <a:noFill/>
            </a:ln>
            <a:extLst/>
          </p:spPr>
          <p:txBody>
            <a:bodyPr/>
            <a:lstStyle/>
            <a:p>
              <a:pPr>
                <a:defRPr/>
              </a:pPr>
              <a:endParaRPr lang="en-US">
                <a:latin typeface="+mn-lt"/>
                <a:ea typeface="+mn-ea"/>
              </a:endParaRPr>
            </a:p>
          </p:txBody>
        </p:sp>
        <p:sp>
          <p:nvSpPr>
            <p:cNvPr id="66572" name="Line 120"/>
            <p:cNvSpPr>
              <a:spLocks noChangeShapeType="1"/>
            </p:cNvSpPr>
            <p:nvPr/>
          </p:nvSpPr>
          <p:spPr bwMode="auto">
            <a:xfrm>
              <a:off x="3366" y="1300"/>
              <a:ext cx="1" cy="1584"/>
            </a:xfrm>
            <a:prstGeom prst="line">
              <a:avLst/>
            </a:prstGeom>
            <a:noFill/>
            <a:ln w="19050">
              <a:solidFill>
                <a:schemeClr val="tx1"/>
              </a:solidFill>
              <a:round/>
              <a:headEnd/>
              <a:tailEnd/>
            </a:ln>
            <a:extLst/>
          </p:spPr>
          <p:txBody>
            <a:bodyPr/>
            <a:lstStyle/>
            <a:p>
              <a:pPr>
                <a:defRPr/>
              </a:pPr>
              <a:endParaRPr lang="en-US">
                <a:latin typeface="+mn-lt"/>
                <a:ea typeface="+mn-ea"/>
              </a:endParaRPr>
            </a:p>
          </p:txBody>
        </p:sp>
        <p:sp>
          <p:nvSpPr>
            <p:cNvPr id="66573" name="Freeform 121"/>
            <p:cNvSpPr>
              <a:spLocks/>
            </p:cNvSpPr>
            <p:nvPr/>
          </p:nvSpPr>
          <p:spPr bwMode="auto">
            <a:xfrm>
              <a:off x="3348" y="2890"/>
              <a:ext cx="24" cy="1"/>
            </a:xfrm>
            <a:custGeom>
              <a:avLst/>
              <a:gdLst>
                <a:gd name="T0" fmla="*/ 24 w 24"/>
                <a:gd name="T1" fmla="*/ 0 h 1"/>
                <a:gd name="T2" fmla="*/ 0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000000"/>
            </a:solidFill>
            <a:ln>
              <a:noFill/>
            </a:ln>
            <a:extLst/>
          </p:spPr>
          <p:txBody>
            <a:bodyPr/>
            <a:lstStyle/>
            <a:p>
              <a:pPr>
                <a:defRPr/>
              </a:pPr>
              <a:endParaRPr lang="en-US">
                <a:latin typeface="+mn-lt"/>
                <a:ea typeface="+mn-ea"/>
              </a:endParaRPr>
            </a:p>
          </p:txBody>
        </p:sp>
        <p:sp>
          <p:nvSpPr>
            <p:cNvPr id="66574" name="Freeform 122"/>
            <p:cNvSpPr>
              <a:spLocks/>
            </p:cNvSpPr>
            <p:nvPr/>
          </p:nvSpPr>
          <p:spPr bwMode="auto">
            <a:xfrm>
              <a:off x="3348" y="2625"/>
              <a:ext cx="24" cy="1"/>
            </a:xfrm>
            <a:custGeom>
              <a:avLst/>
              <a:gdLst>
                <a:gd name="T0" fmla="*/ 24 w 24"/>
                <a:gd name="T1" fmla="*/ 0 h 1"/>
                <a:gd name="T2" fmla="*/ 0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000000"/>
            </a:solidFill>
            <a:ln>
              <a:noFill/>
            </a:ln>
            <a:extLst/>
          </p:spPr>
          <p:txBody>
            <a:bodyPr/>
            <a:lstStyle/>
            <a:p>
              <a:pPr>
                <a:defRPr/>
              </a:pPr>
              <a:endParaRPr lang="en-US">
                <a:latin typeface="+mn-lt"/>
                <a:ea typeface="+mn-ea"/>
              </a:endParaRPr>
            </a:p>
          </p:txBody>
        </p:sp>
        <p:sp>
          <p:nvSpPr>
            <p:cNvPr id="66575" name="Freeform 125"/>
            <p:cNvSpPr>
              <a:spLocks/>
            </p:cNvSpPr>
            <p:nvPr/>
          </p:nvSpPr>
          <p:spPr bwMode="auto">
            <a:xfrm>
              <a:off x="3348" y="2360"/>
              <a:ext cx="24" cy="1"/>
            </a:xfrm>
            <a:custGeom>
              <a:avLst/>
              <a:gdLst>
                <a:gd name="T0" fmla="*/ 24 w 24"/>
                <a:gd name="T1" fmla="*/ 0 h 1"/>
                <a:gd name="T2" fmla="*/ 0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000000"/>
            </a:solidFill>
            <a:ln>
              <a:noFill/>
            </a:ln>
            <a:extLst/>
          </p:spPr>
          <p:txBody>
            <a:bodyPr/>
            <a:lstStyle/>
            <a:p>
              <a:pPr>
                <a:defRPr/>
              </a:pPr>
              <a:endParaRPr lang="en-US">
                <a:latin typeface="+mn-lt"/>
                <a:ea typeface="+mn-ea"/>
              </a:endParaRPr>
            </a:p>
          </p:txBody>
        </p:sp>
        <p:sp>
          <p:nvSpPr>
            <p:cNvPr id="66576" name="Freeform 126"/>
            <p:cNvSpPr>
              <a:spLocks/>
            </p:cNvSpPr>
            <p:nvPr/>
          </p:nvSpPr>
          <p:spPr bwMode="auto">
            <a:xfrm>
              <a:off x="3348" y="2095"/>
              <a:ext cx="24" cy="1"/>
            </a:xfrm>
            <a:custGeom>
              <a:avLst/>
              <a:gdLst>
                <a:gd name="T0" fmla="*/ 24 w 24"/>
                <a:gd name="T1" fmla="*/ 0 h 1"/>
                <a:gd name="T2" fmla="*/ 0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000000"/>
            </a:solidFill>
            <a:ln>
              <a:noFill/>
            </a:ln>
            <a:extLst/>
          </p:spPr>
          <p:txBody>
            <a:bodyPr/>
            <a:lstStyle/>
            <a:p>
              <a:pPr>
                <a:defRPr/>
              </a:pPr>
              <a:endParaRPr lang="en-US">
                <a:latin typeface="+mn-lt"/>
                <a:ea typeface="+mn-ea"/>
              </a:endParaRPr>
            </a:p>
          </p:txBody>
        </p:sp>
        <p:sp>
          <p:nvSpPr>
            <p:cNvPr id="66577" name="Freeform 129"/>
            <p:cNvSpPr>
              <a:spLocks/>
            </p:cNvSpPr>
            <p:nvPr/>
          </p:nvSpPr>
          <p:spPr bwMode="auto">
            <a:xfrm>
              <a:off x="3348" y="1830"/>
              <a:ext cx="24" cy="1"/>
            </a:xfrm>
            <a:custGeom>
              <a:avLst/>
              <a:gdLst>
                <a:gd name="T0" fmla="*/ 24 w 24"/>
                <a:gd name="T1" fmla="*/ 0 h 1"/>
                <a:gd name="T2" fmla="*/ 0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000000"/>
            </a:solidFill>
            <a:ln>
              <a:noFill/>
            </a:ln>
            <a:extLst/>
          </p:spPr>
          <p:txBody>
            <a:bodyPr/>
            <a:lstStyle/>
            <a:p>
              <a:pPr>
                <a:defRPr/>
              </a:pPr>
              <a:endParaRPr lang="en-US">
                <a:latin typeface="+mn-lt"/>
                <a:ea typeface="+mn-ea"/>
              </a:endParaRPr>
            </a:p>
          </p:txBody>
        </p:sp>
        <p:sp>
          <p:nvSpPr>
            <p:cNvPr id="66578" name="Freeform 130"/>
            <p:cNvSpPr>
              <a:spLocks/>
            </p:cNvSpPr>
            <p:nvPr/>
          </p:nvSpPr>
          <p:spPr bwMode="auto">
            <a:xfrm>
              <a:off x="3348" y="1565"/>
              <a:ext cx="24" cy="1"/>
            </a:xfrm>
            <a:custGeom>
              <a:avLst/>
              <a:gdLst>
                <a:gd name="T0" fmla="*/ 24 w 24"/>
                <a:gd name="T1" fmla="*/ 0 h 1"/>
                <a:gd name="T2" fmla="*/ 0 w 24"/>
                <a:gd name="T3" fmla="*/ 0 h 1"/>
                <a:gd name="T4" fmla="*/ 2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000000"/>
            </a:solidFill>
            <a:ln>
              <a:noFill/>
            </a:ln>
            <a:extLst/>
          </p:spPr>
          <p:txBody>
            <a:bodyPr/>
            <a:lstStyle/>
            <a:p>
              <a:pPr>
                <a:defRPr/>
              </a:pPr>
              <a:endParaRPr lang="en-US">
                <a:latin typeface="+mn-lt"/>
                <a:ea typeface="+mn-ea"/>
              </a:endParaRPr>
            </a:p>
          </p:txBody>
        </p:sp>
        <p:sp>
          <p:nvSpPr>
            <p:cNvPr id="66579" name="Freeform 161"/>
            <p:cNvSpPr>
              <a:spLocks/>
            </p:cNvSpPr>
            <p:nvPr/>
          </p:nvSpPr>
          <p:spPr bwMode="auto">
            <a:xfrm>
              <a:off x="3372" y="2890"/>
              <a:ext cx="2044" cy="1"/>
            </a:xfrm>
            <a:custGeom>
              <a:avLst/>
              <a:gdLst>
                <a:gd name="T0" fmla="*/ 0 w 2044"/>
                <a:gd name="T1" fmla="*/ 0 h 1"/>
                <a:gd name="T2" fmla="*/ 2044 w 2044"/>
                <a:gd name="T3" fmla="*/ 0 h 1"/>
                <a:gd name="T4" fmla="*/ 0 w 2044"/>
                <a:gd name="T5" fmla="*/ 0 h 1"/>
                <a:gd name="T6" fmla="*/ 0 60000 65536"/>
                <a:gd name="T7" fmla="*/ 0 60000 65536"/>
                <a:gd name="T8" fmla="*/ 0 60000 65536"/>
                <a:gd name="T9" fmla="*/ 0 w 2044"/>
                <a:gd name="T10" fmla="*/ 0 h 1"/>
                <a:gd name="T11" fmla="*/ 2044 w 2044"/>
                <a:gd name="T12" fmla="*/ 1 h 1"/>
              </a:gdLst>
              <a:ahLst/>
              <a:cxnLst>
                <a:cxn ang="T6">
                  <a:pos x="T0" y="T1"/>
                </a:cxn>
                <a:cxn ang="T7">
                  <a:pos x="T2" y="T3"/>
                </a:cxn>
                <a:cxn ang="T8">
                  <a:pos x="T4" y="T5"/>
                </a:cxn>
              </a:cxnLst>
              <a:rect l="T9" t="T10" r="T11" b="T12"/>
              <a:pathLst>
                <a:path w="2044" h="1">
                  <a:moveTo>
                    <a:pt x="0" y="0"/>
                  </a:moveTo>
                  <a:lnTo>
                    <a:pt x="2044" y="0"/>
                  </a:lnTo>
                  <a:lnTo>
                    <a:pt x="0" y="0"/>
                  </a:lnTo>
                  <a:close/>
                </a:path>
              </a:pathLst>
            </a:custGeom>
            <a:solidFill>
              <a:srgbClr val="000000"/>
            </a:solidFill>
            <a:ln>
              <a:noFill/>
            </a:ln>
            <a:extLst/>
          </p:spPr>
          <p:txBody>
            <a:bodyPr/>
            <a:lstStyle/>
            <a:p>
              <a:pPr>
                <a:defRPr/>
              </a:pPr>
              <a:endParaRPr lang="en-US">
                <a:latin typeface="+mn-lt"/>
                <a:ea typeface="+mn-ea"/>
              </a:endParaRPr>
            </a:p>
          </p:txBody>
        </p:sp>
        <p:sp>
          <p:nvSpPr>
            <p:cNvPr id="66580" name="Line 162"/>
            <p:cNvSpPr>
              <a:spLocks noChangeShapeType="1"/>
            </p:cNvSpPr>
            <p:nvPr/>
          </p:nvSpPr>
          <p:spPr bwMode="auto">
            <a:xfrm flipH="1">
              <a:off x="3372" y="2890"/>
              <a:ext cx="2044" cy="1"/>
            </a:xfrm>
            <a:prstGeom prst="line">
              <a:avLst/>
            </a:prstGeom>
            <a:noFill/>
            <a:ln w="19050">
              <a:solidFill>
                <a:schemeClr val="tx1"/>
              </a:solidFill>
              <a:round/>
              <a:headEnd/>
              <a:tailEnd/>
            </a:ln>
            <a:extLst/>
          </p:spPr>
          <p:txBody>
            <a:bodyPr/>
            <a:lstStyle/>
            <a:p>
              <a:pPr>
                <a:defRPr/>
              </a:pPr>
              <a:endParaRPr lang="en-US">
                <a:latin typeface="+mn-lt"/>
                <a:ea typeface="+mn-ea"/>
              </a:endParaRPr>
            </a:p>
          </p:txBody>
        </p:sp>
        <p:sp>
          <p:nvSpPr>
            <p:cNvPr id="134165" name="Text Box 25"/>
            <p:cNvSpPr txBox="1">
              <a:spLocks noChangeArrowheads="1"/>
            </p:cNvSpPr>
            <p:nvPr/>
          </p:nvSpPr>
          <p:spPr bwMode="auto">
            <a:xfrm>
              <a:off x="4390" y="1684"/>
              <a:ext cx="84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300">
                  <a:cs typeface="Times New Roman" panose="02020603050405020304" pitchFamily="18" charset="0"/>
                </a:rPr>
                <a:t>Conventional</a:t>
              </a:r>
              <a:endParaRPr lang="en-US" altLang="pt-BR" sz="1300" baseline="-25000">
                <a:cs typeface="Times New Roman" panose="02020603050405020304" pitchFamily="18" charset="0"/>
              </a:endParaRPr>
            </a:p>
          </p:txBody>
        </p:sp>
        <p:sp>
          <p:nvSpPr>
            <p:cNvPr id="134166" name="Text Box 26"/>
            <p:cNvSpPr txBox="1">
              <a:spLocks noChangeArrowheads="1"/>
            </p:cNvSpPr>
            <p:nvPr/>
          </p:nvSpPr>
          <p:spPr bwMode="auto">
            <a:xfrm rot="-5400000">
              <a:off x="2145" y="1985"/>
              <a:ext cx="15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30000"/>
                </a:lnSpc>
                <a:spcBef>
                  <a:spcPct val="10000"/>
                </a:spcBef>
              </a:pPr>
              <a:endParaRPr lang="pt-BR" altLang="pt-BR" sz="1500" baseline="-25000">
                <a:cs typeface="Times New Roman" panose="02020603050405020304" pitchFamily="18" charset="0"/>
              </a:endParaRPr>
            </a:p>
          </p:txBody>
        </p:sp>
        <p:sp>
          <p:nvSpPr>
            <p:cNvPr id="66583" name="AutoShape 27"/>
            <p:cNvSpPr>
              <a:spLocks noChangeArrowheads="1"/>
            </p:cNvSpPr>
            <p:nvPr/>
          </p:nvSpPr>
          <p:spPr bwMode="auto">
            <a:xfrm>
              <a:off x="3317" y="918"/>
              <a:ext cx="2118" cy="176"/>
            </a:xfrm>
            <a:prstGeom prst="roundRect">
              <a:avLst>
                <a:gd name="adj" fmla="val 41519"/>
              </a:avLst>
            </a:prstGeom>
            <a:noFill/>
            <a:ln>
              <a:noFill/>
            </a:ln>
            <a:extLst/>
          </p:spPr>
          <p:txBody>
            <a:bodyPr wrap="none" anchor="ctr"/>
            <a:lstStyle/>
            <a:p>
              <a:pPr algn="ctr" eaLnBrk="0" hangingPunct="0">
                <a:lnSpc>
                  <a:spcPct val="240000"/>
                </a:lnSpc>
                <a:defRPr/>
              </a:pPr>
              <a:endParaRPr lang="en-US" sz="1500" b="1">
                <a:latin typeface="+mn-lt"/>
                <a:ea typeface="+mn-ea"/>
                <a:cs typeface="Times New Roman" pitchFamily="18" charset="0"/>
              </a:endParaRPr>
            </a:p>
          </p:txBody>
        </p:sp>
        <p:sp>
          <p:nvSpPr>
            <p:cNvPr id="134168" name="Text Box 32"/>
            <p:cNvSpPr txBox="1">
              <a:spLocks noChangeArrowheads="1"/>
            </p:cNvSpPr>
            <p:nvPr/>
          </p:nvSpPr>
          <p:spPr bwMode="auto">
            <a:xfrm>
              <a:off x="3257" y="2960"/>
              <a:ext cx="21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0</a:t>
              </a:r>
              <a:endParaRPr lang="en-US" altLang="pt-BR" sz="1400" baseline="-25000">
                <a:cs typeface="Times New Roman" panose="02020603050405020304" pitchFamily="18" charset="0"/>
              </a:endParaRPr>
            </a:p>
          </p:txBody>
        </p:sp>
        <p:sp>
          <p:nvSpPr>
            <p:cNvPr id="134169" name="Text Box 33"/>
            <p:cNvSpPr txBox="1">
              <a:spLocks noChangeArrowheads="1"/>
            </p:cNvSpPr>
            <p:nvPr/>
          </p:nvSpPr>
          <p:spPr bwMode="auto">
            <a:xfrm>
              <a:off x="3455" y="2960"/>
              <a:ext cx="21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2</a:t>
              </a:r>
              <a:endParaRPr lang="en-US" altLang="pt-BR" sz="1400" baseline="-25000">
                <a:cs typeface="Times New Roman" panose="02020603050405020304" pitchFamily="18" charset="0"/>
              </a:endParaRPr>
            </a:p>
          </p:txBody>
        </p:sp>
        <p:sp>
          <p:nvSpPr>
            <p:cNvPr id="134170" name="Text Box 34"/>
            <p:cNvSpPr txBox="1">
              <a:spLocks noChangeArrowheads="1"/>
            </p:cNvSpPr>
            <p:nvPr/>
          </p:nvSpPr>
          <p:spPr bwMode="auto">
            <a:xfrm>
              <a:off x="3653" y="2960"/>
              <a:ext cx="21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4</a:t>
              </a:r>
              <a:endParaRPr lang="en-US" altLang="pt-BR" sz="1400" baseline="-25000">
                <a:cs typeface="Times New Roman" panose="02020603050405020304" pitchFamily="18" charset="0"/>
              </a:endParaRPr>
            </a:p>
          </p:txBody>
        </p:sp>
        <p:sp>
          <p:nvSpPr>
            <p:cNvPr id="134171" name="Text Box 35"/>
            <p:cNvSpPr txBox="1">
              <a:spLocks noChangeArrowheads="1"/>
            </p:cNvSpPr>
            <p:nvPr/>
          </p:nvSpPr>
          <p:spPr bwMode="auto">
            <a:xfrm>
              <a:off x="3845" y="2960"/>
              <a:ext cx="21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6</a:t>
              </a:r>
              <a:endParaRPr lang="en-US" altLang="pt-BR" sz="1400" baseline="-25000">
                <a:cs typeface="Times New Roman" panose="02020603050405020304" pitchFamily="18" charset="0"/>
              </a:endParaRPr>
            </a:p>
          </p:txBody>
        </p:sp>
        <p:sp>
          <p:nvSpPr>
            <p:cNvPr id="134172" name="Text Box 36"/>
            <p:cNvSpPr txBox="1">
              <a:spLocks noChangeArrowheads="1"/>
            </p:cNvSpPr>
            <p:nvPr/>
          </p:nvSpPr>
          <p:spPr bwMode="auto">
            <a:xfrm>
              <a:off x="4040" y="2960"/>
              <a:ext cx="21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8</a:t>
              </a:r>
              <a:endParaRPr lang="en-US" altLang="pt-BR" sz="1400" baseline="-25000">
                <a:cs typeface="Times New Roman" panose="02020603050405020304" pitchFamily="18" charset="0"/>
              </a:endParaRPr>
            </a:p>
          </p:txBody>
        </p:sp>
        <p:sp>
          <p:nvSpPr>
            <p:cNvPr id="134173" name="Text Box 37"/>
            <p:cNvSpPr txBox="1">
              <a:spLocks noChangeArrowheads="1"/>
            </p:cNvSpPr>
            <p:nvPr/>
          </p:nvSpPr>
          <p:spPr bwMode="auto">
            <a:xfrm>
              <a:off x="4208" y="2960"/>
              <a:ext cx="2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10</a:t>
              </a:r>
              <a:endParaRPr lang="en-US" altLang="pt-BR" sz="1400" baseline="-25000">
                <a:cs typeface="Times New Roman" panose="02020603050405020304" pitchFamily="18" charset="0"/>
              </a:endParaRPr>
            </a:p>
          </p:txBody>
        </p:sp>
        <p:sp>
          <p:nvSpPr>
            <p:cNvPr id="134174" name="Text Box 38"/>
            <p:cNvSpPr txBox="1">
              <a:spLocks noChangeArrowheads="1"/>
            </p:cNvSpPr>
            <p:nvPr/>
          </p:nvSpPr>
          <p:spPr bwMode="auto">
            <a:xfrm>
              <a:off x="4406" y="2960"/>
              <a:ext cx="2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12</a:t>
              </a:r>
              <a:endParaRPr lang="en-US" altLang="pt-BR" sz="1400" baseline="-25000">
                <a:cs typeface="Times New Roman" panose="02020603050405020304" pitchFamily="18" charset="0"/>
              </a:endParaRPr>
            </a:p>
          </p:txBody>
        </p:sp>
        <p:sp>
          <p:nvSpPr>
            <p:cNvPr id="134175" name="Text Box 39"/>
            <p:cNvSpPr txBox="1">
              <a:spLocks noChangeArrowheads="1"/>
            </p:cNvSpPr>
            <p:nvPr/>
          </p:nvSpPr>
          <p:spPr bwMode="auto">
            <a:xfrm>
              <a:off x="4601" y="2960"/>
              <a:ext cx="2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14</a:t>
              </a:r>
              <a:endParaRPr lang="en-US" altLang="pt-BR" sz="1400" baseline="-25000">
                <a:cs typeface="Times New Roman" panose="02020603050405020304" pitchFamily="18" charset="0"/>
              </a:endParaRPr>
            </a:p>
          </p:txBody>
        </p:sp>
        <p:sp>
          <p:nvSpPr>
            <p:cNvPr id="134176" name="Text Box 40"/>
            <p:cNvSpPr txBox="1">
              <a:spLocks noChangeArrowheads="1"/>
            </p:cNvSpPr>
            <p:nvPr/>
          </p:nvSpPr>
          <p:spPr bwMode="auto">
            <a:xfrm>
              <a:off x="4796" y="2960"/>
              <a:ext cx="2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16</a:t>
              </a:r>
              <a:endParaRPr lang="en-US" altLang="pt-BR" sz="1400" baseline="-25000">
                <a:cs typeface="Times New Roman" panose="02020603050405020304" pitchFamily="18" charset="0"/>
              </a:endParaRPr>
            </a:p>
          </p:txBody>
        </p:sp>
        <p:sp>
          <p:nvSpPr>
            <p:cNvPr id="134177" name="Text Box 41"/>
            <p:cNvSpPr txBox="1">
              <a:spLocks noChangeArrowheads="1"/>
            </p:cNvSpPr>
            <p:nvPr/>
          </p:nvSpPr>
          <p:spPr bwMode="auto">
            <a:xfrm>
              <a:off x="4988" y="2960"/>
              <a:ext cx="2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18</a:t>
              </a:r>
              <a:endParaRPr lang="en-US" altLang="pt-BR" sz="1400" baseline="-25000">
                <a:cs typeface="Times New Roman" panose="02020603050405020304" pitchFamily="18" charset="0"/>
              </a:endParaRPr>
            </a:p>
          </p:txBody>
        </p:sp>
        <p:sp>
          <p:nvSpPr>
            <p:cNvPr id="134178" name="Text Box 42"/>
            <p:cNvSpPr txBox="1">
              <a:spLocks noChangeArrowheads="1"/>
            </p:cNvSpPr>
            <p:nvPr/>
          </p:nvSpPr>
          <p:spPr bwMode="auto">
            <a:xfrm>
              <a:off x="5189" y="2960"/>
              <a:ext cx="2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20</a:t>
              </a:r>
              <a:endParaRPr lang="en-US" altLang="pt-BR" sz="1400" baseline="-25000">
                <a:cs typeface="Times New Roman" panose="02020603050405020304" pitchFamily="18" charset="0"/>
              </a:endParaRPr>
            </a:p>
          </p:txBody>
        </p:sp>
        <p:grpSp>
          <p:nvGrpSpPr>
            <p:cNvPr id="134179" name="Group 88"/>
            <p:cNvGrpSpPr>
              <a:grpSpLocks/>
            </p:cNvGrpSpPr>
            <p:nvPr/>
          </p:nvGrpSpPr>
          <p:grpSpPr bwMode="auto">
            <a:xfrm>
              <a:off x="3382" y="2110"/>
              <a:ext cx="1908" cy="769"/>
              <a:chOff x="644" y="1871"/>
              <a:chExt cx="1948" cy="597"/>
            </a:xfrm>
          </p:grpSpPr>
          <p:sp>
            <p:nvSpPr>
              <p:cNvPr id="66612" name="Freeform 89"/>
              <p:cNvSpPr>
                <a:spLocks/>
              </p:cNvSpPr>
              <p:nvPr/>
            </p:nvSpPr>
            <p:spPr bwMode="blackWhite">
              <a:xfrm>
                <a:off x="870" y="1938"/>
                <a:ext cx="1552" cy="528"/>
              </a:xfrm>
              <a:custGeom>
                <a:avLst/>
                <a:gdLst>
                  <a:gd name="T0" fmla="*/ 0 w 1548"/>
                  <a:gd name="T1" fmla="*/ 528 h 528"/>
                  <a:gd name="T2" fmla="*/ 14 w 1548"/>
                  <a:gd name="T3" fmla="*/ 518 h 528"/>
                  <a:gd name="T4" fmla="*/ 64 w 1548"/>
                  <a:gd name="T5" fmla="*/ 516 h 528"/>
                  <a:gd name="T6" fmla="*/ 188 w 1548"/>
                  <a:gd name="T7" fmla="*/ 518 h 528"/>
                  <a:gd name="T8" fmla="*/ 236 w 1548"/>
                  <a:gd name="T9" fmla="*/ 516 h 528"/>
                  <a:gd name="T10" fmla="*/ 244 w 1548"/>
                  <a:gd name="T11" fmla="*/ 506 h 528"/>
                  <a:gd name="T12" fmla="*/ 402 w 1548"/>
                  <a:gd name="T13" fmla="*/ 508 h 528"/>
                  <a:gd name="T14" fmla="*/ 408 w 1548"/>
                  <a:gd name="T15" fmla="*/ 506 h 528"/>
                  <a:gd name="T16" fmla="*/ 410 w 1548"/>
                  <a:gd name="T17" fmla="*/ 492 h 528"/>
                  <a:gd name="T18" fmla="*/ 440 w 1548"/>
                  <a:gd name="T19" fmla="*/ 490 h 528"/>
                  <a:gd name="T20" fmla="*/ 466 w 1548"/>
                  <a:gd name="T21" fmla="*/ 472 h 528"/>
                  <a:gd name="T22" fmla="*/ 560 w 1548"/>
                  <a:gd name="T23" fmla="*/ 474 h 528"/>
                  <a:gd name="T24" fmla="*/ 576 w 1548"/>
                  <a:gd name="T25" fmla="*/ 460 h 528"/>
                  <a:gd name="T26" fmla="*/ 612 w 1548"/>
                  <a:gd name="T27" fmla="*/ 458 h 528"/>
                  <a:gd name="T28" fmla="*/ 616 w 1548"/>
                  <a:gd name="T29" fmla="*/ 442 h 528"/>
                  <a:gd name="T30" fmla="*/ 670 w 1548"/>
                  <a:gd name="T31" fmla="*/ 442 h 528"/>
                  <a:gd name="T32" fmla="*/ 676 w 1548"/>
                  <a:gd name="T33" fmla="*/ 428 h 528"/>
                  <a:gd name="T34" fmla="*/ 772 w 1548"/>
                  <a:gd name="T35" fmla="*/ 426 h 528"/>
                  <a:gd name="T36" fmla="*/ 772 w 1548"/>
                  <a:gd name="T37" fmla="*/ 414 h 528"/>
                  <a:gd name="T38" fmla="*/ 836 w 1548"/>
                  <a:gd name="T39" fmla="*/ 416 h 528"/>
                  <a:gd name="T40" fmla="*/ 836 w 1548"/>
                  <a:gd name="T41" fmla="*/ 404 h 528"/>
                  <a:gd name="T42" fmla="*/ 842 w 1548"/>
                  <a:gd name="T43" fmla="*/ 390 h 528"/>
                  <a:gd name="T44" fmla="*/ 846 w 1548"/>
                  <a:gd name="T45" fmla="*/ 382 h 528"/>
                  <a:gd name="T46" fmla="*/ 862 w 1548"/>
                  <a:gd name="T47" fmla="*/ 384 h 528"/>
                  <a:gd name="T48" fmla="*/ 872 w 1548"/>
                  <a:gd name="T49" fmla="*/ 360 h 528"/>
                  <a:gd name="T50" fmla="*/ 944 w 1548"/>
                  <a:gd name="T51" fmla="*/ 358 h 528"/>
                  <a:gd name="T52" fmla="*/ 994 w 1548"/>
                  <a:gd name="T53" fmla="*/ 338 h 528"/>
                  <a:gd name="T54" fmla="*/ 1072 w 1548"/>
                  <a:gd name="T55" fmla="*/ 310 h 528"/>
                  <a:gd name="T56" fmla="*/ 1138 w 1548"/>
                  <a:gd name="T57" fmla="*/ 296 h 528"/>
                  <a:gd name="T58" fmla="*/ 1140 w 1548"/>
                  <a:gd name="T59" fmla="*/ 284 h 528"/>
                  <a:gd name="T60" fmla="*/ 1196 w 1548"/>
                  <a:gd name="T61" fmla="*/ 280 h 528"/>
                  <a:gd name="T62" fmla="*/ 1240 w 1548"/>
                  <a:gd name="T63" fmla="*/ 250 h 528"/>
                  <a:gd name="T64" fmla="*/ 1318 w 1548"/>
                  <a:gd name="T65" fmla="*/ 234 h 528"/>
                  <a:gd name="T66" fmla="*/ 1323 w 1548"/>
                  <a:gd name="T67" fmla="*/ 216 h 528"/>
                  <a:gd name="T68" fmla="*/ 1328 w 1548"/>
                  <a:gd name="T69" fmla="*/ 201 h 528"/>
                  <a:gd name="T70" fmla="*/ 1344 w 1548"/>
                  <a:gd name="T71" fmla="*/ 200 h 528"/>
                  <a:gd name="T72" fmla="*/ 1346 w 1548"/>
                  <a:gd name="T73" fmla="*/ 190 h 528"/>
                  <a:gd name="T74" fmla="*/ 1370 w 1548"/>
                  <a:gd name="T75" fmla="*/ 178 h 528"/>
                  <a:gd name="T76" fmla="*/ 1378 w 1548"/>
                  <a:gd name="T77" fmla="*/ 158 h 528"/>
                  <a:gd name="T78" fmla="*/ 1404 w 1548"/>
                  <a:gd name="T79" fmla="*/ 138 h 528"/>
                  <a:gd name="T80" fmla="*/ 1440 w 1548"/>
                  <a:gd name="T81" fmla="*/ 116 h 528"/>
                  <a:gd name="T82" fmla="*/ 1534 w 1548"/>
                  <a:gd name="T83" fmla="*/ 76 h 528"/>
                  <a:gd name="T84" fmla="*/ 1535 w 1548"/>
                  <a:gd name="T85" fmla="*/ 45 h 528"/>
                  <a:gd name="T86" fmla="*/ 1547 w 1548"/>
                  <a:gd name="T87" fmla="*/ 44 h 528"/>
                  <a:gd name="T88" fmla="*/ 1544 w 1548"/>
                  <a:gd name="T89" fmla="*/ 0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8"/>
                  <a:gd name="T136" fmla="*/ 0 h 528"/>
                  <a:gd name="T137" fmla="*/ 1548 w 1548"/>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8" h="528">
                    <a:moveTo>
                      <a:pt x="0" y="528"/>
                    </a:moveTo>
                    <a:cubicBezTo>
                      <a:pt x="2" y="526"/>
                      <a:pt x="3" y="519"/>
                      <a:pt x="14" y="518"/>
                    </a:cubicBezTo>
                    <a:cubicBezTo>
                      <a:pt x="25" y="516"/>
                      <a:pt x="35" y="516"/>
                      <a:pt x="64" y="516"/>
                    </a:cubicBezTo>
                    <a:cubicBezTo>
                      <a:pt x="95" y="517"/>
                      <a:pt x="159" y="518"/>
                      <a:pt x="188" y="518"/>
                    </a:cubicBezTo>
                    <a:cubicBezTo>
                      <a:pt x="217" y="518"/>
                      <a:pt x="227" y="518"/>
                      <a:pt x="236" y="516"/>
                    </a:cubicBezTo>
                    <a:cubicBezTo>
                      <a:pt x="247" y="502"/>
                      <a:pt x="227" y="517"/>
                      <a:pt x="244" y="506"/>
                    </a:cubicBezTo>
                    <a:cubicBezTo>
                      <a:pt x="299" y="508"/>
                      <a:pt x="346" y="509"/>
                      <a:pt x="402" y="508"/>
                    </a:cubicBezTo>
                    <a:cubicBezTo>
                      <a:pt x="404" y="507"/>
                      <a:pt x="407" y="508"/>
                      <a:pt x="408" y="506"/>
                    </a:cubicBezTo>
                    <a:cubicBezTo>
                      <a:pt x="410" y="502"/>
                      <a:pt x="406" y="494"/>
                      <a:pt x="410" y="492"/>
                    </a:cubicBezTo>
                    <a:cubicBezTo>
                      <a:pt x="419" y="488"/>
                      <a:pt x="430" y="491"/>
                      <a:pt x="440" y="490"/>
                    </a:cubicBezTo>
                    <a:cubicBezTo>
                      <a:pt x="443" y="471"/>
                      <a:pt x="446" y="474"/>
                      <a:pt x="466" y="472"/>
                    </a:cubicBezTo>
                    <a:cubicBezTo>
                      <a:pt x="497" y="473"/>
                      <a:pt x="529" y="474"/>
                      <a:pt x="560" y="474"/>
                    </a:cubicBezTo>
                    <a:cubicBezTo>
                      <a:pt x="575" y="474"/>
                      <a:pt x="564" y="462"/>
                      <a:pt x="576" y="460"/>
                    </a:cubicBezTo>
                    <a:cubicBezTo>
                      <a:pt x="588" y="458"/>
                      <a:pt x="600" y="459"/>
                      <a:pt x="612" y="458"/>
                    </a:cubicBezTo>
                    <a:cubicBezTo>
                      <a:pt x="619" y="455"/>
                      <a:pt x="606" y="445"/>
                      <a:pt x="616" y="442"/>
                    </a:cubicBezTo>
                    <a:cubicBezTo>
                      <a:pt x="626" y="439"/>
                      <a:pt x="660" y="444"/>
                      <a:pt x="670" y="442"/>
                    </a:cubicBezTo>
                    <a:cubicBezTo>
                      <a:pt x="686" y="436"/>
                      <a:pt x="659" y="431"/>
                      <a:pt x="676" y="428"/>
                    </a:cubicBezTo>
                    <a:cubicBezTo>
                      <a:pt x="693" y="425"/>
                      <a:pt x="756" y="428"/>
                      <a:pt x="772" y="426"/>
                    </a:cubicBezTo>
                    <a:cubicBezTo>
                      <a:pt x="790" y="424"/>
                      <a:pt x="761" y="416"/>
                      <a:pt x="772" y="414"/>
                    </a:cubicBezTo>
                    <a:cubicBezTo>
                      <a:pt x="783" y="412"/>
                      <a:pt x="825" y="418"/>
                      <a:pt x="836" y="416"/>
                    </a:cubicBezTo>
                    <a:cubicBezTo>
                      <a:pt x="839" y="413"/>
                      <a:pt x="835" y="408"/>
                      <a:pt x="836" y="404"/>
                    </a:cubicBezTo>
                    <a:cubicBezTo>
                      <a:pt x="837" y="400"/>
                      <a:pt x="840" y="394"/>
                      <a:pt x="842" y="390"/>
                    </a:cubicBezTo>
                    <a:cubicBezTo>
                      <a:pt x="844" y="386"/>
                      <a:pt x="843" y="383"/>
                      <a:pt x="846" y="382"/>
                    </a:cubicBezTo>
                    <a:cubicBezTo>
                      <a:pt x="849" y="381"/>
                      <a:pt x="858" y="388"/>
                      <a:pt x="862" y="384"/>
                    </a:cubicBezTo>
                    <a:cubicBezTo>
                      <a:pt x="868" y="374"/>
                      <a:pt x="858" y="364"/>
                      <a:pt x="872" y="360"/>
                    </a:cubicBezTo>
                    <a:cubicBezTo>
                      <a:pt x="886" y="356"/>
                      <a:pt x="924" y="362"/>
                      <a:pt x="944" y="358"/>
                    </a:cubicBezTo>
                    <a:cubicBezTo>
                      <a:pt x="950" y="330"/>
                      <a:pt x="959" y="340"/>
                      <a:pt x="994" y="338"/>
                    </a:cubicBezTo>
                    <a:cubicBezTo>
                      <a:pt x="1008" y="295"/>
                      <a:pt x="1010" y="312"/>
                      <a:pt x="1072" y="310"/>
                    </a:cubicBezTo>
                    <a:cubicBezTo>
                      <a:pt x="1078" y="275"/>
                      <a:pt x="1068" y="311"/>
                      <a:pt x="1138" y="296"/>
                    </a:cubicBezTo>
                    <a:cubicBezTo>
                      <a:pt x="1142" y="295"/>
                      <a:pt x="1138" y="287"/>
                      <a:pt x="1140" y="284"/>
                    </a:cubicBezTo>
                    <a:cubicBezTo>
                      <a:pt x="1151" y="269"/>
                      <a:pt x="1177" y="281"/>
                      <a:pt x="1196" y="280"/>
                    </a:cubicBezTo>
                    <a:cubicBezTo>
                      <a:pt x="1199" y="243"/>
                      <a:pt x="1199" y="252"/>
                      <a:pt x="1240" y="250"/>
                    </a:cubicBezTo>
                    <a:cubicBezTo>
                      <a:pt x="1257" y="224"/>
                      <a:pt x="1290" y="236"/>
                      <a:pt x="1318" y="234"/>
                    </a:cubicBezTo>
                    <a:cubicBezTo>
                      <a:pt x="1321" y="217"/>
                      <a:pt x="1315" y="228"/>
                      <a:pt x="1323" y="216"/>
                    </a:cubicBezTo>
                    <a:cubicBezTo>
                      <a:pt x="1326" y="212"/>
                      <a:pt x="1324" y="204"/>
                      <a:pt x="1328" y="201"/>
                    </a:cubicBezTo>
                    <a:cubicBezTo>
                      <a:pt x="1332" y="198"/>
                      <a:pt x="1341" y="202"/>
                      <a:pt x="1344" y="200"/>
                    </a:cubicBezTo>
                    <a:cubicBezTo>
                      <a:pt x="1347" y="198"/>
                      <a:pt x="1345" y="193"/>
                      <a:pt x="1346" y="190"/>
                    </a:cubicBezTo>
                    <a:cubicBezTo>
                      <a:pt x="1349" y="177"/>
                      <a:pt x="1356" y="180"/>
                      <a:pt x="1370" y="178"/>
                    </a:cubicBezTo>
                    <a:cubicBezTo>
                      <a:pt x="1372" y="170"/>
                      <a:pt x="1373" y="165"/>
                      <a:pt x="1378" y="158"/>
                    </a:cubicBezTo>
                    <a:cubicBezTo>
                      <a:pt x="1381" y="136"/>
                      <a:pt x="1381" y="141"/>
                      <a:pt x="1404" y="138"/>
                    </a:cubicBezTo>
                    <a:cubicBezTo>
                      <a:pt x="1413" y="110"/>
                      <a:pt x="1407" y="123"/>
                      <a:pt x="1440" y="116"/>
                    </a:cubicBezTo>
                    <a:cubicBezTo>
                      <a:pt x="1450" y="56"/>
                      <a:pt x="1442" y="78"/>
                      <a:pt x="1534" y="76"/>
                    </a:cubicBezTo>
                    <a:cubicBezTo>
                      <a:pt x="1536" y="45"/>
                      <a:pt x="1533" y="51"/>
                      <a:pt x="1535" y="45"/>
                    </a:cubicBezTo>
                    <a:cubicBezTo>
                      <a:pt x="1537" y="40"/>
                      <a:pt x="1546" y="51"/>
                      <a:pt x="1547" y="44"/>
                    </a:cubicBezTo>
                    <a:cubicBezTo>
                      <a:pt x="1548" y="37"/>
                      <a:pt x="1544" y="7"/>
                      <a:pt x="1544" y="0"/>
                    </a:cubicBezTo>
                  </a:path>
                </a:pathLst>
              </a:custGeom>
              <a:noFill/>
              <a:ln w="28575">
                <a:solidFill>
                  <a:srgbClr val="FF0000"/>
                </a:solidFill>
                <a:round/>
                <a:headEnd/>
                <a:tailEnd/>
              </a:ln>
              <a:extLst/>
            </p:spPr>
            <p:txBody>
              <a:bodyPr/>
              <a:lstStyle/>
              <a:p>
                <a:pPr>
                  <a:defRPr/>
                </a:pPr>
                <a:endParaRPr lang="en-US">
                  <a:latin typeface="+mn-lt"/>
                  <a:ea typeface="+mn-ea"/>
                </a:endParaRPr>
              </a:p>
            </p:txBody>
          </p:sp>
          <p:grpSp>
            <p:nvGrpSpPr>
              <p:cNvPr id="134197" name="Group 90"/>
              <p:cNvGrpSpPr>
                <a:grpSpLocks/>
              </p:cNvGrpSpPr>
              <p:nvPr/>
            </p:nvGrpSpPr>
            <p:grpSpPr bwMode="auto">
              <a:xfrm>
                <a:off x="644" y="1871"/>
                <a:ext cx="1948" cy="597"/>
                <a:chOff x="644" y="1871"/>
                <a:chExt cx="1948" cy="597"/>
              </a:xfrm>
            </p:grpSpPr>
            <p:sp>
              <p:nvSpPr>
                <p:cNvPr id="66614" name="Line 91"/>
                <p:cNvSpPr>
                  <a:spLocks noChangeShapeType="1"/>
                </p:cNvSpPr>
                <p:nvPr/>
              </p:nvSpPr>
              <p:spPr bwMode="blackWhite">
                <a:xfrm>
                  <a:off x="879" y="2429"/>
                  <a:ext cx="18" cy="0"/>
                </a:xfrm>
                <a:prstGeom prst="line">
                  <a:avLst/>
                </a:prstGeom>
                <a:noFill/>
                <a:ln w="28575">
                  <a:solidFill>
                    <a:schemeClr val="accent1"/>
                  </a:solidFill>
                  <a:round/>
                  <a:headEnd/>
                  <a:tailEnd/>
                </a:ln>
                <a:extLst/>
              </p:spPr>
              <p:txBody>
                <a:bodyPr/>
                <a:lstStyle/>
                <a:p>
                  <a:pPr>
                    <a:defRPr/>
                  </a:pPr>
                  <a:endParaRPr lang="en-US">
                    <a:latin typeface="+mn-lt"/>
                    <a:ea typeface="+mn-ea"/>
                  </a:endParaRPr>
                </a:p>
              </p:txBody>
            </p:sp>
            <p:sp>
              <p:nvSpPr>
                <p:cNvPr id="66615" name="Line 92"/>
                <p:cNvSpPr>
                  <a:spLocks noChangeShapeType="1"/>
                </p:cNvSpPr>
                <p:nvPr/>
              </p:nvSpPr>
              <p:spPr bwMode="blackWhite">
                <a:xfrm flipV="1">
                  <a:off x="644" y="2466"/>
                  <a:ext cx="228" cy="2"/>
                </a:xfrm>
                <a:prstGeom prst="line">
                  <a:avLst/>
                </a:prstGeom>
                <a:noFill/>
                <a:ln w="28575">
                  <a:solidFill>
                    <a:srgbClr val="FF0000"/>
                  </a:solidFill>
                  <a:round/>
                  <a:headEnd/>
                  <a:tailEnd/>
                </a:ln>
                <a:extLst/>
              </p:spPr>
              <p:txBody>
                <a:bodyPr/>
                <a:lstStyle/>
                <a:p>
                  <a:pPr>
                    <a:defRPr/>
                  </a:pPr>
                  <a:endParaRPr lang="en-US">
                    <a:latin typeface="+mn-lt"/>
                    <a:ea typeface="+mn-ea"/>
                  </a:endParaRPr>
                </a:p>
              </p:txBody>
            </p:sp>
            <p:sp>
              <p:nvSpPr>
                <p:cNvPr id="66616" name="Freeform 93"/>
                <p:cNvSpPr>
                  <a:spLocks/>
                </p:cNvSpPr>
                <p:nvPr/>
              </p:nvSpPr>
              <p:spPr bwMode="blackWhite">
                <a:xfrm>
                  <a:off x="2412" y="1871"/>
                  <a:ext cx="180" cy="72"/>
                </a:xfrm>
                <a:custGeom>
                  <a:avLst/>
                  <a:gdLst>
                    <a:gd name="T0" fmla="*/ 0 w 175"/>
                    <a:gd name="T1" fmla="*/ 69 h 72"/>
                    <a:gd name="T2" fmla="*/ 231 w 175"/>
                    <a:gd name="T3" fmla="*/ 68 h 72"/>
                    <a:gd name="T4" fmla="*/ 251 w 175"/>
                    <a:gd name="T5" fmla="*/ 65 h 72"/>
                    <a:gd name="T6" fmla="*/ 252 w 175"/>
                    <a:gd name="T7" fmla="*/ 0 h 72"/>
                    <a:gd name="T8" fmla="*/ 0 60000 65536"/>
                    <a:gd name="T9" fmla="*/ 0 60000 65536"/>
                    <a:gd name="T10" fmla="*/ 0 60000 65536"/>
                    <a:gd name="T11" fmla="*/ 0 60000 65536"/>
                    <a:gd name="T12" fmla="*/ 0 w 175"/>
                    <a:gd name="T13" fmla="*/ 0 h 72"/>
                    <a:gd name="T14" fmla="*/ 175 w 175"/>
                    <a:gd name="T15" fmla="*/ 72 h 72"/>
                  </a:gdLst>
                  <a:ahLst/>
                  <a:cxnLst>
                    <a:cxn ang="T8">
                      <a:pos x="T0" y="T1"/>
                    </a:cxn>
                    <a:cxn ang="T9">
                      <a:pos x="T2" y="T3"/>
                    </a:cxn>
                    <a:cxn ang="T10">
                      <a:pos x="T4" y="T5"/>
                    </a:cxn>
                    <a:cxn ang="T11">
                      <a:pos x="T6" y="T7"/>
                    </a:cxn>
                  </a:cxnLst>
                  <a:rect l="T12" t="T13" r="T14" b="T15"/>
                  <a:pathLst>
                    <a:path w="175" h="72">
                      <a:moveTo>
                        <a:pt x="0" y="69"/>
                      </a:moveTo>
                      <a:cubicBezTo>
                        <a:pt x="53" y="69"/>
                        <a:pt x="107" y="68"/>
                        <a:pt x="160" y="68"/>
                      </a:cubicBezTo>
                      <a:cubicBezTo>
                        <a:pt x="174" y="68"/>
                        <a:pt x="168" y="72"/>
                        <a:pt x="174" y="65"/>
                      </a:cubicBezTo>
                      <a:cubicBezTo>
                        <a:pt x="175" y="22"/>
                        <a:pt x="175" y="44"/>
                        <a:pt x="175" y="0"/>
                      </a:cubicBezTo>
                    </a:path>
                  </a:pathLst>
                </a:custGeom>
                <a:solidFill>
                  <a:srgbClr val="FFFFFF"/>
                </a:solidFill>
                <a:ln w="28575">
                  <a:solidFill>
                    <a:srgbClr val="FF0000"/>
                  </a:solidFill>
                  <a:round/>
                  <a:headEnd/>
                  <a:tailEnd/>
                </a:ln>
              </p:spPr>
              <p:txBody>
                <a:bodyPr/>
                <a:lstStyle/>
                <a:p>
                  <a:pPr>
                    <a:defRPr/>
                  </a:pPr>
                  <a:endParaRPr lang="en-US">
                    <a:latin typeface="+mn-lt"/>
                    <a:ea typeface="+mn-ea"/>
                  </a:endParaRPr>
                </a:p>
              </p:txBody>
            </p:sp>
          </p:grpSp>
        </p:grpSp>
        <p:grpSp>
          <p:nvGrpSpPr>
            <p:cNvPr id="134180" name="Group 94"/>
            <p:cNvGrpSpPr>
              <a:grpSpLocks/>
            </p:cNvGrpSpPr>
            <p:nvPr/>
          </p:nvGrpSpPr>
          <p:grpSpPr bwMode="auto">
            <a:xfrm>
              <a:off x="3373" y="1399"/>
              <a:ext cx="1917" cy="1480"/>
              <a:chOff x="636" y="1322"/>
              <a:chExt cx="1956" cy="1148"/>
            </a:xfrm>
          </p:grpSpPr>
          <p:sp>
            <p:nvSpPr>
              <p:cNvPr id="66608" name="Freeform 95"/>
              <p:cNvSpPr>
                <a:spLocks/>
              </p:cNvSpPr>
              <p:nvPr/>
            </p:nvSpPr>
            <p:spPr bwMode="blackWhite">
              <a:xfrm>
                <a:off x="665" y="2439"/>
                <a:ext cx="211" cy="24"/>
              </a:xfrm>
              <a:custGeom>
                <a:avLst/>
                <a:gdLst>
                  <a:gd name="T0" fmla="*/ 6 w 211"/>
                  <a:gd name="T1" fmla="*/ 24 h 24"/>
                  <a:gd name="T2" fmla="*/ 12 w 211"/>
                  <a:gd name="T3" fmla="*/ 14 h 24"/>
                  <a:gd name="T4" fmla="*/ 78 w 211"/>
                  <a:gd name="T5" fmla="*/ 15 h 24"/>
                  <a:gd name="T6" fmla="*/ 81 w 211"/>
                  <a:gd name="T7" fmla="*/ 3 h 24"/>
                  <a:gd name="T8" fmla="*/ 211 w 211"/>
                  <a:gd name="T9" fmla="*/ 0 h 24"/>
                  <a:gd name="T10" fmla="*/ 0 60000 65536"/>
                  <a:gd name="T11" fmla="*/ 0 60000 65536"/>
                  <a:gd name="T12" fmla="*/ 0 60000 65536"/>
                  <a:gd name="T13" fmla="*/ 0 60000 65536"/>
                  <a:gd name="T14" fmla="*/ 0 60000 65536"/>
                  <a:gd name="T15" fmla="*/ 0 w 211"/>
                  <a:gd name="T16" fmla="*/ 0 h 24"/>
                  <a:gd name="T17" fmla="*/ 211 w 211"/>
                  <a:gd name="T18" fmla="*/ 24 h 24"/>
                </a:gdLst>
                <a:ahLst/>
                <a:cxnLst>
                  <a:cxn ang="T10">
                    <a:pos x="T0" y="T1"/>
                  </a:cxn>
                  <a:cxn ang="T11">
                    <a:pos x="T2" y="T3"/>
                  </a:cxn>
                  <a:cxn ang="T12">
                    <a:pos x="T4" y="T5"/>
                  </a:cxn>
                  <a:cxn ang="T13">
                    <a:pos x="T6" y="T7"/>
                  </a:cxn>
                  <a:cxn ang="T14">
                    <a:pos x="T8" y="T9"/>
                  </a:cxn>
                </a:cxnLst>
                <a:rect l="T15" t="T16" r="T17" b="T18"/>
                <a:pathLst>
                  <a:path w="211" h="24">
                    <a:moveTo>
                      <a:pt x="6" y="24"/>
                    </a:moveTo>
                    <a:cubicBezTo>
                      <a:pt x="7" y="22"/>
                      <a:pt x="0" y="15"/>
                      <a:pt x="12" y="14"/>
                    </a:cubicBezTo>
                    <a:cubicBezTo>
                      <a:pt x="24" y="13"/>
                      <a:pt x="67" y="17"/>
                      <a:pt x="78" y="15"/>
                    </a:cubicBezTo>
                    <a:cubicBezTo>
                      <a:pt x="79" y="10"/>
                      <a:pt x="76" y="3"/>
                      <a:pt x="81" y="3"/>
                    </a:cubicBezTo>
                    <a:cubicBezTo>
                      <a:pt x="126" y="0"/>
                      <a:pt x="166" y="0"/>
                      <a:pt x="211" y="0"/>
                    </a:cubicBezTo>
                  </a:path>
                </a:pathLst>
              </a:custGeom>
              <a:noFill/>
              <a:ln w="34925">
                <a:solidFill>
                  <a:srgbClr val="00B050"/>
                </a:solidFill>
                <a:round/>
                <a:headEnd/>
                <a:tailEnd/>
              </a:ln>
              <a:extLst/>
            </p:spPr>
            <p:txBody>
              <a:bodyPr/>
              <a:lstStyle/>
              <a:p>
                <a:pPr>
                  <a:defRPr/>
                </a:pPr>
                <a:endParaRPr lang="en-US">
                  <a:latin typeface="+mn-lt"/>
                  <a:ea typeface="+mn-ea"/>
                </a:endParaRPr>
              </a:p>
            </p:txBody>
          </p:sp>
          <p:sp>
            <p:nvSpPr>
              <p:cNvPr id="66609" name="Freeform 96"/>
              <p:cNvSpPr>
                <a:spLocks/>
              </p:cNvSpPr>
              <p:nvPr/>
            </p:nvSpPr>
            <p:spPr bwMode="blackWhite">
              <a:xfrm>
                <a:off x="872" y="2320"/>
                <a:ext cx="514" cy="122"/>
              </a:xfrm>
              <a:custGeom>
                <a:avLst/>
                <a:gdLst>
                  <a:gd name="T0" fmla="*/ 0 w 514"/>
                  <a:gd name="T1" fmla="*/ 122 h 122"/>
                  <a:gd name="T2" fmla="*/ 12 w 514"/>
                  <a:gd name="T3" fmla="*/ 109 h 122"/>
                  <a:gd name="T4" fmla="*/ 36 w 514"/>
                  <a:gd name="T5" fmla="*/ 109 h 122"/>
                  <a:gd name="T6" fmla="*/ 69 w 514"/>
                  <a:gd name="T7" fmla="*/ 94 h 122"/>
                  <a:gd name="T8" fmla="*/ 78 w 514"/>
                  <a:gd name="T9" fmla="*/ 82 h 122"/>
                  <a:gd name="T10" fmla="*/ 138 w 514"/>
                  <a:gd name="T11" fmla="*/ 82 h 122"/>
                  <a:gd name="T12" fmla="*/ 145 w 514"/>
                  <a:gd name="T13" fmla="*/ 62 h 122"/>
                  <a:gd name="T14" fmla="*/ 160 w 514"/>
                  <a:gd name="T15" fmla="*/ 62 h 122"/>
                  <a:gd name="T16" fmla="*/ 165 w 514"/>
                  <a:gd name="T17" fmla="*/ 35 h 122"/>
                  <a:gd name="T18" fmla="*/ 169 w 514"/>
                  <a:gd name="T19" fmla="*/ 29 h 122"/>
                  <a:gd name="T20" fmla="*/ 175 w 514"/>
                  <a:gd name="T21" fmla="*/ 26 h 122"/>
                  <a:gd name="T22" fmla="*/ 211 w 514"/>
                  <a:gd name="T23" fmla="*/ 25 h 122"/>
                  <a:gd name="T24" fmla="*/ 244 w 514"/>
                  <a:gd name="T25" fmla="*/ 23 h 122"/>
                  <a:gd name="T26" fmla="*/ 255 w 514"/>
                  <a:gd name="T27" fmla="*/ 8 h 122"/>
                  <a:gd name="T28" fmla="*/ 324 w 514"/>
                  <a:gd name="T29" fmla="*/ 7 h 122"/>
                  <a:gd name="T30" fmla="*/ 385 w 514"/>
                  <a:gd name="T31" fmla="*/ 7 h 122"/>
                  <a:gd name="T32" fmla="*/ 513 w 514"/>
                  <a:gd name="T33" fmla="*/ 8 h 122"/>
                  <a:gd name="T34" fmla="*/ 514 w 514"/>
                  <a:gd name="T35" fmla="*/ 0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4"/>
                  <a:gd name="T55" fmla="*/ 0 h 122"/>
                  <a:gd name="T56" fmla="*/ 514 w 514"/>
                  <a:gd name="T57" fmla="*/ 122 h 1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4" h="122">
                    <a:moveTo>
                      <a:pt x="0" y="122"/>
                    </a:moveTo>
                    <a:cubicBezTo>
                      <a:pt x="6" y="119"/>
                      <a:pt x="7" y="112"/>
                      <a:pt x="12" y="109"/>
                    </a:cubicBezTo>
                    <a:cubicBezTo>
                      <a:pt x="21" y="111"/>
                      <a:pt x="34" y="109"/>
                      <a:pt x="36" y="109"/>
                    </a:cubicBezTo>
                    <a:cubicBezTo>
                      <a:pt x="40" y="90"/>
                      <a:pt x="46" y="95"/>
                      <a:pt x="69" y="94"/>
                    </a:cubicBezTo>
                    <a:cubicBezTo>
                      <a:pt x="70" y="87"/>
                      <a:pt x="72" y="86"/>
                      <a:pt x="78" y="82"/>
                    </a:cubicBezTo>
                    <a:cubicBezTo>
                      <a:pt x="98" y="82"/>
                      <a:pt x="118" y="82"/>
                      <a:pt x="138" y="82"/>
                    </a:cubicBezTo>
                    <a:cubicBezTo>
                      <a:pt x="141" y="81"/>
                      <a:pt x="144" y="65"/>
                      <a:pt x="145" y="62"/>
                    </a:cubicBezTo>
                    <a:cubicBezTo>
                      <a:pt x="160" y="62"/>
                      <a:pt x="147" y="65"/>
                      <a:pt x="160" y="62"/>
                    </a:cubicBezTo>
                    <a:cubicBezTo>
                      <a:pt x="164" y="58"/>
                      <a:pt x="163" y="41"/>
                      <a:pt x="165" y="35"/>
                    </a:cubicBezTo>
                    <a:cubicBezTo>
                      <a:pt x="166" y="30"/>
                      <a:pt x="167" y="30"/>
                      <a:pt x="169" y="29"/>
                    </a:cubicBezTo>
                    <a:cubicBezTo>
                      <a:pt x="170" y="27"/>
                      <a:pt x="173" y="26"/>
                      <a:pt x="175" y="26"/>
                    </a:cubicBezTo>
                    <a:cubicBezTo>
                      <a:pt x="187" y="25"/>
                      <a:pt x="199" y="25"/>
                      <a:pt x="211" y="25"/>
                    </a:cubicBezTo>
                    <a:cubicBezTo>
                      <a:pt x="222" y="24"/>
                      <a:pt x="233" y="25"/>
                      <a:pt x="244" y="23"/>
                    </a:cubicBezTo>
                    <a:cubicBezTo>
                      <a:pt x="250" y="22"/>
                      <a:pt x="244" y="8"/>
                      <a:pt x="255" y="8"/>
                    </a:cubicBezTo>
                    <a:cubicBezTo>
                      <a:pt x="278" y="7"/>
                      <a:pt x="301" y="7"/>
                      <a:pt x="324" y="7"/>
                    </a:cubicBezTo>
                    <a:cubicBezTo>
                      <a:pt x="345" y="6"/>
                      <a:pt x="354" y="7"/>
                      <a:pt x="385" y="7"/>
                    </a:cubicBezTo>
                    <a:cubicBezTo>
                      <a:pt x="416" y="7"/>
                      <a:pt x="492" y="9"/>
                      <a:pt x="513" y="8"/>
                    </a:cubicBezTo>
                    <a:lnTo>
                      <a:pt x="514" y="0"/>
                    </a:lnTo>
                  </a:path>
                </a:pathLst>
              </a:custGeom>
              <a:noFill/>
              <a:ln w="34925">
                <a:solidFill>
                  <a:srgbClr val="00B050"/>
                </a:solidFill>
                <a:round/>
                <a:headEnd/>
                <a:tailEnd/>
              </a:ln>
              <a:extLst/>
            </p:spPr>
            <p:txBody>
              <a:bodyPr/>
              <a:lstStyle/>
              <a:p>
                <a:pPr>
                  <a:defRPr/>
                </a:pPr>
                <a:endParaRPr lang="en-US">
                  <a:latin typeface="+mn-lt"/>
                  <a:ea typeface="+mn-ea"/>
                </a:endParaRPr>
              </a:p>
            </p:txBody>
          </p:sp>
          <p:sp>
            <p:nvSpPr>
              <p:cNvPr id="66610" name="Freeform 97"/>
              <p:cNvSpPr>
                <a:spLocks/>
              </p:cNvSpPr>
              <p:nvPr/>
            </p:nvSpPr>
            <p:spPr bwMode="blackWhite">
              <a:xfrm>
                <a:off x="1384" y="1322"/>
                <a:ext cx="1208" cy="1000"/>
              </a:xfrm>
              <a:custGeom>
                <a:avLst/>
                <a:gdLst>
                  <a:gd name="T0" fmla="*/ 0 w 1208"/>
                  <a:gd name="T1" fmla="*/ 996 h 1000"/>
                  <a:gd name="T2" fmla="*/ 68 w 1208"/>
                  <a:gd name="T3" fmla="*/ 998 h 1000"/>
                  <a:gd name="T4" fmla="*/ 70 w 1208"/>
                  <a:gd name="T5" fmla="*/ 980 h 1000"/>
                  <a:gd name="T6" fmla="*/ 142 w 1208"/>
                  <a:gd name="T7" fmla="*/ 978 h 1000"/>
                  <a:gd name="T8" fmla="*/ 146 w 1208"/>
                  <a:gd name="T9" fmla="*/ 972 h 1000"/>
                  <a:gd name="T10" fmla="*/ 158 w 1208"/>
                  <a:gd name="T11" fmla="*/ 964 h 1000"/>
                  <a:gd name="T12" fmla="*/ 222 w 1208"/>
                  <a:gd name="T13" fmla="*/ 962 h 1000"/>
                  <a:gd name="T14" fmla="*/ 238 w 1208"/>
                  <a:gd name="T15" fmla="*/ 950 h 1000"/>
                  <a:gd name="T16" fmla="*/ 278 w 1208"/>
                  <a:gd name="T17" fmla="*/ 918 h 1000"/>
                  <a:gd name="T18" fmla="*/ 319 w 1208"/>
                  <a:gd name="T19" fmla="*/ 916 h 1000"/>
                  <a:gd name="T20" fmla="*/ 321 w 1208"/>
                  <a:gd name="T21" fmla="*/ 910 h 1000"/>
                  <a:gd name="T22" fmla="*/ 337 w 1208"/>
                  <a:gd name="T23" fmla="*/ 906 h 1000"/>
                  <a:gd name="T24" fmla="*/ 391 w 1208"/>
                  <a:gd name="T25" fmla="*/ 886 h 1000"/>
                  <a:gd name="T26" fmla="*/ 419 w 1208"/>
                  <a:gd name="T27" fmla="*/ 874 h 1000"/>
                  <a:gd name="T28" fmla="*/ 433 w 1208"/>
                  <a:gd name="T29" fmla="*/ 854 h 1000"/>
                  <a:gd name="T30" fmla="*/ 451 w 1208"/>
                  <a:gd name="T31" fmla="*/ 812 h 1000"/>
                  <a:gd name="T32" fmla="*/ 463 w 1208"/>
                  <a:gd name="T33" fmla="*/ 788 h 1000"/>
                  <a:gd name="T34" fmla="*/ 479 w 1208"/>
                  <a:gd name="T35" fmla="*/ 790 h 1000"/>
                  <a:gd name="T36" fmla="*/ 485 w 1208"/>
                  <a:gd name="T37" fmla="*/ 772 h 1000"/>
                  <a:gd name="T38" fmla="*/ 507 w 1208"/>
                  <a:gd name="T39" fmla="*/ 776 h 1000"/>
                  <a:gd name="T40" fmla="*/ 515 w 1208"/>
                  <a:gd name="T41" fmla="*/ 764 h 1000"/>
                  <a:gd name="T42" fmla="*/ 537 w 1208"/>
                  <a:gd name="T43" fmla="*/ 752 h 1000"/>
                  <a:gd name="T44" fmla="*/ 543 w 1208"/>
                  <a:gd name="T45" fmla="*/ 732 h 1000"/>
                  <a:gd name="T46" fmla="*/ 555 w 1208"/>
                  <a:gd name="T47" fmla="*/ 728 h 1000"/>
                  <a:gd name="T48" fmla="*/ 567 w 1208"/>
                  <a:gd name="T49" fmla="*/ 700 h 1000"/>
                  <a:gd name="T50" fmla="*/ 581 w 1208"/>
                  <a:gd name="T51" fmla="*/ 702 h 1000"/>
                  <a:gd name="T52" fmla="*/ 583 w 1208"/>
                  <a:gd name="T53" fmla="*/ 688 h 1000"/>
                  <a:gd name="T54" fmla="*/ 641 w 1208"/>
                  <a:gd name="T55" fmla="*/ 686 h 1000"/>
                  <a:gd name="T56" fmla="*/ 669 w 1208"/>
                  <a:gd name="T57" fmla="*/ 662 h 1000"/>
                  <a:gd name="T58" fmla="*/ 677 w 1208"/>
                  <a:gd name="T59" fmla="*/ 642 h 1000"/>
                  <a:gd name="T60" fmla="*/ 717 w 1208"/>
                  <a:gd name="T61" fmla="*/ 634 h 1000"/>
                  <a:gd name="T62" fmla="*/ 749 w 1208"/>
                  <a:gd name="T63" fmla="*/ 620 h 1000"/>
                  <a:gd name="T64" fmla="*/ 773 w 1208"/>
                  <a:gd name="T65" fmla="*/ 608 h 1000"/>
                  <a:gd name="T66" fmla="*/ 787 w 1208"/>
                  <a:gd name="T67" fmla="*/ 578 h 1000"/>
                  <a:gd name="T68" fmla="*/ 805 w 1208"/>
                  <a:gd name="T69" fmla="*/ 572 h 1000"/>
                  <a:gd name="T70" fmla="*/ 829 w 1208"/>
                  <a:gd name="T71" fmla="*/ 558 h 1000"/>
                  <a:gd name="T72" fmla="*/ 854 w 1208"/>
                  <a:gd name="T73" fmla="*/ 554 h 1000"/>
                  <a:gd name="T74" fmla="*/ 887 w 1208"/>
                  <a:gd name="T75" fmla="*/ 514 h 1000"/>
                  <a:gd name="T76" fmla="*/ 895 w 1208"/>
                  <a:gd name="T77" fmla="*/ 484 h 1000"/>
                  <a:gd name="T78" fmla="*/ 946 w 1208"/>
                  <a:gd name="T79" fmla="*/ 470 h 1000"/>
                  <a:gd name="T80" fmla="*/ 968 w 1208"/>
                  <a:gd name="T81" fmla="*/ 470 h 1000"/>
                  <a:gd name="T82" fmla="*/ 968 w 1208"/>
                  <a:gd name="T83" fmla="*/ 460 h 1000"/>
                  <a:gd name="T84" fmla="*/ 1060 w 1208"/>
                  <a:gd name="T85" fmla="*/ 406 h 1000"/>
                  <a:gd name="T86" fmla="*/ 1074 w 1208"/>
                  <a:gd name="T87" fmla="*/ 298 h 1000"/>
                  <a:gd name="T88" fmla="*/ 1086 w 1208"/>
                  <a:gd name="T89" fmla="*/ 296 h 1000"/>
                  <a:gd name="T90" fmla="*/ 1088 w 1208"/>
                  <a:gd name="T91" fmla="*/ 238 h 1000"/>
                  <a:gd name="T92" fmla="*/ 1100 w 1208"/>
                  <a:gd name="T93" fmla="*/ 234 h 1000"/>
                  <a:gd name="T94" fmla="*/ 1098 w 1208"/>
                  <a:gd name="T95" fmla="*/ 206 h 1000"/>
                  <a:gd name="T96" fmla="*/ 1100 w 1208"/>
                  <a:gd name="T97" fmla="*/ 188 h 1000"/>
                  <a:gd name="T98" fmla="*/ 1110 w 1208"/>
                  <a:gd name="T99" fmla="*/ 178 h 1000"/>
                  <a:gd name="T100" fmla="*/ 1142 w 1208"/>
                  <a:gd name="T101" fmla="*/ 180 h 1000"/>
                  <a:gd name="T102" fmla="*/ 1168 w 1208"/>
                  <a:gd name="T103" fmla="*/ 180 h 1000"/>
                  <a:gd name="T104" fmla="*/ 1188 w 1208"/>
                  <a:gd name="T105" fmla="*/ 178 h 1000"/>
                  <a:gd name="T106" fmla="*/ 1196 w 1208"/>
                  <a:gd name="T107" fmla="*/ 176 h 1000"/>
                  <a:gd name="T108" fmla="*/ 1200 w 1208"/>
                  <a:gd name="T109" fmla="*/ 112 h 1000"/>
                  <a:gd name="T110" fmla="*/ 1202 w 1208"/>
                  <a:gd name="T111" fmla="*/ 94 h 1000"/>
                  <a:gd name="T112" fmla="*/ 1208 w 1208"/>
                  <a:gd name="T113" fmla="*/ 0 h 1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8"/>
                  <a:gd name="T172" fmla="*/ 0 h 1000"/>
                  <a:gd name="T173" fmla="*/ 1208 w 1208"/>
                  <a:gd name="T174" fmla="*/ 1000 h 1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8" h="1000">
                    <a:moveTo>
                      <a:pt x="0" y="996"/>
                    </a:moveTo>
                    <a:cubicBezTo>
                      <a:pt x="31" y="998"/>
                      <a:pt x="35" y="1000"/>
                      <a:pt x="68" y="998"/>
                    </a:cubicBezTo>
                    <a:cubicBezTo>
                      <a:pt x="69" y="992"/>
                      <a:pt x="64" y="982"/>
                      <a:pt x="70" y="980"/>
                    </a:cubicBezTo>
                    <a:cubicBezTo>
                      <a:pt x="93" y="974"/>
                      <a:pt x="118" y="981"/>
                      <a:pt x="142" y="978"/>
                    </a:cubicBezTo>
                    <a:cubicBezTo>
                      <a:pt x="144" y="978"/>
                      <a:pt x="144" y="974"/>
                      <a:pt x="146" y="972"/>
                    </a:cubicBezTo>
                    <a:cubicBezTo>
                      <a:pt x="150" y="969"/>
                      <a:pt x="153" y="964"/>
                      <a:pt x="158" y="964"/>
                    </a:cubicBezTo>
                    <a:cubicBezTo>
                      <a:pt x="179" y="963"/>
                      <a:pt x="201" y="963"/>
                      <a:pt x="222" y="962"/>
                    </a:cubicBezTo>
                    <a:cubicBezTo>
                      <a:pt x="224" y="949"/>
                      <a:pt x="225" y="946"/>
                      <a:pt x="238" y="950"/>
                    </a:cubicBezTo>
                    <a:cubicBezTo>
                      <a:pt x="280" y="948"/>
                      <a:pt x="271" y="951"/>
                      <a:pt x="278" y="918"/>
                    </a:cubicBezTo>
                    <a:cubicBezTo>
                      <a:pt x="282" y="918"/>
                      <a:pt x="309" y="926"/>
                      <a:pt x="319" y="916"/>
                    </a:cubicBezTo>
                    <a:cubicBezTo>
                      <a:pt x="320" y="915"/>
                      <a:pt x="319" y="911"/>
                      <a:pt x="321" y="910"/>
                    </a:cubicBezTo>
                    <a:cubicBezTo>
                      <a:pt x="326" y="907"/>
                      <a:pt x="337" y="906"/>
                      <a:pt x="337" y="906"/>
                    </a:cubicBezTo>
                    <a:cubicBezTo>
                      <a:pt x="352" y="883"/>
                      <a:pt x="356" y="890"/>
                      <a:pt x="391" y="886"/>
                    </a:cubicBezTo>
                    <a:cubicBezTo>
                      <a:pt x="398" y="875"/>
                      <a:pt x="405" y="876"/>
                      <a:pt x="419" y="874"/>
                    </a:cubicBezTo>
                    <a:cubicBezTo>
                      <a:pt x="425" y="865"/>
                      <a:pt x="422" y="859"/>
                      <a:pt x="433" y="854"/>
                    </a:cubicBezTo>
                    <a:cubicBezTo>
                      <a:pt x="442" y="841"/>
                      <a:pt x="446" y="827"/>
                      <a:pt x="451" y="812"/>
                    </a:cubicBezTo>
                    <a:cubicBezTo>
                      <a:pt x="454" y="804"/>
                      <a:pt x="460" y="797"/>
                      <a:pt x="463" y="788"/>
                    </a:cubicBezTo>
                    <a:cubicBezTo>
                      <a:pt x="468" y="789"/>
                      <a:pt x="474" y="792"/>
                      <a:pt x="479" y="790"/>
                    </a:cubicBezTo>
                    <a:cubicBezTo>
                      <a:pt x="485" y="787"/>
                      <a:pt x="485" y="772"/>
                      <a:pt x="485" y="772"/>
                    </a:cubicBezTo>
                    <a:cubicBezTo>
                      <a:pt x="491" y="774"/>
                      <a:pt x="502" y="778"/>
                      <a:pt x="507" y="776"/>
                    </a:cubicBezTo>
                    <a:cubicBezTo>
                      <a:pt x="511" y="774"/>
                      <a:pt x="515" y="764"/>
                      <a:pt x="515" y="764"/>
                    </a:cubicBezTo>
                    <a:cubicBezTo>
                      <a:pt x="518" y="751"/>
                      <a:pt x="524" y="754"/>
                      <a:pt x="537" y="752"/>
                    </a:cubicBezTo>
                    <a:cubicBezTo>
                      <a:pt x="539" y="745"/>
                      <a:pt x="538" y="737"/>
                      <a:pt x="543" y="732"/>
                    </a:cubicBezTo>
                    <a:cubicBezTo>
                      <a:pt x="546" y="729"/>
                      <a:pt x="555" y="728"/>
                      <a:pt x="555" y="728"/>
                    </a:cubicBezTo>
                    <a:cubicBezTo>
                      <a:pt x="558" y="718"/>
                      <a:pt x="563" y="709"/>
                      <a:pt x="567" y="700"/>
                    </a:cubicBezTo>
                    <a:cubicBezTo>
                      <a:pt x="572" y="701"/>
                      <a:pt x="577" y="705"/>
                      <a:pt x="581" y="702"/>
                    </a:cubicBezTo>
                    <a:cubicBezTo>
                      <a:pt x="585" y="699"/>
                      <a:pt x="578" y="689"/>
                      <a:pt x="583" y="688"/>
                    </a:cubicBezTo>
                    <a:cubicBezTo>
                      <a:pt x="602" y="683"/>
                      <a:pt x="622" y="687"/>
                      <a:pt x="641" y="686"/>
                    </a:cubicBezTo>
                    <a:cubicBezTo>
                      <a:pt x="648" y="666"/>
                      <a:pt x="646" y="667"/>
                      <a:pt x="669" y="662"/>
                    </a:cubicBezTo>
                    <a:cubicBezTo>
                      <a:pt x="673" y="656"/>
                      <a:pt x="673" y="647"/>
                      <a:pt x="677" y="642"/>
                    </a:cubicBezTo>
                    <a:cubicBezTo>
                      <a:pt x="685" y="632"/>
                      <a:pt x="705" y="636"/>
                      <a:pt x="717" y="634"/>
                    </a:cubicBezTo>
                    <a:cubicBezTo>
                      <a:pt x="722" y="620"/>
                      <a:pt x="736" y="622"/>
                      <a:pt x="749" y="620"/>
                    </a:cubicBezTo>
                    <a:cubicBezTo>
                      <a:pt x="756" y="609"/>
                      <a:pt x="760" y="610"/>
                      <a:pt x="773" y="608"/>
                    </a:cubicBezTo>
                    <a:cubicBezTo>
                      <a:pt x="776" y="603"/>
                      <a:pt x="783" y="581"/>
                      <a:pt x="787" y="578"/>
                    </a:cubicBezTo>
                    <a:cubicBezTo>
                      <a:pt x="792" y="574"/>
                      <a:pt x="805" y="572"/>
                      <a:pt x="805" y="572"/>
                    </a:cubicBezTo>
                    <a:cubicBezTo>
                      <a:pt x="810" y="557"/>
                      <a:pt x="811" y="560"/>
                      <a:pt x="829" y="558"/>
                    </a:cubicBezTo>
                    <a:cubicBezTo>
                      <a:pt x="844" y="553"/>
                      <a:pt x="842" y="557"/>
                      <a:pt x="854" y="554"/>
                    </a:cubicBezTo>
                    <a:cubicBezTo>
                      <a:pt x="854" y="518"/>
                      <a:pt x="852" y="517"/>
                      <a:pt x="887" y="514"/>
                    </a:cubicBezTo>
                    <a:cubicBezTo>
                      <a:pt x="886" y="516"/>
                      <a:pt x="888" y="495"/>
                      <a:pt x="895" y="484"/>
                    </a:cubicBezTo>
                    <a:cubicBezTo>
                      <a:pt x="900" y="460"/>
                      <a:pt x="920" y="471"/>
                      <a:pt x="946" y="470"/>
                    </a:cubicBezTo>
                    <a:cubicBezTo>
                      <a:pt x="958" y="468"/>
                      <a:pt x="968" y="474"/>
                      <a:pt x="968" y="470"/>
                    </a:cubicBezTo>
                    <a:cubicBezTo>
                      <a:pt x="968" y="468"/>
                      <a:pt x="970" y="461"/>
                      <a:pt x="968" y="460"/>
                    </a:cubicBezTo>
                    <a:cubicBezTo>
                      <a:pt x="985" y="390"/>
                      <a:pt x="945" y="409"/>
                      <a:pt x="1060" y="406"/>
                    </a:cubicBezTo>
                    <a:cubicBezTo>
                      <a:pt x="1070" y="386"/>
                      <a:pt x="1063" y="312"/>
                      <a:pt x="1074" y="298"/>
                    </a:cubicBezTo>
                    <a:cubicBezTo>
                      <a:pt x="1076" y="295"/>
                      <a:pt x="1082" y="297"/>
                      <a:pt x="1086" y="296"/>
                    </a:cubicBezTo>
                    <a:cubicBezTo>
                      <a:pt x="1087" y="277"/>
                      <a:pt x="1084" y="257"/>
                      <a:pt x="1088" y="238"/>
                    </a:cubicBezTo>
                    <a:cubicBezTo>
                      <a:pt x="1089" y="234"/>
                      <a:pt x="1100" y="234"/>
                      <a:pt x="1100" y="234"/>
                    </a:cubicBezTo>
                    <a:cubicBezTo>
                      <a:pt x="1103" y="225"/>
                      <a:pt x="1099" y="215"/>
                      <a:pt x="1098" y="206"/>
                    </a:cubicBezTo>
                    <a:cubicBezTo>
                      <a:pt x="1099" y="200"/>
                      <a:pt x="1099" y="194"/>
                      <a:pt x="1100" y="188"/>
                    </a:cubicBezTo>
                    <a:cubicBezTo>
                      <a:pt x="1101" y="183"/>
                      <a:pt x="1112" y="182"/>
                      <a:pt x="1110" y="178"/>
                    </a:cubicBezTo>
                    <a:cubicBezTo>
                      <a:pt x="1123" y="182"/>
                      <a:pt x="1129" y="177"/>
                      <a:pt x="1142" y="180"/>
                    </a:cubicBezTo>
                    <a:cubicBezTo>
                      <a:pt x="1151" y="181"/>
                      <a:pt x="1159" y="181"/>
                      <a:pt x="1168" y="180"/>
                    </a:cubicBezTo>
                    <a:cubicBezTo>
                      <a:pt x="1176" y="180"/>
                      <a:pt x="1183" y="179"/>
                      <a:pt x="1188" y="178"/>
                    </a:cubicBezTo>
                    <a:cubicBezTo>
                      <a:pt x="1193" y="177"/>
                      <a:pt x="1194" y="187"/>
                      <a:pt x="1196" y="176"/>
                    </a:cubicBezTo>
                    <a:cubicBezTo>
                      <a:pt x="1204" y="165"/>
                      <a:pt x="1199" y="126"/>
                      <a:pt x="1200" y="112"/>
                    </a:cubicBezTo>
                    <a:cubicBezTo>
                      <a:pt x="1201" y="98"/>
                      <a:pt x="1196" y="94"/>
                      <a:pt x="1202" y="94"/>
                    </a:cubicBezTo>
                    <a:cubicBezTo>
                      <a:pt x="1205" y="85"/>
                      <a:pt x="1208" y="12"/>
                      <a:pt x="1208" y="0"/>
                    </a:cubicBezTo>
                  </a:path>
                </a:pathLst>
              </a:custGeom>
              <a:noFill/>
              <a:ln w="34925">
                <a:solidFill>
                  <a:srgbClr val="00B050"/>
                </a:solidFill>
                <a:round/>
                <a:headEnd/>
                <a:tailEnd/>
              </a:ln>
              <a:extLst/>
            </p:spPr>
            <p:txBody>
              <a:bodyPr/>
              <a:lstStyle/>
              <a:p>
                <a:pPr>
                  <a:defRPr/>
                </a:pPr>
                <a:endParaRPr lang="en-US">
                  <a:latin typeface="+mn-lt"/>
                  <a:ea typeface="+mn-ea"/>
                </a:endParaRPr>
              </a:p>
            </p:txBody>
          </p:sp>
          <p:sp>
            <p:nvSpPr>
              <p:cNvPr id="66611" name="Freeform 98"/>
              <p:cNvSpPr>
                <a:spLocks/>
              </p:cNvSpPr>
              <p:nvPr/>
            </p:nvSpPr>
            <p:spPr bwMode="blackWhite">
              <a:xfrm>
                <a:off x="636" y="2454"/>
                <a:ext cx="38" cy="16"/>
              </a:xfrm>
              <a:custGeom>
                <a:avLst/>
                <a:gdLst>
                  <a:gd name="T0" fmla="*/ 38 w 38"/>
                  <a:gd name="T1" fmla="*/ 0 h 16"/>
                  <a:gd name="T2" fmla="*/ 28 w 38"/>
                  <a:gd name="T3" fmla="*/ 16 h 16"/>
                  <a:gd name="T4" fmla="*/ 0 w 38"/>
                  <a:gd name="T5" fmla="*/ 14 h 16"/>
                  <a:gd name="T6" fmla="*/ 0 60000 65536"/>
                  <a:gd name="T7" fmla="*/ 0 60000 65536"/>
                  <a:gd name="T8" fmla="*/ 0 60000 65536"/>
                  <a:gd name="T9" fmla="*/ 0 w 38"/>
                  <a:gd name="T10" fmla="*/ 0 h 16"/>
                  <a:gd name="T11" fmla="*/ 38 w 38"/>
                  <a:gd name="T12" fmla="*/ 16 h 16"/>
                </a:gdLst>
                <a:ahLst/>
                <a:cxnLst>
                  <a:cxn ang="T6">
                    <a:pos x="T0" y="T1"/>
                  </a:cxn>
                  <a:cxn ang="T7">
                    <a:pos x="T2" y="T3"/>
                  </a:cxn>
                  <a:cxn ang="T8">
                    <a:pos x="T4" y="T5"/>
                  </a:cxn>
                </a:cxnLst>
                <a:rect l="T9" t="T10" r="T11" b="T12"/>
                <a:pathLst>
                  <a:path w="38" h="16">
                    <a:moveTo>
                      <a:pt x="38" y="0"/>
                    </a:moveTo>
                    <a:cubicBezTo>
                      <a:pt x="33" y="14"/>
                      <a:pt x="38" y="10"/>
                      <a:pt x="28" y="16"/>
                    </a:cubicBezTo>
                    <a:cubicBezTo>
                      <a:pt x="8" y="14"/>
                      <a:pt x="17" y="14"/>
                      <a:pt x="0" y="14"/>
                    </a:cubicBezTo>
                  </a:path>
                </a:pathLst>
              </a:custGeom>
              <a:noFill/>
              <a:ln w="34925">
                <a:solidFill>
                  <a:srgbClr val="00FF00"/>
                </a:solidFill>
                <a:round/>
                <a:headEnd/>
                <a:tailEnd/>
              </a:ln>
              <a:extLst/>
            </p:spPr>
            <p:txBody>
              <a:bodyPr/>
              <a:lstStyle/>
              <a:p>
                <a:pPr>
                  <a:defRPr/>
                </a:pPr>
                <a:endParaRPr lang="en-US">
                  <a:latin typeface="+mn-lt"/>
                  <a:ea typeface="+mn-ea"/>
                </a:endParaRPr>
              </a:p>
            </p:txBody>
          </p:sp>
        </p:grpSp>
        <p:grpSp>
          <p:nvGrpSpPr>
            <p:cNvPr id="134181" name="Group 99"/>
            <p:cNvGrpSpPr>
              <a:grpSpLocks/>
            </p:cNvGrpSpPr>
            <p:nvPr/>
          </p:nvGrpSpPr>
          <p:grpSpPr bwMode="auto">
            <a:xfrm>
              <a:off x="4985" y="1242"/>
              <a:ext cx="488" cy="870"/>
              <a:chOff x="2444" y="1500"/>
              <a:chExt cx="498" cy="675"/>
            </a:xfrm>
          </p:grpSpPr>
          <p:sp>
            <p:nvSpPr>
              <p:cNvPr id="66602" name="Line 100"/>
              <p:cNvSpPr>
                <a:spLocks noChangeShapeType="1"/>
              </p:cNvSpPr>
              <p:nvPr/>
            </p:nvSpPr>
            <p:spPr bwMode="auto">
              <a:xfrm>
                <a:off x="2784" y="1619"/>
                <a:ext cx="98" cy="0"/>
              </a:xfrm>
              <a:prstGeom prst="line">
                <a:avLst/>
              </a:prstGeom>
              <a:noFill/>
              <a:ln w="19050">
                <a:solidFill>
                  <a:schemeClr val="tx1"/>
                </a:solidFill>
                <a:round/>
                <a:headEnd/>
                <a:tailEnd/>
              </a:ln>
              <a:extLst/>
            </p:spPr>
            <p:txBody>
              <a:bodyPr anchor="ctr"/>
              <a:lstStyle/>
              <a:p>
                <a:pPr>
                  <a:defRPr/>
                </a:pPr>
                <a:endParaRPr lang="en-US">
                  <a:latin typeface="+mn-lt"/>
                  <a:ea typeface="+mn-ea"/>
                </a:endParaRPr>
              </a:p>
            </p:txBody>
          </p:sp>
          <p:sp>
            <p:nvSpPr>
              <p:cNvPr id="66603" name="Line 101"/>
              <p:cNvSpPr>
                <a:spLocks noChangeShapeType="1"/>
              </p:cNvSpPr>
              <p:nvPr/>
            </p:nvSpPr>
            <p:spPr bwMode="auto">
              <a:xfrm>
                <a:off x="2784" y="2175"/>
                <a:ext cx="98" cy="0"/>
              </a:xfrm>
              <a:prstGeom prst="line">
                <a:avLst/>
              </a:prstGeom>
              <a:noFill/>
              <a:ln w="19050">
                <a:solidFill>
                  <a:schemeClr val="tx1"/>
                </a:solidFill>
                <a:round/>
                <a:headEnd/>
                <a:tailEnd/>
              </a:ln>
              <a:extLst/>
            </p:spPr>
            <p:txBody>
              <a:bodyPr anchor="ctr"/>
              <a:lstStyle/>
              <a:p>
                <a:pPr>
                  <a:defRPr/>
                </a:pPr>
                <a:endParaRPr lang="en-US">
                  <a:latin typeface="+mn-lt"/>
                  <a:ea typeface="+mn-ea"/>
                </a:endParaRPr>
              </a:p>
            </p:txBody>
          </p:sp>
          <p:sp>
            <p:nvSpPr>
              <p:cNvPr id="66604" name="Line 102"/>
              <p:cNvSpPr>
                <a:spLocks noChangeShapeType="1"/>
              </p:cNvSpPr>
              <p:nvPr/>
            </p:nvSpPr>
            <p:spPr bwMode="auto">
              <a:xfrm>
                <a:off x="2882" y="1616"/>
                <a:ext cx="0" cy="559"/>
              </a:xfrm>
              <a:prstGeom prst="line">
                <a:avLst/>
              </a:prstGeom>
              <a:noFill/>
              <a:ln w="19050">
                <a:solidFill>
                  <a:schemeClr val="tx1"/>
                </a:solidFill>
                <a:round/>
                <a:headEnd/>
                <a:tailEnd/>
              </a:ln>
              <a:extLst/>
            </p:spPr>
            <p:txBody>
              <a:bodyPr anchor="ctr"/>
              <a:lstStyle/>
              <a:p>
                <a:pPr>
                  <a:defRPr/>
                </a:pPr>
                <a:endParaRPr lang="en-US">
                  <a:latin typeface="+mn-lt"/>
                  <a:ea typeface="+mn-ea"/>
                </a:endParaRPr>
              </a:p>
            </p:txBody>
          </p:sp>
          <p:sp>
            <p:nvSpPr>
              <p:cNvPr id="66605" name="Line 103"/>
              <p:cNvSpPr>
                <a:spLocks noChangeShapeType="1"/>
              </p:cNvSpPr>
              <p:nvPr/>
            </p:nvSpPr>
            <p:spPr bwMode="auto">
              <a:xfrm>
                <a:off x="2882" y="1907"/>
                <a:ext cx="58" cy="0"/>
              </a:xfrm>
              <a:prstGeom prst="line">
                <a:avLst/>
              </a:prstGeom>
              <a:noFill/>
              <a:ln w="9525">
                <a:solidFill>
                  <a:schemeClr val="tx1"/>
                </a:solidFill>
                <a:round/>
                <a:headEnd/>
                <a:tailEnd/>
              </a:ln>
              <a:extLst/>
            </p:spPr>
            <p:txBody>
              <a:bodyPr anchor="ctr"/>
              <a:lstStyle/>
              <a:p>
                <a:pPr>
                  <a:defRPr/>
                </a:pPr>
                <a:endParaRPr lang="en-US">
                  <a:latin typeface="+mn-lt"/>
                  <a:ea typeface="+mn-ea"/>
                </a:endParaRPr>
              </a:p>
            </p:txBody>
          </p:sp>
          <p:sp>
            <p:nvSpPr>
              <p:cNvPr id="66606" name="Line 104"/>
              <p:cNvSpPr>
                <a:spLocks noChangeShapeType="1"/>
              </p:cNvSpPr>
              <p:nvPr/>
            </p:nvSpPr>
            <p:spPr bwMode="auto">
              <a:xfrm flipV="1">
                <a:off x="2942" y="1500"/>
                <a:ext cx="0" cy="407"/>
              </a:xfrm>
              <a:prstGeom prst="line">
                <a:avLst/>
              </a:prstGeom>
              <a:noFill/>
              <a:ln w="9525">
                <a:solidFill>
                  <a:schemeClr val="tx1"/>
                </a:solidFill>
                <a:round/>
                <a:headEnd/>
                <a:tailEnd/>
              </a:ln>
              <a:extLst/>
            </p:spPr>
            <p:txBody>
              <a:bodyPr anchor="ctr"/>
              <a:lstStyle/>
              <a:p>
                <a:pPr>
                  <a:defRPr/>
                </a:pPr>
                <a:endParaRPr lang="en-US">
                  <a:latin typeface="+mn-lt"/>
                  <a:ea typeface="+mn-ea"/>
                </a:endParaRPr>
              </a:p>
            </p:txBody>
          </p:sp>
          <p:sp>
            <p:nvSpPr>
              <p:cNvPr id="66607" name="Line 105"/>
              <p:cNvSpPr>
                <a:spLocks noChangeShapeType="1"/>
              </p:cNvSpPr>
              <p:nvPr/>
            </p:nvSpPr>
            <p:spPr bwMode="auto">
              <a:xfrm flipH="1">
                <a:off x="2444" y="1503"/>
                <a:ext cx="498" cy="0"/>
              </a:xfrm>
              <a:prstGeom prst="line">
                <a:avLst/>
              </a:prstGeom>
              <a:noFill/>
              <a:ln w="9525">
                <a:solidFill>
                  <a:schemeClr val="tx1"/>
                </a:solidFill>
                <a:round/>
                <a:headEnd/>
                <a:tailEnd/>
              </a:ln>
              <a:extLst/>
            </p:spPr>
            <p:txBody>
              <a:bodyPr anchor="ctr"/>
              <a:lstStyle/>
              <a:p>
                <a:pPr>
                  <a:defRPr/>
                </a:pPr>
                <a:endParaRPr lang="en-US">
                  <a:latin typeface="+mn-lt"/>
                  <a:ea typeface="+mn-ea"/>
                </a:endParaRPr>
              </a:p>
            </p:txBody>
          </p:sp>
        </p:grpSp>
        <p:sp>
          <p:nvSpPr>
            <p:cNvPr id="66598" name="AutoShape 106"/>
            <p:cNvSpPr>
              <a:spLocks noChangeArrowheads="1"/>
            </p:cNvSpPr>
            <p:nvPr/>
          </p:nvSpPr>
          <p:spPr bwMode="auto">
            <a:xfrm>
              <a:off x="4270" y="2175"/>
              <a:ext cx="97" cy="351"/>
            </a:xfrm>
            <a:prstGeom prst="downArrow">
              <a:avLst>
                <a:gd name="adj1" fmla="val 50000"/>
                <a:gd name="adj2" fmla="val 90464"/>
              </a:avLst>
            </a:prstGeom>
            <a:solidFill>
              <a:schemeClr val="tx1"/>
            </a:solidFill>
            <a:ln w="9525">
              <a:solidFill>
                <a:schemeClr val="bg2"/>
              </a:solidFill>
              <a:miter lim="800000"/>
              <a:headEnd/>
              <a:tailEnd/>
            </a:ln>
          </p:spPr>
          <p:txBody>
            <a:bodyPr wrap="none" anchor="ctr"/>
            <a:lstStyle/>
            <a:p>
              <a:pPr algn="ctr" eaLnBrk="0" hangingPunct="0">
                <a:defRPr/>
              </a:pPr>
              <a:endParaRPr lang="en-US" sz="2400">
                <a:solidFill>
                  <a:schemeClr val="accent2"/>
                </a:solidFill>
                <a:latin typeface="+mn-lt"/>
                <a:ea typeface="+mn-ea"/>
                <a:cs typeface="Times New Roman" pitchFamily="18" charset="0"/>
              </a:endParaRPr>
            </a:p>
          </p:txBody>
        </p:sp>
        <p:sp>
          <p:nvSpPr>
            <p:cNvPr id="134183" name="Text Box 107"/>
            <p:cNvSpPr txBox="1">
              <a:spLocks noChangeArrowheads="1"/>
            </p:cNvSpPr>
            <p:nvPr/>
          </p:nvSpPr>
          <p:spPr bwMode="auto">
            <a:xfrm>
              <a:off x="3751" y="1164"/>
              <a:ext cx="12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400">
                  <a:cs typeface="Times New Roman" panose="02020603050405020304" pitchFamily="18" charset="0"/>
                </a:rPr>
                <a:t>42% risk reduction</a:t>
              </a:r>
            </a:p>
            <a:p>
              <a:pPr algn="ctr">
                <a:lnSpc>
                  <a:spcPct val="95000"/>
                </a:lnSpc>
                <a:spcBef>
                  <a:spcPct val="10000"/>
                </a:spcBef>
              </a:pPr>
              <a:r>
                <a:rPr lang="en-US" altLang="pt-BR" sz="1400" i="1">
                  <a:cs typeface="Times New Roman" panose="02020603050405020304" pitchFamily="18" charset="0"/>
                </a:rPr>
                <a:t>P </a:t>
              </a:r>
              <a:r>
                <a:rPr lang="en-US" altLang="pt-BR" sz="1400">
                  <a:cs typeface="Times New Roman" panose="02020603050405020304" pitchFamily="18" charset="0"/>
                </a:rPr>
                <a:t>=0.02</a:t>
              </a:r>
              <a:endParaRPr lang="en-US" altLang="pt-BR" sz="1400" baseline="-25000">
                <a:cs typeface="Times New Roman" panose="02020603050405020304" pitchFamily="18" charset="0"/>
              </a:endParaRPr>
            </a:p>
          </p:txBody>
        </p:sp>
        <p:sp>
          <p:nvSpPr>
            <p:cNvPr id="134184" name="Text Box 108"/>
            <p:cNvSpPr txBox="1">
              <a:spLocks noChangeArrowheads="1"/>
            </p:cNvSpPr>
            <p:nvPr/>
          </p:nvSpPr>
          <p:spPr bwMode="auto">
            <a:xfrm>
              <a:off x="4656" y="2524"/>
              <a:ext cx="74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5000"/>
                </a:lnSpc>
                <a:spcBef>
                  <a:spcPct val="10000"/>
                </a:spcBef>
              </a:pPr>
              <a:r>
                <a:rPr lang="en-US" altLang="pt-BR" sz="1300">
                  <a:cs typeface="Times New Roman" panose="02020603050405020304" pitchFamily="18" charset="0"/>
                </a:rPr>
                <a:t>Intensive</a:t>
              </a:r>
              <a:endParaRPr lang="en-US" altLang="pt-BR" sz="1300" baseline="-25000">
                <a:cs typeface="Times New Roman" panose="02020603050405020304" pitchFamily="18" charset="0"/>
              </a:endParaRPr>
            </a:p>
          </p:txBody>
        </p:sp>
        <p:sp>
          <p:nvSpPr>
            <p:cNvPr id="66601" name="Text Box 163"/>
            <p:cNvSpPr txBox="1">
              <a:spLocks noChangeArrowheads="1"/>
            </p:cNvSpPr>
            <p:nvPr/>
          </p:nvSpPr>
          <p:spPr bwMode="auto">
            <a:xfrm>
              <a:off x="2948" y="1196"/>
              <a:ext cx="432" cy="177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140000"/>
                </a:lnSpc>
                <a:spcBef>
                  <a:spcPct val="50000"/>
                </a:spcBef>
                <a:defRPr/>
              </a:pPr>
              <a:r>
                <a:rPr lang="en-US" sz="1400" dirty="0" smtClean="0">
                  <a:latin typeface="+mn-lt"/>
                  <a:cs typeface="Times New Roman" pitchFamily="18" charset="0"/>
                </a:rPr>
                <a:t>0.12</a:t>
              </a:r>
            </a:p>
            <a:p>
              <a:pPr algn="r">
                <a:lnSpc>
                  <a:spcPct val="140000"/>
                </a:lnSpc>
                <a:spcBef>
                  <a:spcPct val="50000"/>
                </a:spcBef>
                <a:defRPr/>
              </a:pPr>
              <a:r>
                <a:rPr lang="en-US" sz="1400" dirty="0" smtClean="0">
                  <a:latin typeface="+mn-lt"/>
                  <a:cs typeface="Times New Roman" pitchFamily="18" charset="0"/>
                </a:rPr>
                <a:t>0.10</a:t>
              </a:r>
            </a:p>
            <a:p>
              <a:pPr algn="r">
                <a:lnSpc>
                  <a:spcPct val="140000"/>
                </a:lnSpc>
                <a:spcBef>
                  <a:spcPct val="50000"/>
                </a:spcBef>
                <a:defRPr/>
              </a:pPr>
              <a:r>
                <a:rPr lang="en-US" sz="1400" dirty="0" smtClean="0">
                  <a:latin typeface="+mn-lt"/>
                  <a:cs typeface="Times New Roman" pitchFamily="18" charset="0"/>
                </a:rPr>
                <a:t>0.08</a:t>
              </a:r>
            </a:p>
            <a:p>
              <a:pPr algn="r">
                <a:lnSpc>
                  <a:spcPct val="140000"/>
                </a:lnSpc>
                <a:spcBef>
                  <a:spcPct val="50000"/>
                </a:spcBef>
                <a:defRPr/>
              </a:pPr>
              <a:r>
                <a:rPr lang="en-US" sz="1400" dirty="0" smtClean="0">
                  <a:latin typeface="+mn-lt"/>
                  <a:cs typeface="Times New Roman" pitchFamily="18" charset="0"/>
                </a:rPr>
                <a:t>0.06</a:t>
              </a:r>
            </a:p>
            <a:p>
              <a:pPr algn="r">
                <a:lnSpc>
                  <a:spcPct val="140000"/>
                </a:lnSpc>
                <a:spcBef>
                  <a:spcPct val="50000"/>
                </a:spcBef>
                <a:defRPr/>
              </a:pPr>
              <a:r>
                <a:rPr lang="en-US" sz="1400" dirty="0" smtClean="0">
                  <a:latin typeface="+mn-lt"/>
                  <a:cs typeface="Times New Roman" pitchFamily="18" charset="0"/>
                </a:rPr>
                <a:t>0.04</a:t>
              </a:r>
            </a:p>
            <a:p>
              <a:pPr algn="r">
                <a:lnSpc>
                  <a:spcPct val="140000"/>
                </a:lnSpc>
                <a:spcBef>
                  <a:spcPct val="50000"/>
                </a:spcBef>
                <a:defRPr/>
              </a:pPr>
              <a:r>
                <a:rPr lang="en-US" sz="1400" dirty="0" smtClean="0">
                  <a:latin typeface="+mn-lt"/>
                  <a:cs typeface="Times New Roman" pitchFamily="18" charset="0"/>
                </a:rPr>
                <a:t>0.02</a:t>
              </a:r>
            </a:p>
            <a:p>
              <a:pPr algn="r">
                <a:lnSpc>
                  <a:spcPct val="140000"/>
                </a:lnSpc>
                <a:spcBef>
                  <a:spcPct val="50000"/>
                </a:spcBef>
                <a:defRPr/>
              </a:pPr>
              <a:r>
                <a:rPr lang="en-US" sz="1400" dirty="0" smtClean="0">
                  <a:latin typeface="+mn-lt"/>
                  <a:cs typeface="Times New Roman" pitchFamily="18" charset="0"/>
                </a:rPr>
                <a:t>0.00</a:t>
              </a:r>
            </a:p>
          </p:txBody>
        </p:sp>
      </p:grpSp>
      <p:sp>
        <p:nvSpPr>
          <p:cNvPr id="66565" name="Text Box 109"/>
          <p:cNvSpPr txBox="1">
            <a:spLocks noChangeArrowheads="1"/>
          </p:cNvSpPr>
          <p:nvPr/>
        </p:nvSpPr>
        <p:spPr bwMode="auto">
          <a:xfrm>
            <a:off x="304800" y="6248400"/>
            <a:ext cx="8763000" cy="4905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50000"/>
              </a:lnSpc>
              <a:spcBef>
                <a:spcPct val="50000"/>
              </a:spcBef>
              <a:buClr>
                <a:srgbClr val="F9E697"/>
              </a:buClr>
              <a:buSzPct val="85000"/>
              <a:buFont typeface="Wingdings" pitchFamily="2" charset="2"/>
              <a:buNone/>
              <a:defRPr/>
            </a:pPr>
            <a:r>
              <a:rPr lang="en-US" sz="1000" dirty="0" smtClean="0">
                <a:latin typeface="+mn-lt"/>
                <a:cs typeface="Times New Roman" pitchFamily="18" charset="0"/>
              </a:rPr>
              <a:t>Sources:</a:t>
            </a:r>
          </a:p>
          <a:p>
            <a:pPr algn="r">
              <a:lnSpc>
                <a:spcPct val="50000"/>
              </a:lnSpc>
              <a:spcBef>
                <a:spcPct val="50000"/>
              </a:spcBef>
              <a:buClr>
                <a:srgbClr val="F9E697"/>
              </a:buClr>
              <a:buSzPct val="85000"/>
              <a:buFont typeface="Wingdings" pitchFamily="2" charset="2"/>
              <a:buNone/>
              <a:defRPr/>
            </a:pPr>
            <a:r>
              <a:rPr lang="en-US" sz="1000" dirty="0" smtClean="0">
                <a:latin typeface="+mn-lt"/>
                <a:cs typeface="Times New Roman" pitchFamily="18" charset="0"/>
              </a:rPr>
              <a:t>DCCT/EDIC Research Group. </a:t>
            </a:r>
            <a:r>
              <a:rPr lang="en-US" sz="1000" i="1" dirty="0" smtClean="0">
                <a:latin typeface="+mn-lt"/>
                <a:cs typeface="Times New Roman" pitchFamily="18" charset="0"/>
              </a:rPr>
              <a:t>JAMA</a:t>
            </a:r>
            <a:r>
              <a:rPr lang="en-US" sz="1000" dirty="0" smtClean="0">
                <a:latin typeface="+mn-lt"/>
                <a:cs typeface="Times New Roman" pitchFamily="18" charset="0"/>
              </a:rPr>
              <a:t> 2002;287:2563-2569</a:t>
            </a:r>
          </a:p>
          <a:p>
            <a:pPr algn="r">
              <a:lnSpc>
                <a:spcPct val="50000"/>
              </a:lnSpc>
              <a:spcBef>
                <a:spcPct val="50000"/>
              </a:spcBef>
              <a:buClr>
                <a:srgbClr val="F9E697"/>
              </a:buClr>
              <a:buSzPct val="85000"/>
              <a:buFont typeface="Wingdings" pitchFamily="2" charset="2"/>
              <a:buNone/>
              <a:defRPr/>
            </a:pPr>
            <a:r>
              <a:rPr lang="en-US" sz="1000" dirty="0" smtClean="0">
                <a:latin typeface="+mn-lt"/>
                <a:cs typeface="Times New Roman" pitchFamily="18" charset="0"/>
              </a:rPr>
              <a:t>DCCT/EDIC Research Group. </a:t>
            </a:r>
            <a:r>
              <a:rPr lang="en-US" sz="1000" i="1" dirty="0" smtClean="0">
                <a:latin typeface="+mn-lt"/>
                <a:cs typeface="Times New Roman" pitchFamily="18" charset="0"/>
              </a:rPr>
              <a:t>NEJM</a:t>
            </a:r>
            <a:r>
              <a:rPr lang="en-US" sz="1000" dirty="0" smtClean="0">
                <a:latin typeface="+mn-lt"/>
                <a:cs typeface="Times New Roman" pitchFamily="18" charset="0"/>
              </a:rPr>
              <a:t> 2005;353:2643-2653</a:t>
            </a:r>
          </a:p>
        </p:txBody>
      </p:sp>
      <p:sp>
        <p:nvSpPr>
          <p:cNvPr id="134150" name="Rectangle 62"/>
          <p:cNvSpPr>
            <a:spLocks noChangeArrowheads="1"/>
          </p:cNvSpPr>
          <p:nvPr/>
        </p:nvSpPr>
        <p:spPr bwMode="auto">
          <a:xfrm>
            <a:off x="0" y="1066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Diabetes Control and Complications Trial (DCCT) and Epidemiology of Diabetes Interventions and Complications (EDIC)</a:t>
            </a:r>
          </a:p>
        </p:txBody>
      </p:sp>
      <p:sp>
        <p:nvSpPr>
          <p:cNvPr id="134151" name="Rectangle 52"/>
          <p:cNvSpPr>
            <a:spLocks noChangeArrowheads="1"/>
          </p:cNvSpPr>
          <p:nvPr/>
        </p:nvSpPr>
        <p:spPr bwMode="auto">
          <a:xfrm>
            <a:off x="228600" y="56388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solidFill>
                  <a:srgbClr val="3333FF"/>
                </a:solidFill>
              </a:rPr>
              <a:t>Intensive glycemic control in DM reduces long-term CV risk </a:t>
            </a:r>
          </a:p>
        </p:txBody>
      </p:sp>
      <p:sp>
        <p:nvSpPr>
          <p:cNvPr id="66569" name="Text Box 98"/>
          <p:cNvSpPr txBox="1">
            <a:spLocks noChangeArrowheads="1"/>
          </p:cNvSpPr>
          <p:nvPr/>
        </p:nvSpPr>
        <p:spPr bwMode="auto">
          <a:xfrm rot="16200000">
            <a:off x="3395663" y="3046413"/>
            <a:ext cx="27432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smtClean="0">
                <a:latin typeface="+mn-lt"/>
              </a:rPr>
              <a:t>Cumulative incidence of any cardiovascular outcome</a:t>
            </a:r>
          </a:p>
        </p:txBody>
      </p:sp>
      <p:cxnSp>
        <p:nvCxnSpPr>
          <p:cNvPr id="13415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7" name="Rectangle 9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5"/>
          <p:cNvSpPr>
            <a:spLocks noChangeArrowheads="1"/>
          </p:cNvSpPr>
          <p:nvPr/>
        </p:nvSpPr>
        <p:spPr bwMode="auto">
          <a:xfrm rot="-5430233">
            <a:off x="-29369" y="3471069"/>
            <a:ext cx="2886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800"/>
              <a:t>% relative risk reduction</a:t>
            </a:r>
          </a:p>
        </p:txBody>
      </p:sp>
      <p:sp>
        <p:nvSpPr>
          <p:cNvPr id="136196" name="Rectangle 6"/>
          <p:cNvSpPr>
            <a:spLocks noChangeArrowheads="1"/>
          </p:cNvSpPr>
          <p:nvPr/>
        </p:nvSpPr>
        <p:spPr bwMode="auto">
          <a:xfrm>
            <a:off x="6032500" y="2919413"/>
            <a:ext cx="1122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20000"/>
              </a:lnSpc>
            </a:pPr>
            <a:r>
              <a:rPr lang="en-US" altLang="pt-BR" sz="1400"/>
              <a:t>  P=0.03</a:t>
            </a:r>
          </a:p>
        </p:txBody>
      </p:sp>
      <p:sp>
        <p:nvSpPr>
          <p:cNvPr id="136197" name="Rectangle 7"/>
          <p:cNvSpPr>
            <a:spLocks noChangeArrowheads="1"/>
          </p:cNvSpPr>
          <p:nvPr/>
        </p:nvSpPr>
        <p:spPr bwMode="auto">
          <a:xfrm>
            <a:off x="2374900" y="4260850"/>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pt-BR" sz="1400"/>
              <a:t>P&lt;0.01</a:t>
            </a:r>
          </a:p>
        </p:txBody>
      </p:sp>
      <p:sp>
        <p:nvSpPr>
          <p:cNvPr id="136198" name="Rectangle 8"/>
          <p:cNvSpPr>
            <a:spLocks noChangeArrowheads="1"/>
          </p:cNvSpPr>
          <p:nvPr/>
        </p:nvSpPr>
        <p:spPr bwMode="auto">
          <a:xfrm>
            <a:off x="3441700" y="3706813"/>
            <a:ext cx="909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P&lt;0.01</a:t>
            </a:r>
          </a:p>
        </p:txBody>
      </p:sp>
      <p:sp>
        <p:nvSpPr>
          <p:cNvPr id="136199" name="Rectangle 9"/>
          <p:cNvSpPr>
            <a:spLocks noChangeArrowheads="1"/>
          </p:cNvSpPr>
          <p:nvPr/>
        </p:nvSpPr>
        <p:spPr bwMode="auto">
          <a:xfrm>
            <a:off x="5118100" y="3163888"/>
            <a:ext cx="11223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pt-BR" sz="1400"/>
              <a:t> P=0.05</a:t>
            </a:r>
          </a:p>
        </p:txBody>
      </p:sp>
      <p:sp>
        <p:nvSpPr>
          <p:cNvPr id="136200" name="Rectangle 10"/>
          <p:cNvSpPr>
            <a:spLocks noChangeArrowheads="1"/>
          </p:cNvSpPr>
          <p:nvPr/>
        </p:nvSpPr>
        <p:spPr bwMode="auto">
          <a:xfrm>
            <a:off x="4203700" y="347821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400"/>
              <a:t> P=0.02</a:t>
            </a:r>
          </a:p>
        </p:txBody>
      </p:sp>
      <p:sp>
        <p:nvSpPr>
          <p:cNvPr id="136201" name="Rectangle 11"/>
          <p:cNvSpPr>
            <a:spLocks noChangeArrowheads="1"/>
          </p:cNvSpPr>
          <p:nvPr/>
        </p:nvSpPr>
        <p:spPr bwMode="blackWhite">
          <a:xfrm>
            <a:off x="304800" y="6457950"/>
            <a:ext cx="8763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pt-BR" sz="1000"/>
              <a:t>Source: UKPDS Group. </a:t>
            </a:r>
            <a:r>
              <a:rPr lang="en-US" altLang="pt-BR" sz="1000" i="1"/>
              <a:t>Lancet</a:t>
            </a:r>
            <a:r>
              <a:rPr lang="en-US" altLang="pt-BR" sz="1000"/>
              <a:t> 1998;352:837-853</a:t>
            </a:r>
          </a:p>
        </p:txBody>
      </p:sp>
      <p:sp>
        <p:nvSpPr>
          <p:cNvPr id="67594" name="Text Box 12"/>
          <p:cNvSpPr txBox="1">
            <a:spLocks noChangeArrowheads="1"/>
          </p:cNvSpPr>
          <p:nvPr/>
        </p:nvSpPr>
        <p:spPr bwMode="auto">
          <a:xfrm>
            <a:off x="0" y="5311775"/>
            <a:ext cx="914400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dirty="0" smtClean="0">
                <a:solidFill>
                  <a:srgbClr val="3333FF"/>
                </a:solidFill>
                <a:latin typeface="+mn-lt"/>
              </a:rPr>
              <a:t>Intensive glycemic control in DM reduces the risk of </a:t>
            </a:r>
          </a:p>
          <a:p>
            <a:pPr algn="ctr" eaLnBrk="1" hangingPunct="1">
              <a:defRPr/>
            </a:pPr>
            <a:r>
              <a:rPr lang="en-US" sz="2000" dirty="0" err="1" smtClean="0">
                <a:solidFill>
                  <a:srgbClr val="3333FF"/>
                </a:solidFill>
                <a:latin typeface="+mn-lt"/>
              </a:rPr>
              <a:t>microvascular</a:t>
            </a:r>
            <a:r>
              <a:rPr lang="en-US" sz="2000" dirty="0" smtClean="0">
                <a:solidFill>
                  <a:srgbClr val="3333FF"/>
                </a:solidFill>
                <a:latin typeface="+mn-lt"/>
              </a:rPr>
              <a:t> complications</a:t>
            </a:r>
          </a:p>
        </p:txBody>
      </p:sp>
      <p:sp>
        <p:nvSpPr>
          <p:cNvPr id="136203" name="Text Box 19"/>
          <p:cNvSpPr txBox="1">
            <a:spLocks noChangeArrowheads="1"/>
          </p:cNvSpPr>
          <p:nvPr/>
        </p:nvSpPr>
        <p:spPr bwMode="auto">
          <a:xfrm>
            <a:off x="304800" y="6230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DM=Diabetes mellitus, HbA</a:t>
            </a:r>
            <a:r>
              <a:rPr lang="en-US" altLang="pt-BR" sz="1000" baseline="-25000"/>
              <a:t>1C</a:t>
            </a:r>
            <a:r>
              <a:rPr lang="en-US" altLang="pt-BR" sz="1000"/>
              <a:t>=Glycosylated hemoglobin</a:t>
            </a:r>
          </a:p>
        </p:txBody>
      </p:sp>
      <p:sp>
        <p:nvSpPr>
          <p:cNvPr id="136204" name="Rectangle 62"/>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United Kingdom Prospective Diabetes Study (UKPDS)</a:t>
            </a:r>
          </a:p>
        </p:txBody>
      </p:sp>
      <p:sp>
        <p:nvSpPr>
          <p:cNvPr id="136205" name="Rectangle 52"/>
          <p:cNvSpPr>
            <a:spLocks noChangeArrowheads="1"/>
          </p:cNvSpPr>
          <p:nvPr/>
        </p:nvSpPr>
        <p:spPr bwMode="auto">
          <a:xfrm>
            <a:off x="0" y="1295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3,867 patients with DM randomized to intensive therapy with a sulphonylurea  or insulin (mean HbA</a:t>
            </a:r>
            <a:r>
              <a:rPr lang="en-US" altLang="pt-BR" sz="2000" baseline="-25000"/>
              <a:t>1C</a:t>
            </a:r>
            <a:r>
              <a:rPr lang="en-US" altLang="pt-BR" sz="2000"/>
              <a:t> 7.0%) or conventional therapy (mean HbA</a:t>
            </a:r>
            <a:r>
              <a:rPr lang="en-US" altLang="pt-BR" sz="2000" baseline="-25000"/>
              <a:t>1C</a:t>
            </a:r>
            <a:r>
              <a:rPr lang="en-US" altLang="pt-BR" sz="2000"/>
              <a:t> 7.9%)</a:t>
            </a:r>
          </a:p>
        </p:txBody>
      </p:sp>
      <p:graphicFrame>
        <p:nvGraphicFramePr>
          <p:cNvPr id="136194" name="Object 1"/>
          <p:cNvGraphicFramePr>
            <a:graphicFrameLocks noChangeAspect="1"/>
          </p:cNvGraphicFramePr>
          <p:nvPr/>
        </p:nvGraphicFramePr>
        <p:xfrm>
          <a:off x="1612900" y="1905000"/>
          <a:ext cx="6019800" cy="3503613"/>
        </p:xfrm>
        <a:graphic>
          <a:graphicData uri="http://schemas.openxmlformats.org/presentationml/2006/ole">
            <mc:AlternateContent xmlns:mc="http://schemas.openxmlformats.org/markup-compatibility/2006">
              <mc:Choice xmlns:v="urn:schemas-microsoft-com:vml" Requires="v">
                <p:oleObj spid="_x0000_s136208" r:id="rId4" imgW="6017273" imgH="3505504" progId="Excel.Chart.8">
                  <p:embed/>
                </p:oleObj>
              </mc:Choice>
              <mc:Fallback>
                <p:oleObj r:id="rId4" imgW="6017273" imgH="3505504" progId="Excel.Char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1905000"/>
                        <a:ext cx="60198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6206"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2"/>
          <p:cNvSpPr>
            <a:spLocks noChangeArrowheads="1"/>
          </p:cNvSpPr>
          <p:nvPr/>
        </p:nvSpPr>
        <p:spPr bwMode="auto">
          <a:xfrm>
            <a:off x="0" y="1066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United Kingdom Prospective Diabetes Study (UKPDS) </a:t>
            </a:r>
          </a:p>
          <a:p>
            <a:pPr algn="ctr" eaLnBrk="1" hangingPunct="1"/>
            <a:r>
              <a:rPr lang="en-US" altLang="pt-BR"/>
              <a:t>10-Year Follow-Up</a:t>
            </a:r>
          </a:p>
        </p:txBody>
      </p:sp>
      <p:grpSp>
        <p:nvGrpSpPr>
          <p:cNvPr id="138243" name="Group 18"/>
          <p:cNvGrpSpPr>
            <a:grpSpLocks/>
          </p:cNvGrpSpPr>
          <p:nvPr/>
        </p:nvGrpSpPr>
        <p:grpSpPr bwMode="auto">
          <a:xfrm>
            <a:off x="3962400" y="1676400"/>
            <a:ext cx="5029200" cy="3505200"/>
            <a:chOff x="336" y="462"/>
            <a:chExt cx="5328" cy="3415"/>
          </a:xfrm>
        </p:grpSpPr>
        <p:pic>
          <p:nvPicPr>
            <p:cNvPr id="138256" name="Picture 14"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 y="966"/>
              <a:ext cx="4378" cy="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7" name="Text Box 6"/>
            <p:cNvSpPr txBox="1">
              <a:spLocks noChangeArrowheads="1"/>
            </p:cNvSpPr>
            <p:nvPr/>
          </p:nvSpPr>
          <p:spPr bwMode="auto">
            <a:xfrm>
              <a:off x="336" y="462"/>
              <a:ext cx="508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pt-BR" altLang="pt-BR" sz="1800" i="1">
                <a:solidFill>
                  <a:srgbClr val="000080"/>
                </a:solidFill>
              </a:endParaRPr>
            </a:p>
          </p:txBody>
        </p:sp>
        <p:sp>
          <p:nvSpPr>
            <p:cNvPr id="138258" name="Text Box 15"/>
            <p:cNvSpPr txBox="1">
              <a:spLocks noChangeArrowheads="1"/>
            </p:cNvSpPr>
            <p:nvPr/>
          </p:nvSpPr>
          <p:spPr bwMode="auto">
            <a:xfrm>
              <a:off x="336" y="717"/>
              <a:ext cx="508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pt-BR" altLang="pt-BR" b="1"/>
            </a:p>
          </p:txBody>
        </p:sp>
        <p:sp>
          <p:nvSpPr>
            <p:cNvPr id="138259" name="Text Box 17"/>
            <p:cNvSpPr txBox="1">
              <a:spLocks noChangeArrowheads="1"/>
            </p:cNvSpPr>
            <p:nvPr/>
          </p:nvSpPr>
          <p:spPr bwMode="auto">
            <a:xfrm>
              <a:off x="4703" y="1812"/>
              <a:ext cx="96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pt-BR" altLang="pt-BR" sz="1400" i="1"/>
            </a:p>
          </p:txBody>
        </p:sp>
      </p:grpSp>
      <p:grpSp>
        <p:nvGrpSpPr>
          <p:cNvPr id="138244" name="Group 27"/>
          <p:cNvGrpSpPr>
            <a:grpSpLocks/>
          </p:cNvGrpSpPr>
          <p:nvPr/>
        </p:nvGrpSpPr>
        <p:grpSpPr bwMode="auto">
          <a:xfrm>
            <a:off x="-152400" y="1676400"/>
            <a:ext cx="5029200" cy="3505200"/>
            <a:chOff x="192" y="462"/>
            <a:chExt cx="5472" cy="3422"/>
          </a:xfrm>
        </p:grpSpPr>
        <p:pic>
          <p:nvPicPr>
            <p:cNvPr id="138252" name="Picture 18" descr="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 y="978"/>
              <a:ext cx="4373" cy="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3" name="Text Box 20"/>
            <p:cNvSpPr txBox="1">
              <a:spLocks noChangeArrowheads="1"/>
            </p:cNvSpPr>
            <p:nvPr/>
          </p:nvSpPr>
          <p:spPr bwMode="auto">
            <a:xfrm>
              <a:off x="337" y="462"/>
              <a:ext cx="508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pt-BR" altLang="pt-BR" sz="1800" i="1">
                <a:solidFill>
                  <a:srgbClr val="000080"/>
                </a:solidFill>
              </a:endParaRPr>
            </a:p>
          </p:txBody>
        </p:sp>
        <p:sp>
          <p:nvSpPr>
            <p:cNvPr id="138254" name="Text Box 21"/>
            <p:cNvSpPr txBox="1">
              <a:spLocks noChangeArrowheads="1"/>
            </p:cNvSpPr>
            <p:nvPr/>
          </p:nvSpPr>
          <p:spPr bwMode="auto">
            <a:xfrm>
              <a:off x="192" y="720"/>
              <a:ext cx="5376"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pt-BR" altLang="pt-BR" b="1"/>
            </a:p>
          </p:txBody>
        </p:sp>
        <p:sp>
          <p:nvSpPr>
            <p:cNvPr id="138255" name="Text Box 26"/>
            <p:cNvSpPr txBox="1">
              <a:spLocks noChangeArrowheads="1"/>
            </p:cNvSpPr>
            <p:nvPr/>
          </p:nvSpPr>
          <p:spPr bwMode="auto">
            <a:xfrm>
              <a:off x="4702" y="1811"/>
              <a:ext cx="96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endParaRPr lang="pt-BR" altLang="pt-BR" sz="1400" i="1"/>
            </a:p>
          </p:txBody>
        </p:sp>
      </p:grpSp>
      <p:sp>
        <p:nvSpPr>
          <p:cNvPr id="138245" name="Text Box 8"/>
          <p:cNvSpPr txBox="1">
            <a:spLocks noChangeArrowheads="1"/>
          </p:cNvSpPr>
          <p:nvPr/>
        </p:nvSpPr>
        <p:spPr bwMode="auto">
          <a:xfrm>
            <a:off x="609600" y="1752600"/>
            <a:ext cx="4065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cs typeface="Times New Roman" panose="02020603050405020304" pitchFamily="18" charset="0"/>
              </a:rPr>
              <a:t>Sulphonylurea vs. Conventional Therapy</a:t>
            </a:r>
            <a:endParaRPr lang="en-US" altLang="pt-BR" sz="1600" baseline="30000">
              <a:cs typeface="Times New Roman" panose="02020603050405020304" pitchFamily="18" charset="0"/>
            </a:endParaRPr>
          </a:p>
        </p:txBody>
      </p:sp>
      <p:sp>
        <p:nvSpPr>
          <p:cNvPr id="138246" name="Text Box 8"/>
          <p:cNvSpPr txBox="1">
            <a:spLocks noChangeArrowheads="1"/>
          </p:cNvSpPr>
          <p:nvPr/>
        </p:nvSpPr>
        <p:spPr bwMode="auto">
          <a:xfrm>
            <a:off x="4648200" y="1752600"/>
            <a:ext cx="388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pt-BR" sz="1600">
                <a:cs typeface="Times New Roman" panose="02020603050405020304" pitchFamily="18" charset="0"/>
              </a:rPr>
              <a:t>Insulin vs. Conventional Therapy</a:t>
            </a:r>
            <a:endParaRPr lang="en-US" altLang="pt-BR" sz="1600" baseline="30000">
              <a:cs typeface="Times New Roman" panose="02020603050405020304" pitchFamily="18" charset="0"/>
            </a:endParaRPr>
          </a:p>
        </p:txBody>
      </p:sp>
      <p:sp>
        <p:nvSpPr>
          <p:cNvPr id="138247" name="Rectangle 19"/>
          <p:cNvSpPr>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30000"/>
              </a:spcBef>
            </a:pPr>
            <a:r>
              <a:rPr lang="en-US" altLang="pt-BR" sz="1000"/>
              <a:t>Source: Holman RR et al. </a:t>
            </a:r>
            <a:r>
              <a:rPr lang="en-US" altLang="pt-BR" sz="1000" i="1"/>
              <a:t>NEJM</a:t>
            </a:r>
            <a:r>
              <a:rPr lang="en-US" altLang="pt-BR" sz="1000"/>
              <a:t> 2008;359:1577-1589</a:t>
            </a:r>
          </a:p>
        </p:txBody>
      </p:sp>
      <p:sp>
        <p:nvSpPr>
          <p:cNvPr id="68617" name="Text Box 12"/>
          <p:cNvSpPr txBox="1">
            <a:spLocks noChangeArrowheads="1"/>
          </p:cNvSpPr>
          <p:nvPr/>
        </p:nvSpPr>
        <p:spPr bwMode="auto">
          <a:xfrm>
            <a:off x="609600" y="5334000"/>
            <a:ext cx="7924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dirty="0" smtClean="0">
                <a:solidFill>
                  <a:srgbClr val="3333FF"/>
                </a:solidFill>
                <a:latin typeface="+mn-lt"/>
              </a:rPr>
              <a:t>Intensive glycemic control in DM reduces the long-term risk of MI</a:t>
            </a:r>
          </a:p>
        </p:txBody>
      </p:sp>
      <p:sp>
        <p:nvSpPr>
          <p:cNvPr id="138249" name="Text Box 19"/>
          <p:cNvSpPr txBox="1">
            <a:spLocks noChangeArrowheads="1"/>
          </p:cNvSpPr>
          <p:nvPr/>
        </p:nvSpPr>
        <p:spPr bwMode="auto">
          <a:xfrm>
            <a:off x="304800" y="6230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DM=Diabetes mellitus, MI=Myocardial infarction</a:t>
            </a:r>
          </a:p>
        </p:txBody>
      </p:sp>
      <p:cxnSp>
        <p:nvCxnSpPr>
          <p:cNvPr id="138250"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ChangeArrowheads="1"/>
          </p:cNvSpPr>
          <p:nvPr/>
        </p:nvSpPr>
        <p:spPr bwMode="auto">
          <a:xfrm>
            <a:off x="1377950" y="2895600"/>
            <a:ext cx="1463675" cy="14366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0291" name="Rectangle 6"/>
          <p:cNvSpPr>
            <a:spLocks noChangeArrowheads="1"/>
          </p:cNvSpPr>
          <p:nvPr/>
        </p:nvSpPr>
        <p:spPr bwMode="auto">
          <a:xfrm>
            <a:off x="2841625" y="2971800"/>
            <a:ext cx="1450975" cy="13604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0292" name="Text Box 7"/>
          <p:cNvSpPr txBox="1">
            <a:spLocks noChangeArrowheads="1"/>
          </p:cNvSpPr>
          <p:nvPr/>
        </p:nvSpPr>
        <p:spPr bwMode="auto">
          <a:xfrm rot="-5400000">
            <a:off x="-361156" y="3126581"/>
            <a:ext cx="1957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CV death, MI, or stroke (%)</a:t>
            </a:r>
          </a:p>
        </p:txBody>
      </p:sp>
      <p:sp>
        <p:nvSpPr>
          <p:cNvPr id="140293" name="Text Box 8"/>
          <p:cNvSpPr txBox="1">
            <a:spLocks noChangeArrowheads="1"/>
          </p:cNvSpPr>
          <p:nvPr/>
        </p:nvSpPr>
        <p:spPr bwMode="auto">
          <a:xfrm flipH="1">
            <a:off x="1382713" y="4419600"/>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Standard Therapy</a:t>
            </a:r>
          </a:p>
        </p:txBody>
      </p:sp>
      <p:sp>
        <p:nvSpPr>
          <p:cNvPr id="140294" name="Text Box 9"/>
          <p:cNvSpPr txBox="1">
            <a:spLocks noChangeArrowheads="1"/>
          </p:cNvSpPr>
          <p:nvPr/>
        </p:nvSpPr>
        <p:spPr bwMode="auto">
          <a:xfrm flipH="1">
            <a:off x="1393825" y="25908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7.2</a:t>
            </a:r>
          </a:p>
        </p:txBody>
      </p:sp>
      <p:sp>
        <p:nvSpPr>
          <p:cNvPr id="140295" name="Text Box 10"/>
          <p:cNvSpPr txBox="1">
            <a:spLocks noChangeArrowheads="1"/>
          </p:cNvSpPr>
          <p:nvPr/>
        </p:nvSpPr>
        <p:spPr bwMode="auto">
          <a:xfrm flipH="1">
            <a:off x="2830513" y="4419600"/>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Intensive Glucose Lowering</a:t>
            </a:r>
          </a:p>
        </p:txBody>
      </p:sp>
      <p:sp>
        <p:nvSpPr>
          <p:cNvPr id="140296" name="Text Box 11"/>
          <p:cNvSpPr txBox="1">
            <a:spLocks noChangeArrowheads="1"/>
          </p:cNvSpPr>
          <p:nvPr/>
        </p:nvSpPr>
        <p:spPr bwMode="auto">
          <a:xfrm>
            <a:off x="982663" y="23860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9</a:t>
            </a:r>
          </a:p>
        </p:txBody>
      </p:sp>
      <p:sp>
        <p:nvSpPr>
          <p:cNvPr id="140297" name="Text Box 12"/>
          <p:cNvSpPr txBox="1">
            <a:spLocks noChangeArrowheads="1"/>
          </p:cNvSpPr>
          <p:nvPr/>
        </p:nvSpPr>
        <p:spPr bwMode="auto">
          <a:xfrm>
            <a:off x="982663" y="29956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6</a:t>
            </a:r>
          </a:p>
        </p:txBody>
      </p:sp>
      <p:sp>
        <p:nvSpPr>
          <p:cNvPr id="140298" name="Text Box 13"/>
          <p:cNvSpPr txBox="1">
            <a:spLocks noChangeArrowheads="1"/>
          </p:cNvSpPr>
          <p:nvPr/>
        </p:nvSpPr>
        <p:spPr bwMode="auto">
          <a:xfrm>
            <a:off x="982663" y="36052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a:t>
            </a:r>
          </a:p>
        </p:txBody>
      </p:sp>
      <p:sp>
        <p:nvSpPr>
          <p:cNvPr id="140299" name="Text Box 14"/>
          <p:cNvSpPr txBox="1">
            <a:spLocks noChangeArrowheads="1"/>
          </p:cNvSpPr>
          <p:nvPr/>
        </p:nvSpPr>
        <p:spPr bwMode="auto">
          <a:xfrm>
            <a:off x="1008063" y="42148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40300" name="Text Box 15"/>
          <p:cNvSpPr txBox="1">
            <a:spLocks noChangeArrowheads="1"/>
          </p:cNvSpPr>
          <p:nvPr/>
        </p:nvSpPr>
        <p:spPr bwMode="auto">
          <a:xfrm flipH="1">
            <a:off x="2841625" y="26670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6.9</a:t>
            </a:r>
          </a:p>
        </p:txBody>
      </p:sp>
      <p:sp>
        <p:nvSpPr>
          <p:cNvPr id="140301" name="Line 16"/>
          <p:cNvSpPr>
            <a:spLocks noChangeShapeType="1"/>
          </p:cNvSpPr>
          <p:nvPr/>
        </p:nvSpPr>
        <p:spPr bwMode="auto">
          <a:xfrm>
            <a:off x="1230313" y="4343400"/>
            <a:ext cx="32115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2" name="Line 17"/>
          <p:cNvSpPr>
            <a:spLocks noChangeShapeType="1"/>
          </p:cNvSpPr>
          <p:nvPr/>
        </p:nvSpPr>
        <p:spPr bwMode="auto">
          <a:xfrm>
            <a:off x="1230313" y="25146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3" name="Line 18"/>
          <p:cNvSpPr>
            <a:spLocks noChangeShapeType="1"/>
          </p:cNvSpPr>
          <p:nvPr/>
        </p:nvSpPr>
        <p:spPr bwMode="auto">
          <a:xfrm>
            <a:off x="1154113" y="37338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4" name="Line 19"/>
          <p:cNvSpPr>
            <a:spLocks noChangeShapeType="1"/>
          </p:cNvSpPr>
          <p:nvPr/>
        </p:nvSpPr>
        <p:spPr bwMode="auto">
          <a:xfrm>
            <a:off x="1154113" y="31242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5" name="Line 20"/>
          <p:cNvSpPr>
            <a:spLocks noChangeShapeType="1"/>
          </p:cNvSpPr>
          <p:nvPr/>
        </p:nvSpPr>
        <p:spPr bwMode="auto">
          <a:xfrm>
            <a:off x="1154113" y="25146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6" name="Line 22"/>
          <p:cNvSpPr>
            <a:spLocks noChangeShapeType="1"/>
          </p:cNvSpPr>
          <p:nvPr/>
        </p:nvSpPr>
        <p:spPr bwMode="auto">
          <a:xfrm>
            <a:off x="2079625" y="23622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7" name="Text Box 23"/>
          <p:cNvSpPr txBox="1">
            <a:spLocks noChangeArrowheads="1"/>
          </p:cNvSpPr>
          <p:nvPr/>
        </p:nvSpPr>
        <p:spPr bwMode="auto">
          <a:xfrm flipH="1">
            <a:off x="1927225" y="20574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P=0.16</a:t>
            </a:r>
          </a:p>
        </p:txBody>
      </p:sp>
      <p:sp>
        <p:nvSpPr>
          <p:cNvPr id="140308" name="Line 24"/>
          <p:cNvSpPr>
            <a:spLocks noChangeShapeType="1"/>
          </p:cNvSpPr>
          <p:nvPr/>
        </p:nvSpPr>
        <p:spPr bwMode="auto">
          <a:xfrm>
            <a:off x="2079625" y="23622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9" name="Line 25"/>
          <p:cNvSpPr>
            <a:spLocks noChangeShapeType="1"/>
          </p:cNvSpPr>
          <p:nvPr/>
        </p:nvSpPr>
        <p:spPr bwMode="auto">
          <a:xfrm>
            <a:off x="3527425" y="23622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10" name="Rectangle 5"/>
          <p:cNvSpPr>
            <a:spLocks noChangeArrowheads="1"/>
          </p:cNvSpPr>
          <p:nvPr/>
        </p:nvSpPr>
        <p:spPr bwMode="auto">
          <a:xfrm>
            <a:off x="5710238" y="3505200"/>
            <a:ext cx="1463675" cy="8270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0311" name="Rectangle 6"/>
          <p:cNvSpPr>
            <a:spLocks noChangeArrowheads="1"/>
          </p:cNvSpPr>
          <p:nvPr/>
        </p:nvSpPr>
        <p:spPr bwMode="auto">
          <a:xfrm>
            <a:off x="7173913" y="3352800"/>
            <a:ext cx="1450975" cy="9794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0312" name="Text Box 7"/>
          <p:cNvSpPr txBox="1">
            <a:spLocks noChangeArrowheads="1"/>
          </p:cNvSpPr>
          <p:nvPr/>
        </p:nvSpPr>
        <p:spPr bwMode="auto">
          <a:xfrm rot="-5400000">
            <a:off x="3971132" y="3124994"/>
            <a:ext cx="1957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All-cause    mortality (%)</a:t>
            </a:r>
          </a:p>
        </p:txBody>
      </p:sp>
      <p:sp>
        <p:nvSpPr>
          <p:cNvPr id="140313" name="Text Box 8"/>
          <p:cNvSpPr txBox="1">
            <a:spLocks noChangeArrowheads="1"/>
          </p:cNvSpPr>
          <p:nvPr/>
        </p:nvSpPr>
        <p:spPr bwMode="auto">
          <a:xfrm flipH="1">
            <a:off x="5715000" y="4419600"/>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Standard Therapy</a:t>
            </a:r>
          </a:p>
        </p:txBody>
      </p:sp>
      <p:sp>
        <p:nvSpPr>
          <p:cNvPr id="140314" name="Text Box 9"/>
          <p:cNvSpPr txBox="1">
            <a:spLocks noChangeArrowheads="1"/>
          </p:cNvSpPr>
          <p:nvPr/>
        </p:nvSpPr>
        <p:spPr bwMode="auto">
          <a:xfrm flipH="1">
            <a:off x="5715000" y="32004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4.0</a:t>
            </a:r>
          </a:p>
        </p:txBody>
      </p:sp>
      <p:sp>
        <p:nvSpPr>
          <p:cNvPr id="140315" name="Text Box 10"/>
          <p:cNvSpPr txBox="1">
            <a:spLocks noChangeArrowheads="1"/>
          </p:cNvSpPr>
          <p:nvPr/>
        </p:nvSpPr>
        <p:spPr bwMode="auto">
          <a:xfrm flipH="1">
            <a:off x="7162800" y="4419600"/>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Intensive Glucose Lowering</a:t>
            </a:r>
          </a:p>
        </p:txBody>
      </p:sp>
      <p:sp>
        <p:nvSpPr>
          <p:cNvPr id="140316" name="Text Box 11"/>
          <p:cNvSpPr txBox="1">
            <a:spLocks noChangeArrowheads="1"/>
          </p:cNvSpPr>
          <p:nvPr/>
        </p:nvSpPr>
        <p:spPr bwMode="auto">
          <a:xfrm>
            <a:off x="5314950" y="23860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9</a:t>
            </a:r>
          </a:p>
        </p:txBody>
      </p:sp>
      <p:sp>
        <p:nvSpPr>
          <p:cNvPr id="140317" name="Text Box 12"/>
          <p:cNvSpPr txBox="1">
            <a:spLocks noChangeArrowheads="1"/>
          </p:cNvSpPr>
          <p:nvPr/>
        </p:nvSpPr>
        <p:spPr bwMode="auto">
          <a:xfrm>
            <a:off x="5314950" y="29956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6</a:t>
            </a:r>
          </a:p>
        </p:txBody>
      </p:sp>
      <p:sp>
        <p:nvSpPr>
          <p:cNvPr id="140318" name="Text Box 13"/>
          <p:cNvSpPr txBox="1">
            <a:spLocks noChangeArrowheads="1"/>
          </p:cNvSpPr>
          <p:nvPr/>
        </p:nvSpPr>
        <p:spPr bwMode="auto">
          <a:xfrm>
            <a:off x="5314950" y="36052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a:t>
            </a:r>
          </a:p>
        </p:txBody>
      </p:sp>
      <p:sp>
        <p:nvSpPr>
          <p:cNvPr id="140319" name="Text Box 14"/>
          <p:cNvSpPr txBox="1">
            <a:spLocks noChangeArrowheads="1"/>
          </p:cNvSpPr>
          <p:nvPr/>
        </p:nvSpPr>
        <p:spPr bwMode="auto">
          <a:xfrm>
            <a:off x="5340350" y="42148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40320" name="Text Box 15"/>
          <p:cNvSpPr txBox="1">
            <a:spLocks noChangeArrowheads="1"/>
          </p:cNvSpPr>
          <p:nvPr/>
        </p:nvSpPr>
        <p:spPr bwMode="auto">
          <a:xfrm flipH="1">
            <a:off x="7162800" y="30480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5.0</a:t>
            </a:r>
          </a:p>
        </p:txBody>
      </p:sp>
      <p:sp>
        <p:nvSpPr>
          <p:cNvPr id="140321" name="Line 16"/>
          <p:cNvSpPr>
            <a:spLocks noChangeShapeType="1"/>
          </p:cNvSpPr>
          <p:nvPr/>
        </p:nvSpPr>
        <p:spPr bwMode="auto">
          <a:xfrm>
            <a:off x="5562600" y="4343400"/>
            <a:ext cx="32115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2" name="Line 17"/>
          <p:cNvSpPr>
            <a:spLocks noChangeShapeType="1"/>
          </p:cNvSpPr>
          <p:nvPr/>
        </p:nvSpPr>
        <p:spPr bwMode="auto">
          <a:xfrm>
            <a:off x="5562600" y="25146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3" name="Line 18"/>
          <p:cNvSpPr>
            <a:spLocks noChangeShapeType="1"/>
          </p:cNvSpPr>
          <p:nvPr/>
        </p:nvSpPr>
        <p:spPr bwMode="auto">
          <a:xfrm>
            <a:off x="5486400" y="37338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4" name="Line 19"/>
          <p:cNvSpPr>
            <a:spLocks noChangeShapeType="1"/>
          </p:cNvSpPr>
          <p:nvPr/>
        </p:nvSpPr>
        <p:spPr bwMode="auto">
          <a:xfrm>
            <a:off x="5486400" y="31242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5" name="Line 20"/>
          <p:cNvSpPr>
            <a:spLocks noChangeShapeType="1"/>
          </p:cNvSpPr>
          <p:nvPr/>
        </p:nvSpPr>
        <p:spPr bwMode="auto">
          <a:xfrm>
            <a:off x="5486400" y="25146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6" name="Line 22"/>
          <p:cNvSpPr>
            <a:spLocks noChangeShapeType="1"/>
          </p:cNvSpPr>
          <p:nvPr/>
        </p:nvSpPr>
        <p:spPr bwMode="auto">
          <a:xfrm>
            <a:off x="6400800" y="28194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7" name="Text Box 23"/>
          <p:cNvSpPr txBox="1">
            <a:spLocks noChangeArrowheads="1"/>
          </p:cNvSpPr>
          <p:nvPr/>
        </p:nvSpPr>
        <p:spPr bwMode="auto">
          <a:xfrm flipH="1">
            <a:off x="6248400" y="25146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P=0.04</a:t>
            </a:r>
          </a:p>
        </p:txBody>
      </p:sp>
      <p:sp>
        <p:nvSpPr>
          <p:cNvPr id="140328" name="Line 24"/>
          <p:cNvSpPr>
            <a:spLocks noChangeShapeType="1"/>
          </p:cNvSpPr>
          <p:nvPr/>
        </p:nvSpPr>
        <p:spPr bwMode="auto">
          <a:xfrm>
            <a:off x="6400800" y="2819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29" name="Line 25"/>
          <p:cNvSpPr>
            <a:spLocks noChangeShapeType="1"/>
          </p:cNvSpPr>
          <p:nvPr/>
        </p:nvSpPr>
        <p:spPr bwMode="auto">
          <a:xfrm flipH="1">
            <a:off x="7837488" y="2819400"/>
            <a:ext cx="11112"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30" name="Rectangle 4"/>
          <p:cNvSpPr>
            <a:spLocks noChangeArrowheads="1"/>
          </p:cNvSpPr>
          <p:nvPr/>
        </p:nvSpPr>
        <p:spPr bwMode="auto">
          <a:xfrm>
            <a:off x="0" y="914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Action to Control Cardiovascular Risk in Diabetes (ACCORD) Trial</a:t>
            </a:r>
          </a:p>
        </p:txBody>
      </p:sp>
      <p:sp>
        <p:nvSpPr>
          <p:cNvPr id="140331" name="Rectangle 29"/>
          <p:cNvSpPr>
            <a:spLocks noChangeArrowheads="1"/>
          </p:cNvSpPr>
          <p:nvPr/>
        </p:nvSpPr>
        <p:spPr bwMode="auto">
          <a:xfrm>
            <a:off x="228600" y="12954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10,251 diabetic patients randomized to intensive glucose lowering (HbA</a:t>
            </a:r>
            <a:r>
              <a:rPr lang="en-US" altLang="pt-BR" sz="2000" baseline="-25000"/>
              <a:t>1C</a:t>
            </a:r>
            <a:r>
              <a:rPr lang="en-US" altLang="pt-BR" sz="2000"/>
              <a:t> &lt;6%) or standard glucose lowering (HbA</a:t>
            </a:r>
            <a:r>
              <a:rPr lang="en-US" altLang="pt-BR" sz="2000" baseline="-25000"/>
              <a:t>1C</a:t>
            </a:r>
            <a:r>
              <a:rPr lang="en-US" altLang="pt-BR" sz="2000"/>
              <a:t> 7.0-7.9%) for 3.5 years</a:t>
            </a:r>
          </a:p>
          <a:p>
            <a:pPr algn="ctr" eaLnBrk="1" hangingPunct="1">
              <a:lnSpc>
                <a:spcPct val="80000"/>
              </a:lnSpc>
              <a:spcBef>
                <a:spcPct val="20000"/>
              </a:spcBef>
            </a:pPr>
            <a:endParaRPr lang="en-US" altLang="pt-BR" sz="1800"/>
          </a:p>
          <a:p>
            <a:pPr algn="ctr" eaLnBrk="1" hangingPunct="1">
              <a:lnSpc>
                <a:spcPct val="115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70000"/>
              </a:lnSpc>
              <a:spcBef>
                <a:spcPct val="20000"/>
              </a:spcBef>
            </a:pPr>
            <a:endParaRPr lang="en-US" altLang="pt-BR" sz="1800"/>
          </a:p>
          <a:p>
            <a:pPr algn="ctr" eaLnBrk="1" hangingPunct="1">
              <a:lnSpc>
                <a:spcPct val="55000"/>
              </a:lnSpc>
              <a:spcBef>
                <a:spcPct val="20000"/>
              </a:spcBef>
            </a:pPr>
            <a:endParaRPr lang="en-US" altLang="pt-BR" sz="1800"/>
          </a:p>
          <a:p>
            <a:pPr algn="ctr" eaLnBrk="1" hangingPunct="1">
              <a:lnSpc>
                <a:spcPct val="50000"/>
              </a:lnSpc>
              <a:spcBef>
                <a:spcPct val="20000"/>
              </a:spcBef>
            </a:pPr>
            <a:endParaRPr lang="en-US" altLang="pt-BR" sz="1800"/>
          </a:p>
          <a:p>
            <a:pPr algn="ctr" eaLnBrk="1" hangingPunct="1">
              <a:lnSpc>
                <a:spcPct val="65000"/>
              </a:lnSpc>
              <a:spcBef>
                <a:spcPct val="20000"/>
              </a:spcBef>
            </a:pPr>
            <a:r>
              <a:rPr lang="en-US" altLang="pt-BR" sz="1800"/>
              <a:t> </a:t>
            </a:r>
          </a:p>
          <a:p>
            <a:pPr algn="ctr" eaLnBrk="1" hangingPunct="1">
              <a:lnSpc>
                <a:spcPct val="45000"/>
              </a:lnSpc>
              <a:spcBef>
                <a:spcPct val="20000"/>
              </a:spcBef>
            </a:pPr>
            <a:endParaRPr lang="en-US" altLang="pt-BR" sz="1800"/>
          </a:p>
          <a:p>
            <a:pPr algn="ctr" eaLnBrk="1" hangingPunct="1">
              <a:lnSpc>
                <a:spcPct val="45000"/>
              </a:lnSpc>
              <a:spcBef>
                <a:spcPct val="20000"/>
              </a:spcBef>
            </a:pPr>
            <a:endParaRPr lang="en-US" altLang="pt-BR" sz="2000"/>
          </a:p>
          <a:p>
            <a:pPr algn="ctr" eaLnBrk="1" hangingPunct="1">
              <a:lnSpc>
                <a:spcPct val="45000"/>
              </a:lnSpc>
              <a:spcBef>
                <a:spcPct val="20000"/>
              </a:spcBef>
              <a:spcAft>
                <a:spcPts val="1200"/>
              </a:spcAft>
            </a:pPr>
            <a:endParaRPr lang="en-US" altLang="pt-BR" sz="2000"/>
          </a:p>
          <a:p>
            <a:pPr algn="ctr" eaLnBrk="1" hangingPunct="1">
              <a:lnSpc>
                <a:spcPct val="45000"/>
              </a:lnSpc>
              <a:spcBef>
                <a:spcPct val="20000"/>
              </a:spcBef>
            </a:pPr>
            <a:endParaRPr lang="en-US" altLang="pt-BR" sz="2000"/>
          </a:p>
          <a:p>
            <a:pPr algn="ctr" eaLnBrk="1" hangingPunct="1"/>
            <a:r>
              <a:rPr lang="en-US" altLang="pt-BR" sz="2000">
                <a:solidFill>
                  <a:srgbClr val="3333FF"/>
                </a:solidFill>
              </a:rPr>
              <a:t>Intensive glucose lowering does not reduce adverse CV events and </a:t>
            </a:r>
          </a:p>
          <a:p>
            <a:pPr algn="ctr" eaLnBrk="1" hangingPunct="1"/>
            <a:r>
              <a:rPr lang="en-US" altLang="pt-BR" sz="2000">
                <a:solidFill>
                  <a:srgbClr val="3333FF"/>
                </a:solidFill>
              </a:rPr>
              <a:t>increases all-cause mortality</a:t>
            </a:r>
          </a:p>
        </p:txBody>
      </p:sp>
      <p:sp>
        <p:nvSpPr>
          <p:cNvPr id="140332" name="Text Box 47"/>
          <p:cNvSpPr txBox="1">
            <a:spLocks noChangeArrowheads="1"/>
          </p:cNvSpPr>
          <p:nvPr/>
        </p:nvSpPr>
        <p:spPr bwMode="auto">
          <a:xfrm>
            <a:off x="304800" y="64770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Aft>
                <a:spcPts val="300"/>
              </a:spcAft>
            </a:pPr>
            <a:r>
              <a:rPr lang="en-US" altLang="pt-BR" sz="1000"/>
              <a:t>Source: ACCORD Study Group. </a:t>
            </a:r>
            <a:r>
              <a:rPr lang="en-US" altLang="pt-BR" sz="1000" i="1"/>
              <a:t>NEJM </a:t>
            </a:r>
            <a:r>
              <a:rPr lang="en-US" altLang="pt-BR" sz="1000"/>
              <a:t>2008;358;2545-2559</a:t>
            </a:r>
          </a:p>
        </p:txBody>
      </p:sp>
      <p:sp>
        <p:nvSpPr>
          <p:cNvPr id="140333" name="Text Box 49"/>
          <p:cNvSpPr txBox="1">
            <a:spLocks noChangeArrowheads="1"/>
          </p:cNvSpPr>
          <p:nvPr/>
        </p:nvSpPr>
        <p:spPr bwMode="auto">
          <a:xfrm>
            <a:off x="304800" y="6230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CV=Cardiovascular, HbA</a:t>
            </a:r>
            <a:r>
              <a:rPr lang="en-US" altLang="pt-BR" sz="1000" baseline="-25000"/>
              <a:t>1C</a:t>
            </a:r>
            <a:r>
              <a:rPr lang="en-US" altLang="pt-BR" sz="1000"/>
              <a:t>=Glycosylated hemoglobin, MI=Myocardial infarction</a:t>
            </a:r>
          </a:p>
        </p:txBody>
      </p:sp>
      <p:cxnSp>
        <p:nvCxnSpPr>
          <p:cNvPr id="140334"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9" name="Rectangle 4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5410200" y="6477000"/>
            <a:ext cx="3657600" cy="254000"/>
          </a:xfrm>
          <a:prstGeom prst="rect">
            <a:avLst/>
          </a:prstGeom>
          <a:noFill/>
          <a:ln>
            <a:noFill/>
          </a:ln>
          <a:extLst/>
        </p:spPr>
        <p:txBody>
          <a:bodyPr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lnSpc>
                <a:spcPct val="105000"/>
              </a:lnSpc>
              <a:defRPr/>
            </a:pPr>
            <a:r>
              <a:rPr lang="en-US" sz="1000" dirty="0" smtClean="0">
                <a:latin typeface="+mn-lt"/>
              </a:rPr>
              <a:t>Source; </a:t>
            </a:r>
            <a:r>
              <a:rPr lang="en-US" sz="1000" dirty="0" err="1" smtClean="0">
                <a:latin typeface="+mn-lt"/>
              </a:rPr>
              <a:t>Genuth</a:t>
            </a:r>
            <a:r>
              <a:rPr lang="en-US" sz="1000" dirty="0" smtClean="0">
                <a:latin typeface="+mn-lt"/>
              </a:rPr>
              <a:t> S et al. </a:t>
            </a:r>
            <a:r>
              <a:rPr lang="en-US" sz="1000" i="1" dirty="0" smtClean="0">
                <a:latin typeface="+mn-lt"/>
              </a:rPr>
              <a:t>Diabetes Care </a:t>
            </a:r>
            <a:r>
              <a:rPr lang="en-US" sz="1000" dirty="0" smtClean="0">
                <a:latin typeface="+mn-lt"/>
              </a:rPr>
              <a:t>2003;26:3160-3167</a:t>
            </a:r>
          </a:p>
        </p:txBody>
      </p:sp>
      <p:graphicFrame>
        <p:nvGraphicFramePr>
          <p:cNvPr id="5" name="Group 3"/>
          <p:cNvGraphicFramePr>
            <a:graphicFrameLocks noGrp="1"/>
          </p:cNvGraphicFramePr>
          <p:nvPr/>
        </p:nvGraphicFramePr>
        <p:xfrm>
          <a:off x="304800" y="1219200"/>
          <a:ext cx="8534400" cy="3508375"/>
        </p:xfrm>
        <a:graphic>
          <a:graphicData uri="http://schemas.openxmlformats.org/drawingml/2006/table">
            <a:tbl>
              <a:tblPr/>
              <a:tblGrid>
                <a:gridCol w="4800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20794">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Risk Factor</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25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Defining Level</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r h="11279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Impaired fasting glucose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5.6-6.9 </a:t>
                      </a:r>
                      <a:r>
                        <a:rPr kumimoji="0" lang="en-US" sz="2000" b="0" i="0" u="none" strike="noStrike" cap="none" normalizeH="0" baseline="0" dirty="0" err="1" smtClean="0">
                          <a:ln>
                            <a:noFill/>
                          </a:ln>
                          <a:solidFill>
                            <a:schemeClr val="tx2"/>
                          </a:solidFill>
                          <a:effectLst/>
                          <a:latin typeface="+mn-lt"/>
                        </a:rPr>
                        <a:t>mmol</a:t>
                      </a:r>
                      <a:r>
                        <a:rPr kumimoji="0" lang="en-US" sz="2000" b="0" i="0" u="none" strike="noStrike" cap="none" normalizeH="0" baseline="0" dirty="0" smtClean="0">
                          <a:ln>
                            <a:noFill/>
                          </a:ln>
                          <a:solidFill>
                            <a:schemeClr val="tx2"/>
                          </a:solidFill>
                          <a:effectLst/>
                          <a:latin typeface="+mn-lt"/>
                        </a:rPr>
                        <a:t>/L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or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100-125 mg/</a:t>
                      </a:r>
                      <a:r>
                        <a:rPr kumimoji="0" lang="en-US" sz="2000" b="0" i="0" u="none" strike="noStrike" cap="none" normalizeH="0" baseline="0" dirty="0" err="1" smtClean="0">
                          <a:ln>
                            <a:noFill/>
                          </a:ln>
                          <a:solidFill>
                            <a:schemeClr val="tx2"/>
                          </a:solidFill>
                          <a:effectLst/>
                          <a:latin typeface="+mn-lt"/>
                        </a:rPr>
                        <a:t>dL</a:t>
                      </a:r>
                      <a:endParaRPr kumimoji="0" lang="en-US" sz="2000" b="0" i="0" u="none" strike="noStrike" cap="none" normalizeH="0" baseline="0" dirty="0" smtClean="0">
                        <a:ln>
                          <a:noFill/>
                        </a:ln>
                        <a:solidFill>
                          <a:schemeClr val="tx2"/>
                        </a:solidFill>
                        <a:effectLst/>
                        <a:latin typeface="+mn-lt"/>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1"/>
                  </a:ext>
                </a:extLst>
              </a:tr>
              <a:tr h="18596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Impaired glucose tolerance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2 hour glucose concentration of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7.8-11.0 </a:t>
                      </a:r>
                      <a:r>
                        <a:rPr kumimoji="0" lang="en-US" sz="2000" b="0" i="0" u="none" strike="noStrike" cap="none" normalizeH="0" baseline="0" dirty="0" err="1" smtClean="0">
                          <a:ln>
                            <a:noFill/>
                          </a:ln>
                          <a:solidFill>
                            <a:schemeClr val="tx2"/>
                          </a:solidFill>
                          <a:effectLst/>
                          <a:latin typeface="+mn-lt"/>
                        </a:rPr>
                        <a:t>mmol</a:t>
                      </a:r>
                      <a:r>
                        <a:rPr kumimoji="0" lang="en-US" sz="2000" b="0" i="0" u="none" strike="noStrike" cap="none" normalizeH="0" baseline="0" dirty="0" smtClean="0">
                          <a:ln>
                            <a:noFill/>
                          </a:ln>
                          <a:solidFill>
                            <a:schemeClr val="tx2"/>
                          </a:solidFill>
                          <a:effectLst/>
                          <a:latin typeface="+mn-lt"/>
                        </a:rPr>
                        <a:t>/L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or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140-199 mg/</a:t>
                      </a:r>
                      <a:r>
                        <a:rPr kumimoji="0" lang="en-US" sz="2000" b="0" i="0" u="none" strike="noStrike" cap="none" normalizeH="0" baseline="0" dirty="0" err="1" smtClean="0">
                          <a:ln>
                            <a:noFill/>
                          </a:ln>
                          <a:solidFill>
                            <a:schemeClr val="tx2"/>
                          </a:solidFill>
                          <a:effectLst/>
                          <a:latin typeface="+mn-lt"/>
                        </a:rPr>
                        <a:t>dL</a:t>
                      </a:r>
                      <a:endParaRPr kumimoji="0" lang="en-US" sz="2000" b="0" i="0" u="none" strike="noStrike" cap="none" normalizeH="0" baseline="0" dirty="0" smtClean="0">
                        <a:ln>
                          <a:noFill/>
                        </a:ln>
                        <a:solidFill>
                          <a:schemeClr val="tx2"/>
                        </a:solidFill>
                        <a:effectLst/>
                        <a:latin typeface="+mn-lt"/>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mn-lt"/>
                        </a:rPr>
                        <a:t>following a 75 gram OGTT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2"/>
                  </a:ext>
                </a:extLst>
              </a:tr>
            </a:tbl>
          </a:graphicData>
        </a:graphic>
      </p:graphicFrame>
      <p:sp>
        <p:nvSpPr>
          <p:cNvPr id="6" name="Text Box 163"/>
          <p:cNvSpPr txBox="1">
            <a:spLocks noChangeArrowheads="1"/>
          </p:cNvSpPr>
          <p:nvPr/>
        </p:nvSpPr>
        <p:spPr bwMode="auto">
          <a:xfrm>
            <a:off x="6157913" y="6248400"/>
            <a:ext cx="2909887" cy="252413"/>
          </a:xfrm>
          <a:prstGeom prst="rect">
            <a:avLst/>
          </a:prstGeom>
          <a:noFill/>
          <a:ln>
            <a:noFill/>
          </a:ln>
          <a:extLst/>
        </p:spPr>
        <p:txBody>
          <a:bodyPr lIns="0" anchor="b">
            <a:spAutoFit/>
          </a:bodyPr>
          <a:lstStyle>
            <a:lvl1pPr eaLnBrk="0" hangingPunct="0">
              <a:defRPr sz="1600">
                <a:solidFill>
                  <a:schemeClr val="tx2"/>
                </a:solidFill>
                <a:latin typeface="Franklin Gothic Demi" pitchFamily="34" charset="0"/>
                <a:ea typeface="ＭＳ Ｐゴシック" charset="-128"/>
              </a:defRPr>
            </a:lvl1pPr>
            <a:lvl2pPr marL="742950" indent="-285750" eaLnBrk="0" hangingPunct="0">
              <a:defRPr sz="1600">
                <a:solidFill>
                  <a:schemeClr val="tx2"/>
                </a:solidFill>
                <a:latin typeface="Franklin Gothic Demi" pitchFamily="34" charset="0"/>
                <a:ea typeface="ＭＳ Ｐゴシック" charset="-128"/>
              </a:defRPr>
            </a:lvl2pPr>
            <a:lvl3pPr marL="1143000" indent="-228600" eaLnBrk="0" hangingPunct="0">
              <a:defRPr sz="1600">
                <a:solidFill>
                  <a:schemeClr val="tx2"/>
                </a:solidFill>
                <a:latin typeface="Franklin Gothic Demi" pitchFamily="34" charset="0"/>
                <a:ea typeface="ＭＳ Ｐゴシック" charset="-128"/>
              </a:defRPr>
            </a:lvl3pPr>
            <a:lvl4pPr marL="1600200" indent="-228600" eaLnBrk="0" hangingPunct="0">
              <a:defRPr sz="1600">
                <a:solidFill>
                  <a:schemeClr val="tx2"/>
                </a:solidFill>
                <a:latin typeface="Franklin Gothic Demi" pitchFamily="34" charset="0"/>
                <a:ea typeface="ＭＳ Ｐゴシック" charset="-128"/>
              </a:defRPr>
            </a:lvl4pPr>
            <a:lvl5pPr marL="2057400" indent="-228600" eaLnBrk="0" hangingPunct="0">
              <a:defRPr sz="1600">
                <a:solidFill>
                  <a:schemeClr val="tx2"/>
                </a:solidFill>
                <a:latin typeface="Franklin Gothic Demi" pitchFamily="34" charset="0"/>
                <a:ea typeface="ＭＳ Ｐゴシック" charset="-128"/>
              </a:defRPr>
            </a:lvl5pPr>
            <a:lvl6pPr marL="25146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6pPr>
            <a:lvl7pPr marL="29718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7pPr>
            <a:lvl8pPr marL="34290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8pPr>
            <a:lvl9pPr marL="3886200" indent="-228600" eaLnBrk="0" fontAlgn="base" hangingPunct="0">
              <a:spcBef>
                <a:spcPct val="0"/>
              </a:spcBef>
              <a:spcAft>
                <a:spcPct val="0"/>
              </a:spcAft>
              <a:defRPr sz="1600">
                <a:solidFill>
                  <a:schemeClr val="tx2"/>
                </a:solidFill>
                <a:latin typeface="Franklin Gothic Demi" pitchFamily="34" charset="0"/>
                <a:ea typeface="ＭＳ Ｐゴシック" charset="-128"/>
              </a:defRPr>
            </a:lvl9pPr>
          </a:lstStyle>
          <a:p>
            <a:pPr algn="r">
              <a:lnSpc>
                <a:spcPct val="105000"/>
              </a:lnSpc>
              <a:defRPr/>
            </a:pPr>
            <a:r>
              <a:rPr lang="en-US" sz="1000" dirty="0" smtClean="0">
                <a:latin typeface="+mn-lt"/>
              </a:rPr>
              <a:t>OGTT=Oral glucose tolerance test</a:t>
            </a:r>
          </a:p>
        </p:txBody>
      </p:sp>
      <p:sp>
        <p:nvSpPr>
          <p:cNvPr id="8" name="Rectangle 7"/>
          <p:cNvSpPr>
            <a:spLocks noChangeArrowheads="1"/>
          </p:cNvSpPr>
          <p:nvPr/>
        </p:nvSpPr>
        <p:spPr bwMode="auto">
          <a:xfrm>
            <a:off x="152400" y="0"/>
            <a:ext cx="48768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Diagnostic Criteria for    Pre-diabetic Conditions</a:t>
            </a:r>
          </a:p>
        </p:txBody>
      </p:sp>
      <p:cxnSp>
        <p:nvCxnSpPr>
          <p:cNvPr id="23571"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ChangeArrowheads="1"/>
          </p:cNvSpPr>
          <p:nvPr/>
        </p:nvSpPr>
        <p:spPr bwMode="auto">
          <a:xfrm>
            <a:off x="1377950" y="3009900"/>
            <a:ext cx="1463675" cy="12080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2339" name="Rectangle 6"/>
          <p:cNvSpPr>
            <a:spLocks noChangeArrowheads="1"/>
          </p:cNvSpPr>
          <p:nvPr/>
        </p:nvSpPr>
        <p:spPr bwMode="auto">
          <a:xfrm>
            <a:off x="2841625" y="3162300"/>
            <a:ext cx="1450975" cy="10556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2340" name="Text Box 7"/>
          <p:cNvSpPr txBox="1">
            <a:spLocks noChangeArrowheads="1"/>
          </p:cNvSpPr>
          <p:nvPr/>
        </p:nvSpPr>
        <p:spPr bwMode="auto">
          <a:xfrm rot="-5400000">
            <a:off x="-776287" y="3024187"/>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Macrovascular and microvascular events (%)</a:t>
            </a:r>
          </a:p>
        </p:txBody>
      </p:sp>
      <p:sp>
        <p:nvSpPr>
          <p:cNvPr id="142341" name="Text Box 8"/>
          <p:cNvSpPr txBox="1">
            <a:spLocks noChangeArrowheads="1"/>
          </p:cNvSpPr>
          <p:nvPr/>
        </p:nvSpPr>
        <p:spPr bwMode="auto">
          <a:xfrm flipH="1">
            <a:off x="1382713" y="4305300"/>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Standard Therapy</a:t>
            </a:r>
          </a:p>
        </p:txBody>
      </p:sp>
      <p:sp>
        <p:nvSpPr>
          <p:cNvPr id="142342" name="Text Box 9"/>
          <p:cNvSpPr txBox="1">
            <a:spLocks noChangeArrowheads="1"/>
          </p:cNvSpPr>
          <p:nvPr/>
        </p:nvSpPr>
        <p:spPr bwMode="auto">
          <a:xfrm flipH="1">
            <a:off x="1371600" y="27051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20.0</a:t>
            </a:r>
          </a:p>
        </p:txBody>
      </p:sp>
      <p:sp>
        <p:nvSpPr>
          <p:cNvPr id="142343" name="Text Box 10"/>
          <p:cNvSpPr txBox="1">
            <a:spLocks noChangeArrowheads="1"/>
          </p:cNvSpPr>
          <p:nvPr/>
        </p:nvSpPr>
        <p:spPr bwMode="auto">
          <a:xfrm flipH="1">
            <a:off x="2830513" y="4305300"/>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Intensive Glucose Lowering</a:t>
            </a:r>
          </a:p>
        </p:txBody>
      </p:sp>
      <p:sp>
        <p:nvSpPr>
          <p:cNvPr id="142344" name="Text Box 11"/>
          <p:cNvSpPr txBox="1">
            <a:spLocks noChangeArrowheads="1"/>
          </p:cNvSpPr>
          <p:nvPr/>
        </p:nvSpPr>
        <p:spPr bwMode="auto">
          <a:xfrm>
            <a:off x="863600" y="2271713"/>
            <a:ext cx="239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30</a:t>
            </a:r>
          </a:p>
        </p:txBody>
      </p:sp>
      <p:sp>
        <p:nvSpPr>
          <p:cNvPr id="142345" name="Text Box 12"/>
          <p:cNvSpPr txBox="1">
            <a:spLocks noChangeArrowheads="1"/>
          </p:cNvSpPr>
          <p:nvPr/>
        </p:nvSpPr>
        <p:spPr bwMode="auto">
          <a:xfrm>
            <a:off x="863600" y="2881313"/>
            <a:ext cx="239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20</a:t>
            </a:r>
          </a:p>
        </p:txBody>
      </p:sp>
      <p:sp>
        <p:nvSpPr>
          <p:cNvPr id="142346" name="Text Box 13"/>
          <p:cNvSpPr txBox="1">
            <a:spLocks noChangeArrowheads="1"/>
          </p:cNvSpPr>
          <p:nvPr/>
        </p:nvSpPr>
        <p:spPr bwMode="auto">
          <a:xfrm>
            <a:off x="863600" y="3490913"/>
            <a:ext cx="239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10</a:t>
            </a:r>
          </a:p>
        </p:txBody>
      </p:sp>
      <p:sp>
        <p:nvSpPr>
          <p:cNvPr id="142347" name="Text Box 14"/>
          <p:cNvSpPr txBox="1">
            <a:spLocks noChangeArrowheads="1"/>
          </p:cNvSpPr>
          <p:nvPr/>
        </p:nvSpPr>
        <p:spPr bwMode="auto">
          <a:xfrm>
            <a:off x="1008063" y="41005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42348" name="Text Box 15"/>
          <p:cNvSpPr txBox="1">
            <a:spLocks noChangeArrowheads="1"/>
          </p:cNvSpPr>
          <p:nvPr/>
        </p:nvSpPr>
        <p:spPr bwMode="auto">
          <a:xfrm flipH="1">
            <a:off x="2819400" y="28575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18.1</a:t>
            </a:r>
          </a:p>
        </p:txBody>
      </p:sp>
      <p:sp>
        <p:nvSpPr>
          <p:cNvPr id="142349" name="Line 16"/>
          <p:cNvSpPr>
            <a:spLocks noChangeShapeType="1"/>
          </p:cNvSpPr>
          <p:nvPr/>
        </p:nvSpPr>
        <p:spPr bwMode="auto">
          <a:xfrm>
            <a:off x="1230313" y="4229100"/>
            <a:ext cx="32115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0" name="Line 17"/>
          <p:cNvSpPr>
            <a:spLocks noChangeShapeType="1"/>
          </p:cNvSpPr>
          <p:nvPr/>
        </p:nvSpPr>
        <p:spPr bwMode="auto">
          <a:xfrm>
            <a:off x="1230313" y="24003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1" name="Line 18"/>
          <p:cNvSpPr>
            <a:spLocks noChangeShapeType="1"/>
          </p:cNvSpPr>
          <p:nvPr/>
        </p:nvSpPr>
        <p:spPr bwMode="auto">
          <a:xfrm>
            <a:off x="1154113" y="36195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2" name="Line 19"/>
          <p:cNvSpPr>
            <a:spLocks noChangeShapeType="1"/>
          </p:cNvSpPr>
          <p:nvPr/>
        </p:nvSpPr>
        <p:spPr bwMode="auto">
          <a:xfrm>
            <a:off x="1154113" y="30099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3" name="Line 20"/>
          <p:cNvSpPr>
            <a:spLocks noChangeShapeType="1"/>
          </p:cNvSpPr>
          <p:nvPr/>
        </p:nvSpPr>
        <p:spPr bwMode="auto">
          <a:xfrm>
            <a:off x="1154113" y="24003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4" name="Line 22"/>
          <p:cNvSpPr>
            <a:spLocks noChangeShapeType="1"/>
          </p:cNvSpPr>
          <p:nvPr/>
        </p:nvSpPr>
        <p:spPr bwMode="auto">
          <a:xfrm>
            <a:off x="2133600" y="24765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5" name="Text Box 23"/>
          <p:cNvSpPr txBox="1">
            <a:spLocks noChangeArrowheads="1"/>
          </p:cNvSpPr>
          <p:nvPr/>
        </p:nvSpPr>
        <p:spPr bwMode="auto">
          <a:xfrm flipH="1">
            <a:off x="1981200" y="21717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P=0.01</a:t>
            </a:r>
          </a:p>
        </p:txBody>
      </p:sp>
      <p:sp>
        <p:nvSpPr>
          <p:cNvPr id="142356" name="Line 24"/>
          <p:cNvSpPr>
            <a:spLocks noChangeShapeType="1"/>
          </p:cNvSpPr>
          <p:nvPr/>
        </p:nvSpPr>
        <p:spPr bwMode="auto">
          <a:xfrm>
            <a:off x="2133600" y="24765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7" name="Line 25"/>
          <p:cNvSpPr>
            <a:spLocks noChangeShapeType="1"/>
          </p:cNvSpPr>
          <p:nvPr/>
        </p:nvSpPr>
        <p:spPr bwMode="auto">
          <a:xfrm>
            <a:off x="3581400" y="24765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8" name="Rectangle 5"/>
          <p:cNvSpPr>
            <a:spLocks noChangeArrowheads="1"/>
          </p:cNvSpPr>
          <p:nvPr/>
        </p:nvSpPr>
        <p:spPr bwMode="auto">
          <a:xfrm>
            <a:off x="5710238" y="3086100"/>
            <a:ext cx="1463675" cy="11318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2359" name="Rectangle 6"/>
          <p:cNvSpPr>
            <a:spLocks noChangeArrowheads="1"/>
          </p:cNvSpPr>
          <p:nvPr/>
        </p:nvSpPr>
        <p:spPr bwMode="auto">
          <a:xfrm>
            <a:off x="7173913" y="3162300"/>
            <a:ext cx="1450975" cy="10556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2360" name="Text Box 7"/>
          <p:cNvSpPr txBox="1">
            <a:spLocks noChangeArrowheads="1"/>
          </p:cNvSpPr>
          <p:nvPr/>
        </p:nvSpPr>
        <p:spPr bwMode="auto">
          <a:xfrm rot="-5400000">
            <a:off x="3883819" y="3012281"/>
            <a:ext cx="1957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All-cause    mortality (%)</a:t>
            </a:r>
          </a:p>
        </p:txBody>
      </p:sp>
      <p:sp>
        <p:nvSpPr>
          <p:cNvPr id="142361" name="Text Box 8"/>
          <p:cNvSpPr txBox="1">
            <a:spLocks noChangeArrowheads="1"/>
          </p:cNvSpPr>
          <p:nvPr/>
        </p:nvSpPr>
        <p:spPr bwMode="auto">
          <a:xfrm flipH="1">
            <a:off x="5715000" y="4305300"/>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Standard Therapy</a:t>
            </a:r>
          </a:p>
        </p:txBody>
      </p:sp>
      <p:sp>
        <p:nvSpPr>
          <p:cNvPr id="142362" name="Text Box 10"/>
          <p:cNvSpPr txBox="1">
            <a:spLocks noChangeArrowheads="1"/>
          </p:cNvSpPr>
          <p:nvPr/>
        </p:nvSpPr>
        <p:spPr bwMode="auto">
          <a:xfrm flipH="1">
            <a:off x="7162800" y="4305300"/>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Intensive Glucose Lowering</a:t>
            </a:r>
          </a:p>
        </p:txBody>
      </p:sp>
      <p:sp>
        <p:nvSpPr>
          <p:cNvPr id="142363" name="Text Box 11"/>
          <p:cNvSpPr txBox="1">
            <a:spLocks noChangeArrowheads="1"/>
          </p:cNvSpPr>
          <p:nvPr/>
        </p:nvSpPr>
        <p:spPr bwMode="auto">
          <a:xfrm>
            <a:off x="5194300" y="2271713"/>
            <a:ext cx="241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15</a:t>
            </a:r>
          </a:p>
        </p:txBody>
      </p:sp>
      <p:sp>
        <p:nvSpPr>
          <p:cNvPr id="142364" name="Text Box 12"/>
          <p:cNvSpPr txBox="1">
            <a:spLocks noChangeArrowheads="1"/>
          </p:cNvSpPr>
          <p:nvPr/>
        </p:nvSpPr>
        <p:spPr bwMode="auto">
          <a:xfrm>
            <a:off x="5195888" y="2881313"/>
            <a:ext cx="239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10</a:t>
            </a:r>
          </a:p>
        </p:txBody>
      </p:sp>
      <p:sp>
        <p:nvSpPr>
          <p:cNvPr id="142365" name="Text Box 13"/>
          <p:cNvSpPr txBox="1">
            <a:spLocks noChangeArrowheads="1"/>
          </p:cNvSpPr>
          <p:nvPr/>
        </p:nvSpPr>
        <p:spPr bwMode="auto">
          <a:xfrm>
            <a:off x="5314950" y="34909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5</a:t>
            </a:r>
          </a:p>
        </p:txBody>
      </p:sp>
      <p:sp>
        <p:nvSpPr>
          <p:cNvPr id="142366" name="Text Box 14"/>
          <p:cNvSpPr txBox="1">
            <a:spLocks noChangeArrowheads="1"/>
          </p:cNvSpPr>
          <p:nvPr/>
        </p:nvSpPr>
        <p:spPr bwMode="auto">
          <a:xfrm>
            <a:off x="5340350" y="41005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42367" name="Line 16"/>
          <p:cNvSpPr>
            <a:spLocks noChangeShapeType="1"/>
          </p:cNvSpPr>
          <p:nvPr/>
        </p:nvSpPr>
        <p:spPr bwMode="auto">
          <a:xfrm>
            <a:off x="5562600" y="4229100"/>
            <a:ext cx="32115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68" name="Line 17"/>
          <p:cNvSpPr>
            <a:spLocks noChangeShapeType="1"/>
          </p:cNvSpPr>
          <p:nvPr/>
        </p:nvSpPr>
        <p:spPr bwMode="auto">
          <a:xfrm>
            <a:off x="5562600" y="24003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69" name="Line 18"/>
          <p:cNvSpPr>
            <a:spLocks noChangeShapeType="1"/>
          </p:cNvSpPr>
          <p:nvPr/>
        </p:nvSpPr>
        <p:spPr bwMode="auto">
          <a:xfrm>
            <a:off x="5486400" y="36195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70" name="Line 19"/>
          <p:cNvSpPr>
            <a:spLocks noChangeShapeType="1"/>
          </p:cNvSpPr>
          <p:nvPr/>
        </p:nvSpPr>
        <p:spPr bwMode="auto">
          <a:xfrm>
            <a:off x="5486400" y="30099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71" name="Line 20"/>
          <p:cNvSpPr>
            <a:spLocks noChangeShapeType="1"/>
          </p:cNvSpPr>
          <p:nvPr/>
        </p:nvSpPr>
        <p:spPr bwMode="auto">
          <a:xfrm>
            <a:off x="5486400" y="24003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72" name="Rectangle 4"/>
          <p:cNvSpPr>
            <a:spLocks noChangeArrowheads="1"/>
          </p:cNvSpPr>
          <p:nvPr/>
        </p:nvSpPr>
        <p:spPr bwMode="auto">
          <a:xfrm>
            <a:off x="0" y="914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Action in Diabetes and Vascular Disease (ADVANCE) Trial</a:t>
            </a:r>
          </a:p>
        </p:txBody>
      </p:sp>
      <p:sp>
        <p:nvSpPr>
          <p:cNvPr id="142373" name="Text Box 47"/>
          <p:cNvSpPr txBox="1">
            <a:spLocks noChangeArrowheads="1"/>
          </p:cNvSpPr>
          <p:nvPr/>
        </p:nvSpPr>
        <p:spPr bwMode="auto">
          <a:xfrm>
            <a:off x="304800" y="64595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Aft>
                <a:spcPts val="300"/>
              </a:spcAft>
            </a:pPr>
            <a:r>
              <a:rPr lang="en-US" altLang="pt-BR" sz="1000"/>
              <a:t>Source: ADVANCE Collaborative Group. </a:t>
            </a:r>
            <a:r>
              <a:rPr lang="en-US" altLang="pt-BR" sz="1000" i="1"/>
              <a:t>NEJM</a:t>
            </a:r>
            <a:r>
              <a:rPr lang="en-US" altLang="pt-BR" sz="1000"/>
              <a:t> 2008;358:2560-2572</a:t>
            </a:r>
          </a:p>
        </p:txBody>
      </p:sp>
      <p:sp>
        <p:nvSpPr>
          <p:cNvPr id="142374" name="Text Box 49"/>
          <p:cNvSpPr txBox="1">
            <a:spLocks noChangeArrowheads="1"/>
          </p:cNvSpPr>
          <p:nvPr/>
        </p:nvSpPr>
        <p:spPr bwMode="auto">
          <a:xfrm>
            <a:off x="304800" y="6230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CV=Cardiovascular, HbA</a:t>
            </a:r>
            <a:r>
              <a:rPr lang="en-US" altLang="pt-BR" sz="1000" baseline="-25000"/>
              <a:t>1C</a:t>
            </a:r>
            <a:r>
              <a:rPr lang="en-US" altLang="pt-BR" sz="1000"/>
              <a:t>=Glycosylated hemoglobin</a:t>
            </a:r>
          </a:p>
        </p:txBody>
      </p:sp>
      <p:sp>
        <p:nvSpPr>
          <p:cNvPr id="142375" name="Text Box 9"/>
          <p:cNvSpPr txBox="1">
            <a:spLocks noChangeArrowheads="1"/>
          </p:cNvSpPr>
          <p:nvPr/>
        </p:nvSpPr>
        <p:spPr bwMode="auto">
          <a:xfrm flipH="1">
            <a:off x="5715000" y="27813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9.6</a:t>
            </a:r>
          </a:p>
        </p:txBody>
      </p:sp>
      <p:sp>
        <p:nvSpPr>
          <p:cNvPr id="142376" name="Text Box 15"/>
          <p:cNvSpPr txBox="1">
            <a:spLocks noChangeArrowheads="1"/>
          </p:cNvSpPr>
          <p:nvPr/>
        </p:nvSpPr>
        <p:spPr bwMode="auto">
          <a:xfrm flipH="1">
            <a:off x="7162800" y="28575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8.9</a:t>
            </a:r>
          </a:p>
        </p:txBody>
      </p:sp>
      <p:sp>
        <p:nvSpPr>
          <p:cNvPr id="142377" name="Line 22"/>
          <p:cNvSpPr>
            <a:spLocks noChangeShapeType="1"/>
          </p:cNvSpPr>
          <p:nvPr/>
        </p:nvSpPr>
        <p:spPr bwMode="auto">
          <a:xfrm>
            <a:off x="6477000" y="25527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78" name="Text Box 23"/>
          <p:cNvSpPr txBox="1">
            <a:spLocks noChangeArrowheads="1"/>
          </p:cNvSpPr>
          <p:nvPr/>
        </p:nvSpPr>
        <p:spPr bwMode="auto">
          <a:xfrm flipH="1">
            <a:off x="6324600" y="22479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P=0.28</a:t>
            </a:r>
          </a:p>
        </p:txBody>
      </p:sp>
      <p:sp>
        <p:nvSpPr>
          <p:cNvPr id="142379" name="Line 24"/>
          <p:cNvSpPr>
            <a:spLocks noChangeShapeType="1"/>
          </p:cNvSpPr>
          <p:nvPr/>
        </p:nvSpPr>
        <p:spPr bwMode="auto">
          <a:xfrm>
            <a:off x="6477000" y="25527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80" name="Line 25"/>
          <p:cNvSpPr>
            <a:spLocks noChangeShapeType="1"/>
          </p:cNvSpPr>
          <p:nvPr/>
        </p:nvSpPr>
        <p:spPr bwMode="auto">
          <a:xfrm>
            <a:off x="7924800" y="25527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81" name="Rectangle 29"/>
          <p:cNvSpPr>
            <a:spLocks noChangeArrowheads="1"/>
          </p:cNvSpPr>
          <p:nvPr/>
        </p:nvSpPr>
        <p:spPr bwMode="auto">
          <a:xfrm>
            <a:off x="0" y="1295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11,140 diabetic patients randomized to intensive glucose lowering (mean HbA</a:t>
            </a:r>
            <a:r>
              <a:rPr lang="en-US" altLang="pt-BR" sz="2000" baseline="-25000"/>
              <a:t>1C</a:t>
            </a:r>
            <a:r>
              <a:rPr lang="en-US" altLang="pt-BR" sz="2000"/>
              <a:t> of 6.5%) or standard glucose lowering (mean HbA</a:t>
            </a:r>
            <a:r>
              <a:rPr lang="en-US" altLang="pt-BR" sz="2000" baseline="-25000"/>
              <a:t>1C</a:t>
            </a:r>
            <a:r>
              <a:rPr lang="en-US" altLang="pt-BR" sz="2000"/>
              <a:t> of 7.3%) for 5 years</a:t>
            </a:r>
          </a:p>
          <a:p>
            <a:pPr algn="ctr" eaLnBrk="1" hangingPunct="1">
              <a:lnSpc>
                <a:spcPct val="80000"/>
              </a:lnSpc>
              <a:spcBef>
                <a:spcPct val="20000"/>
              </a:spcBef>
            </a:pPr>
            <a:endParaRPr lang="en-US" altLang="pt-BR" sz="1800"/>
          </a:p>
          <a:p>
            <a:pPr algn="ctr" eaLnBrk="1" hangingPunct="1">
              <a:lnSpc>
                <a:spcPct val="115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8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70000"/>
              </a:lnSpc>
              <a:spcBef>
                <a:spcPct val="20000"/>
              </a:spcBef>
            </a:pPr>
            <a:endParaRPr lang="en-US" altLang="pt-BR" sz="1800"/>
          </a:p>
          <a:p>
            <a:pPr algn="ctr" eaLnBrk="1" hangingPunct="1">
              <a:lnSpc>
                <a:spcPct val="55000"/>
              </a:lnSpc>
              <a:spcBef>
                <a:spcPct val="20000"/>
              </a:spcBef>
            </a:pPr>
            <a:endParaRPr lang="en-US" altLang="pt-BR" sz="1800"/>
          </a:p>
          <a:p>
            <a:pPr algn="ctr" eaLnBrk="1" hangingPunct="1">
              <a:lnSpc>
                <a:spcPct val="50000"/>
              </a:lnSpc>
              <a:spcBef>
                <a:spcPct val="20000"/>
              </a:spcBef>
            </a:pPr>
            <a:endParaRPr lang="en-US" altLang="pt-BR" sz="1800"/>
          </a:p>
          <a:p>
            <a:pPr algn="ctr" eaLnBrk="1" hangingPunct="1">
              <a:lnSpc>
                <a:spcPct val="65000"/>
              </a:lnSpc>
              <a:spcBef>
                <a:spcPct val="20000"/>
              </a:spcBef>
            </a:pPr>
            <a:r>
              <a:rPr lang="en-US" altLang="pt-BR" sz="1800"/>
              <a:t> </a:t>
            </a:r>
          </a:p>
          <a:p>
            <a:pPr algn="ctr" eaLnBrk="1" hangingPunct="1">
              <a:lnSpc>
                <a:spcPct val="45000"/>
              </a:lnSpc>
              <a:spcBef>
                <a:spcPct val="20000"/>
              </a:spcBef>
            </a:pPr>
            <a:endParaRPr lang="en-US" altLang="pt-BR" sz="1800"/>
          </a:p>
          <a:p>
            <a:pPr algn="ctr" eaLnBrk="1" hangingPunct="1">
              <a:lnSpc>
                <a:spcPct val="45000"/>
              </a:lnSpc>
              <a:spcBef>
                <a:spcPct val="20000"/>
              </a:spcBef>
            </a:pPr>
            <a:endParaRPr lang="en-US" altLang="pt-BR" sz="1800"/>
          </a:p>
          <a:p>
            <a:pPr algn="ctr" eaLnBrk="1" hangingPunct="1">
              <a:lnSpc>
                <a:spcPct val="45000"/>
              </a:lnSpc>
              <a:spcBef>
                <a:spcPct val="20000"/>
              </a:spcBef>
              <a:spcAft>
                <a:spcPts val="600"/>
              </a:spcAft>
            </a:pPr>
            <a:endParaRPr lang="en-US" altLang="pt-BR" sz="1800"/>
          </a:p>
          <a:p>
            <a:pPr algn="ctr" eaLnBrk="1" hangingPunct="1">
              <a:lnSpc>
                <a:spcPct val="45000"/>
              </a:lnSpc>
              <a:spcBef>
                <a:spcPct val="20000"/>
              </a:spcBef>
              <a:spcAft>
                <a:spcPts val="600"/>
              </a:spcAft>
            </a:pPr>
            <a:endParaRPr lang="en-US" altLang="pt-BR" sz="1800"/>
          </a:p>
          <a:p>
            <a:pPr algn="ctr" eaLnBrk="1" hangingPunct="1">
              <a:spcBef>
                <a:spcPct val="20000"/>
              </a:spcBef>
            </a:pPr>
            <a:r>
              <a:rPr lang="en-US" altLang="pt-BR" sz="2000">
                <a:solidFill>
                  <a:srgbClr val="3333FF"/>
                </a:solidFill>
              </a:rPr>
              <a:t>Intensive glucose lowering reduces adverse CV events, largely through a significant reduction in microvascular events</a:t>
            </a:r>
          </a:p>
        </p:txBody>
      </p:sp>
      <p:cxnSp>
        <p:nvCxnSpPr>
          <p:cNvPr id="142382"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9" name="Rectangle 48"/>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ChangeArrowheads="1"/>
          </p:cNvSpPr>
          <p:nvPr/>
        </p:nvSpPr>
        <p:spPr bwMode="auto">
          <a:xfrm>
            <a:off x="1377950" y="2971800"/>
            <a:ext cx="1463675" cy="13604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4387" name="Rectangle 6"/>
          <p:cNvSpPr>
            <a:spLocks noChangeArrowheads="1"/>
          </p:cNvSpPr>
          <p:nvPr/>
        </p:nvSpPr>
        <p:spPr bwMode="auto">
          <a:xfrm>
            <a:off x="2841625" y="3124200"/>
            <a:ext cx="1450975" cy="12080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4388" name="Text Box 7"/>
          <p:cNvSpPr txBox="1">
            <a:spLocks noChangeArrowheads="1"/>
          </p:cNvSpPr>
          <p:nvPr/>
        </p:nvSpPr>
        <p:spPr bwMode="auto">
          <a:xfrm rot="-5400000">
            <a:off x="-459581" y="3126581"/>
            <a:ext cx="1957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Any CV           event* (%)</a:t>
            </a:r>
          </a:p>
        </p:txBody>
      </p:sp>
      <p:sp>
        <p:nvSpPr>
          <p:cNvPr id="144389" name="Text Box 8"/>
          <p:cNvSpPr txBox="1">
            <a:spLocks noChangeArrowheads="1"/>
          </p:cNvSpPr>
          <p:nvPr/>
        </p:nvSpPr>
        <p:spPr bwMode="auto">
          <a:xfrm flipH="1">
            <a:off x="1382713" y="4419600"/>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Standard Therapy</a:t>
            </a:r>
          </a:p>
        </p:txBody>
      </p:sp>
      <p:sp>
        <p:nvSpPr>
          <p:cNvPr id="144390" name="Text Box 9"/>
          <p:cNvSpPr txBox="1">
            <a:spLocks noChangeArrowheads="1"/>
          </p:cNvSpPr>
          <p:nvPr/>
        </p:nvSpPr>
        <p:spPr bwMode="auto">
          <a:xfrm flipH="1">
            <a:off x="1371600" y="26670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33.5</a:t>
            </a:r>
          </a:p>
        </p:txBody>
      </p:sp>
      <p:sp>
        <p:nvSpPr>
          <p:cNvPr id="144391" name="Text Box 10"/>
          <p:cNvSpPr txBox="1">
            <a:spLocks noChangeArrowheads="1"/>
          </p:cNvSpPr>
          <p:nvPr/>
        </p:nvSpPr>
        <p:spPr bwMode="auto">
          <a:xfrm flipH="1">
            <a:off x="2830513" y="4419600"/>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Intensive Glucose Lowering</a:t>
            </a:r>
          </a:p>
        </p:txBody>
      </p:sp>
      <p:sp>
        <p:nvSpPr>
          <p:cNvPr id="144392" name="Text Box 11"/>
          <p:cNvSpPr txBox="1">
            <a:spLocks noChangeArrowheads="1"/>
          </p:cNvSpPr>
          <p:nvPr/>
        </p:nvSpPr>
        <p:spPr bwMode="auto">
          <a:xfrm>
            <a:off x="863600" y="2386013"/>
            <a:ext cx="239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45</a:t>
            </a:r>
          </a:p>
        </p:txBody>
      </p:sp>
      <p:sp>
        <p:nvSpPr>
          <p:cNvPr id="144393" name="Text Box 12"/>
          <p:cNvSpPr txBox="1">
            <a:spLocks noChangeArrowheads="1"/>
          </p:cNvSpPr>
          <p:nvPr/>
        </p:nvSpPr>
        <p:spPr bwMode="auto">
          <a:xfrm>
            <a:off x="863600" y="2995613"/>
            <a:ext cx="239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30</a:t>
            </a:r>
          </a:p>
        </p:txBody>
      </p:sp>
      <p:sp>
        <p:nvSpPr>
          <p:cNvPr id="144394" name="Text Box 13"/>
          <p:cNvSpPr txBox="1">
            <a:spLocks noChangeArrowheads="1"/>
          </p:cNvSpPr>
          <p:nvPr/>
        </p:nvSpPr>
        <p:spPr bwMode="auto">
          <a:xfrm>
            <a:off x="862013" y="3605213"/>
            <a:ext cx="241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15</a:t>
            </a:r>
          </a:p>
        </p:txBody>
      </p:sp>
      <p:sp>
        <p:nvSpPr>
          <p:cNvPr id="144395" name="Text Box 14"/>
          <p:cNvSpPr txBox="1">
            <a:spLocks noChangeArrowheads="1"/>
          </p:cNvSpPr>
          <p:nvPr/>
        </p:nvSpPr>
        <p:spPr bwMode="auto">
          <a:xfrm>
            <a:off x="1008063" y="42148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44396" name="Text Box 15"/>
          <p:cNvSpPr txBox="1">
            <a:spLocks noChangeArrowheads="1"/>
          </p:cNvSpPr>
          <p:nvPr/>
        </p:nvSpPr>
        <p:spPr bwMode="auto">
          <a:xfrm flipH="1">
            <a:off x="2819400" y="28194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29.5</a:t>
            </a:r>
          </a:p>
        </p:txBody>
      </p:sp>
      <p:sp>
        <p:nvSpPr>
          <p:cNvPr id="144397" name="Line 16"/>
          <p:cNvSpPr>
            <a:spLocks noChangeShapeType="1"/>
          </p:cNvSpPr>
          <p:nvPr/>
        </p:nvSpPr>
        <p:spPr bwMode="auto">
          <a:xfrm>
            <a:off x="1230313" y="4343400"/>
            <a:ext cx="32115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398" name="Line 17"/>
          <p:cNvSpPr>
            <a:spLocks noChangeShapeType="1"/>
          </p:cNvSpPr>
          <p:nvPr/>
        </p:nvSpPr>
        <p:spPr bwMode="auto">
          <a:xfrm>
            <a:off x="1230313" y="25146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399" name="Line 18"/>
          <p:cNvSpPr>
            <a:spLocks noChangeShapeType="1"/>
          </p:cNvSpPr>
          <p:nvPr/>
        </p:nvSpPr>
        <p:spPr bwMode="auto">
          <a:xfrm>
            <a:off x="1154113" y="37338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00" name="Line 19"/>
          <p:cNvSpPr>
            <a:spLocks noChangeShapeType="1"/>
          </p:cNvSpPr>
          <p:nvPr/>
        </p:nvSpPr>
        <p:spPr bwMode="auto">
          <a:xfrm>
            <a:off x="1154113" y="31242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01" name="Line 20"/>
          <p:cNvSpPr>
            <a:spLocks noChangeShapeType="1"/>
          </p:cNvSpPr>
          <p:nvPr/>
        </p:nvSpPr>
        <p:spPr bwMode="auto">
          <a:xfrm>
            <a:off x="1154113" y="25146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02" name="Line 22"/>
          <p:cNvSpPr>
            <a:spLocks noChangeShapeType="1"/>
          </p:cNvSpPr>
          <p:nvPr/>
        </p:nvSpPr>
        <p:spPr bwMode="auto">
          <a:xfrm>
            <a:off x="2133600" y="24384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03" name="Text Box 23"/>
          <p:cNvSpPr txBox="1">
            <a:spLocks noChangeArrowheads="1"/>
          </p:cNvSpPr>
          <p:nvPr/>
        </p:nvSpPr>
        <p:spPr bwMode="auto">
          <a:xfrm flipH="1">
            <a:off x="1981200" y="21336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P=0.14</a:t>
            </a:r>
          </a:p>
        </p:txBody>
      </p:sp>
      <p:sp>
        <p:nvSpPr>
          <p:cNvPr id="144404" name="Line 24"/>
          <p:cNvSpPr>
            <a:spLocks noChangeShapeType="1"/>
          </p:cNvSpPr>
          <p:nvPr/>
        </p:nvSpPr>
        <p:spPr bwMode="auto">
          <a:xfrm>
            <a:off x="2133600" y="24384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05" name="Line 25"/>
          <p:cNvSpPr>
            <a:spLocks noChangeShapeType="1"/>
          </p:cNvSpPr>
          <p:nvPr/>
        </p:nvSpPr>
        <p:spPr bwMode="auto">
          <a:xfrm>
            <a:off x="3581400" y="2438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06" name="Rectangle 5"/>
          <p:cNvSpPr>
            <a:spLocks noChangeArrowheads="1"/>
          </p:cNvSpPr>
          <p:nvPr/>
        </p:nvSpPr>
        <p:spPr bwMode="auto">
          <a:xfrm>
            <a:off x="5710238" y="3048000"/>
            <a:ext cx="1463675" cy="1284288"/>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4407" name="Rectangle 6"/>
          <p:cNvSpPr>
            <a:spLocks noChangeArrowheads="1"/>
          </p:cNvSpPr>
          <p:nvPr/>
        </p:nvSpPr>
        <p:spPr bwMode="auto">
          <a:xfrm>
            <a:off x="7173913" y="2971800"/>
            <a:ext cx="1450975" cy="1360488"/>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sz="1800"/>
          </a:p>
        </p:txBody>
      </p:sp>
      <p:sp>
        <p:nvSpPr>
          <p:cNvPr id="144408" name="Text Box 7"/>
          <p:cNvSpPr txBox="1">
            <a:spLocks noChangeArrowheads="1"/>
          </p:cNvSpPr>
          <p:nvPr/>
        </p:nvSpPr>
        <p:spPr bwMode="auto">
          <a:xfrm rot="-5400000">
            <a:off x="3883819" y="3126581"/>
            <a:ext cx="1957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1600">
                <a:latin typeface="Franklin Gothic Demi" panose="020B0703020102020204" pitchFamily="34" charset="0"/>
              </a:rPr>
              <a:t>All-cause    mortality (%)</a:t>
            </a:r>
          </a:p>
        </p:txBody>
      </p:sp>
      <p:sp>
        <p:nvSpPr>
          <p:cNvPr id="144409" name="Text Box 8"/>
          <p:cNvSpPr txBox="1">
            <a:spLocks noChangeArrowheads="1"/>
          </p:cNvSpPr>
          <p:nvPr/>
        </p:nvSpPr>
        <p:spPr bwMode="auto">
          <a:xfrm flipH="1">
            <a:off x="5715000" y="4419600"/>
            <a:ext cx="1447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Standard Therapy</a:t>
            </a:r>
          </a:p>
        </p:txBody>
      </p:sp>
      <p:sp>
        <p:nvSpPr>
          <p:cNvPr id="144410" name="Text Box 9"/>
          <p:cNvSpPr txBox="1">
            <a:spLocks noChangeArrowheads="1"/>
          </p:cNvSpPr>
          <p:nvPr/>
        </p:nvSpPr>
        <p:spPr bwMode="auto">
          <a:xfrm flipH="1">
            <a:off x="5715000" y="2743200"/>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200"/>
              </a:lnSpc>
            </a:pPr>
            <a:r>
              <a:rPr lang="en-US" altLang="pt-BR" sz="1600">
                <a:latin typeface="Franklin Gothic Demi" panose="020B0703020102020204" pitchFamily="34" charset="0"/>
                <a:cs typeface="Arial" panose="020B0604020202020204" pitchFamily="34" charset="0"/>
              </a:rPr>
              <a:t>10.6</a:t>
            </a:r>
          </a:p>
        </p:txBody>
      </p:sp>
      <p:sp>
        <p:nvSpPr>
          <p:cNvPr id="144411" name="Text Box 10"/>
          <p:cNvSpPr txBox="1">
            <a:spLocks noChangeArrowheads="1"/>
          </p:cNvSpPr>
          <p:nvPr/>
        </p:nvSpPr>
        <p:spPr bwMode="auto">
          <a:xfrm flipH="1">
            <a:off x="7162800" y="4419600"/>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Intensive Glucose Lowering</a:t>
            </a:r>
          </a:p>
        </p:txBody>
      </p:sp>
      <p:sp>
        <p:nvSpPr>
          <p:cNvPr id="144412" name="Text Box 11"/>
          <p:cNvSpPr txBox="1">
            <a:spLocks noChangeArrowheads="1"/>
          </p:cNvSpPr>
          <p:nvPr/>
        </p:nvSpPr>
        <p:spPr bwMode="auto">
          <a:xfrm>
            <a:off x="5194300" y="2386013"/>
            <a:ext cx="241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15</a:t>
            </a:r>
          </a:p>
        </p:txBody>
      </p:sp>
      <p:sp>
        <p:nvSpPr>
          <p:cNvPr id="144413" name="Text Box 12"/>
          <p:cNvSpPr txBox="1">
            <a:spLocks noChangeArrowheads="1"/>
          </p:cNvSpPr>
          <p:nvPr/>
        </p:nvSpPr>
        <p:spPr bwMode="auto">
          <a:xfrm>
            <a:off x="5195888" y="2995613"/>
            <a:ext cx="239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10</a:t>
            </a:r>
          </a:p>
        </p:txBody>
      </p:sp>
      <p:sp>
        <p:nvSpPr>
          <p:cNvPr id="144414" name="Text Box 13"/>
          <p:cNvSpPr txBox="1">
            <a:spLocks noChangeArrowheads="1"/>
          </p:cNvSpPr>
          <p:nvPr/>
        </p:nvSpPr>
        <p:spPr bwMode="auto">
          <a:xfrm>
            <a:off x="5314950" y="36052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5</a:t>
            </a:r>
          </a:p>
        </p:txBody>
      </p:sp>
      <p:sp>
        <p:nvSpPr>
          <p:cNvPr id="144415" name="Text Box 14"/>
          <p:cNvSpPr txBox="1">
            <a:spLocks noChangeArrowheads="1"/>
          </p:cNvSpPr>
          <p:nvPr/>
        </p:nvSpPr>
        <p:spPr bwMode="auto">
          <a:xfrm>
            <a:off x="5340350" y="4214813"/>
            <a:ext cx="12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600">
                <a:latin typeface="Franklin Gothic Demi" panose="020B0703020102020204" pitchFamily="34" charset="0"/>
              </a:rPr>
              <a:t>0</a:t>
            </a:r>
          </a:p>
        </p:txBody>
      </p:sp>
      <p:sp>
        <p:nvSpPr>
          <p:cNvPr id="144416" name="Text Box 15"/>
          <p:cNvSpPr txBox="1">
            <a:spLocks noChangeArrowheads="1"/>
          </p:cNvSpPr>
          <p:nvPr/>
        </p:nvSpPr>
        <p:spPr bwMode="auto">
          <a:xfrm flipH="1">
            <a:off x="7162800" y="2667000"/>
            <a:ext cx="144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2000"/>
              </a:lnSpc>
            </a:pPr>
            <a:r>
              <a:rPr lang="en-US" altLang="pt-BR" sz="1600">
                <a:latin typeface="Franklin Gothic Demi" panose="020B0703020102020204" pitchFamily="34" charset="0"/>
                <a:cs typeface="Arial" panose="020B0604020202020204" pitchFamily="34" charset="0"/>
              </a:rPr>
              <a:t>11.4</a:t>
            </a:r>
          </a:p>
        </p:txBody>
      </p:sp>
      <p:sp>
        <p:nvSpPr>
          <p:cNvPr id="144417" name="Line 16"/>
          <p:cNvSpPr>
            <a:spLocks noChangeShapeType="1"/>
          </p:cNvSpPr>
          <p:nvPr/>
        </p:nvSpPr>
        <p:spPr bwMode="auto">
          <a:xfrm>
            <a:off x="5562600" y="4343400"/>
            <a:ext cx="32115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18" name="Line 17"/>
          <p:cNvSpPr>
            <a:spLocks noChangeShapeType="1"/>
          </p:cNvSpPr>
          <p:nvPr/>
        </p:nvSpPr>
        <p:spPr bwMode="auto">
          <a:xfrm>
            <a:off x="5562600" y="25146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19" name="Line 18"/>
          <p:cNvSpPr>
            <a:spLocks noChangeShapeType="1"/>
          </p:cNvSpPr>
          <p:nvPr/>
        </p:nvSpPr>
        <p:spPr bwMode="auto">
          <a:xfrm>
            <a:off x="5486400" y="37338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20" name="Line 19"/>
          <p:cNvSpPr>
            <a:spLocks noChangeShapeType="1"/>
          </p:cNvSpPr>
          <p:nvPr/>
        </p:nvSpPr>
        <p:spPr bwMode="auto">
          <a:xfrm>
            <a:off x="5486400" y="31242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21" name="Line 20"/>
          <p:cNvSpPr>
            <a:spLocks noChangeShapeType="1"/>
          </p:cNvSpPr>
          <p:nvPr/>
        </p:nvSpPr>
        <p:spPr bwMode="auto">
          <a:xfrm>
            <a:off x="5486400" y="2514600"/>
            <a:ext cx="7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22" name="Line 22"/>
          <p:cNvSpPr>
            <a:spLocks noChangeShapeType="1"/>
          </p:cNvSpPr>
          <p:nvPr/>
        </p:nvSpPr>
        <p:spPr bwMode="auto">
          <a:xfrm>
            <a:off x="6400800" y="2438400"/>
            <a:ext cx="1447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23" name="Text Box 23"/>
          <p:cNvSpPr txBox="1">
            <a:spLocks noChangeArrowheads="1"/>
          </p:cNvSpPr>
          <p:nvPr/>
        </p:nvSpPr>
        <p:spPr bwMode="auto">
          <a:xfrm flipH="1">
            <a:off x="6248400" y="2133600"/>
            <a:ext cx="1752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1900"/>
              </a:lnSpc>
            </a:pPr>
            <a:r>
              <a:rPr lang="en-US" altLang="pt-BR" sz="1600">
                <a:latin typeface="Franklin Gothic Demi" panose="020B0703020102020204" pitchFamily="34" charset="0"/>
              </a:rPr>
              <a:t>P=0.62</a:t>
            </a:r>
          </a:p>
        </p:txBody>
      </p:sp>
      <p:sp>
        <p:nvSpPr>
          <p:cNvPr id="144424" name="Line 24"/>
          <p:cNvSpPr>
            <a:spLocks noChangeShapeType="1"/>
          </p:cNvSpPr>
          <p:nvPr/>
        </p:nvSpPr>
        <p:spPr bwMode="auto">
          <a:xfrm>
            <a:off x="6400800" y="24384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25" name="Line 25"/>
          <p:cNvSpPr>
            <a:spLocks noChangeShapeType="1"/>
          </p:cNvSpPr>
          <p:nvPr/>
        </p:nvSpPr>
        <p:spPr bwMode="auto">
          <a:xfrm flipH="1">
            <a:off x="7837488" y="2438400"/>
            <a:ext cx="11112"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4426" name="Rectangle 4"/>
          <p:cNvSpPr>
            <a:spLocks noChangeArrowheads="1"/>
          </p:cNvSpPr>
          <p:nvPr/>
        </p:nvSpPr>
        <p:spPr bwMode="auto">
          <a:xfrm>
            <a:off x="0" y="9096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a:t>Veterans Affairs Diabetes Trial (VADT)</a:t>
            </a:r>
          </a:p>
        </p:txBody>
      </p:sp>
      <p:sp>
        <p:nvSpPr>
          <p:cNvPr id="144427" name="Text Box 47"/>
          <p:cNvSpPr txBox="1">
            <a:spLocks noChangeArrowheads="1"/>
          </p:cNvSpPr>
          <p:nvPr/>
        </p:nvSpPr>
        <p:spPr bwMode="auto">
          <a:xfrm>
            <a:off x="533400" y="6459538"/>
            <a:ext cx="853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Aft>
                <a:spcPts val="300"/>
              </a:spcAft>
            </a:pPr>
            <a:r>
              <a:rPr lang="en-US" altLang="pt-BR" sz="1000"/>
              <a:t>Source: Duckworth W et al. </a:t>
            </a:r>
            <a:r>
              <a:rPr lang="en-US" altLang="pt-BR" sz="1000" i="1"/>
              <a:t>NEJM </a:t>
            </a:r>
            <a:r>
              <a:rPr lang="en-US" altLang="pt-BR" sz="1000"/>
              <a:t>2009;360;129-139</a:t>
            </a:r>
          </a:p>
        </p:txBody>
      </p:sp>
      <p:sp>
        <p:nvSpPr>
          <p:cNvPr id="144428" name="Text Box 49"/>
          <p:cNvSpPr txBox="1">
            <a:spLocks noChangeArrowheads="1"/>
          </p:cNvSpPr>
          <p:nvPr/>
        </p:nvSpPr>
        <p:spPr bwMode="auto">
          <a:xfrm>
            <a:off x="5181600" y="607695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CAD=Coronary artery disease, CV=Cardiovascular, HbA</a:t>
            </a:r>
            <a:r>
              <a:rPr lang="en-US" altLang="pt-BR" sz="1000" baseline="-25000"/>
              <a:t>1C</a:t>
            </a:r>
            <a:r>
              <a:rPr lang="en-US" altLang="pt-BR" sz="1000"/>
              <a:t>=Glycosylated hemoglobin, MI=Myocardial infarction</a:t>
            </a:r>
          </a:p>
        </p:txBody>
      </p:sp>
      <p:sp>
        <p:nvSpPr>
          <p:cNvPr id="144429" name="Rectangle 29"/>
          <p:cNvSpPr>
            <a:spLocks noChangeArrowheads="1"/>
          </p:cNvSpPr>
          <p:nvPr/>
        </p:nvSpPr>
        <p:spPr bwMode="auto">
          <a:xfrm>
            <a:off x="0" y="1295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pt-BR" sz="2000"/>
              <a:t>1,791 diabetic patients randomized to intensive glucose lowering (mean HbA</a:t>
            </a:r>
            <a:r>
              <a:rPr lang="en-US" altLang="pt-BR" sz="2000" baseline="-25000"/>
              <a:t>1C</a:t>
            </a:r>
            <a:r>
              <a:rPr lang="en-US" altLang="pt-BR" sz="2000"/>
              <a:t> of 6.9%) or standard glucose lowering (mean HbA</a:t>
            </a:r>
            <a:r>
              <a:rPr lang="en-US" altLang="pt-BR" sz="2000" baseline="-25000"/>
              <a:t>1C</a:t>
            </a:r>
            <a:r>
              <a:rPr lang="en-US" altLang="pt-BR" sz="2000"/>
              <a:t> of 8.4%) for 7.5 years</a:t>
            </a:r>
          </a:p>
          <a:p>
            <a:pPr algn="ctr" eaLnBrk="1" hangingPunct="1">
              <a:lnSpc>
                <a:spcPct val="80000"/>
              </a:lnSpc>
              <a:spcBef>
                <a:spcPct val="20000"/>
              </a:spcBef>
            </a:pPr>
            <a:endParaRPr lang="en-US" altLang="pt-BR" sz="1800"/>
          </a:p>
          <a:p>
            <a:pPr algn="ctr" eaLnBrk="1" hangingPunct="1">
              <a:lnSpc>
                <a:spcPct val="95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11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40000"/>
              </a:lnSpc>
              <a:spcBef>
                <a:spcPct val="20000"/>
              </a:spcBef>
            </a:pPr>
            <a:endParaRPr lang="en-US" altLang="pt-BR" sz="1800"/>
          </a:p>
          <a:p>
            <a:pPr algn="ctr" eaLnBrk="1" hangingPunct="1">
              <a:lnSpc>
                <a:spcPct val="70000"/>
              </a:lnSpc>
              <a:spcBef>
                <a:spcPct val="20000"/>
              </a:spcBef>
            </a:pPr>
            <a:endParaRPr lang="en-US" altLang="pt-BR" sz="1800"/>
          </a:p>
          <a:p>
            <a:pPr algn="ctr" eaLnBrk="1" hangingPunct="1">
              <a:lnSpc>
                <a:spcPct val="55000"/>
              </a:lnSpc>
              <a:spcBef>
                <a:spcPct val="20000"/>
              </a:spcBef>
            </a:pPr>
            <a:endParaRPr lang="en-US" altLang="pt-BR" sz="1800"/>
          </a:p>
          <a:p>
            <a:pPr algn="ctr" eaLnBrk="1" hangingPunct="1">
              <a:lnSpc>
                <a:spcPct val="50000"/>
              </a:lnSpc>
              <a:spcBef>
                <a:spcPct val="20000"/>
              </a:spcBef>
            </a:pPr>
            <a:endParaRPr lang="en-US" altLang="pt-BR" sz="1800"/>
          </a:p>
          <a:p>
            <a:pPr algn="ctr" eaLnBrk="1" hangingPunct="1">
              <a:lnSpc>
                <a:spcPct val="65000"/>
              </a:lnSpc>
              <a:spcBef>
                <a:spcPct val="20000"/>
              </a:spcBef>
            </a:pPr>
            <a:r>
              <a:rPr lang="en-US" altLang="pt-BR" sz="1800"/>
              <a:t> </a:t>
            </a:r>
          </a:p>
          <a:p>
            <a:pPr algn="ctr" eaLnBrk="1" hangingPunct="1">
              <a:lnSpc>
                <a:spcPct val="45000"/>
              </a:lnSpc>
              <a:spcBef>
                <a:spcPct val="20000"/>
              </a:spcBef>
            </a:pPr>
            <a:endParaRPr lang="en-US" altLang="pt-BR" sz="1800"/>
          </a:p>
          <a:p>
            <a:pPr algn="ctr" eaLnBrk="1" hangingPunct="1">
              <a:lnSpc>
                <a:spcPct val="45000"/>
              </a:lnSpc>
              <a:spcBef>
                <a:spcPct val="20000"/>
              </a:spcBef>
            </a:pPr>
            <a:endParaRPr lang="en-US" altLang="pt-BR" sz="1800"/>
          </a:p>
          <a:p>
            <a:pPr algn="ctr" eaLnBrk="1" hangingPunct="1">
              <a:lnSpc>
                <a:spcPct val="45000"/>
              </a:lnSpc>
              <a:spcBef>
                <a:spcPct val="20000"/>
              </a:spcBef>
            </a:pPr>
            <a:endParaRPr lang="en-US" altLang="pt-BR" sz="1800"/>
          </a:p>
          <a:p>
            <a:pPr algn="ctr" eaLnBrk="1" hangingPunct="1">
              <a:lnSpc>
                <a:spcPct val="45000"/>
              </a:lnSpc>
              <a:spcBef>
                <a:spcPct val="20000"/>
              </a:spcBef>
            </a:pPr>
            <a:endParaRPr lang="en-US" altLang="pt-BR" sz="1800"/>
          </a:p>
          <a:p>
            <a:pPr algn="ctr" eaLnBrk="1" hangingPunct="1">
              <a:lnSpc>
                <a:spcPct val="45000"/>
              </a:lnSpc>
              <a:spcBef>
                <a:spcPct val="20000"/>
              </a:spcBef>
            </a:pPr>
            <a:endParaRPr lang="en-US" altLang="pt-BR" sz="1800"/>
          </a:p>
          <a:p>
            <a:pPr algn="ctr" eaLnBrk="1" hangingPunct="1">
              <a:spcBef>
                <a:spcPct val="20000"/>
              </a:spcBef>
            </a:pPr>
            <a:r>
              <a:rPr lang="en-US" altLang="pt-BR" sz="2000">
                <a:solidFill>
                  <a:srgbClr val="3333FF"/>
                </a:solidFill>
              </a:rPr>
              <a:t>Intensive glucose lowering is not superior in reducing CV events or mortality</a:t>
            </a:r>
          </a:p>
        </p:txBody>
      </p:sp>
      <p:sp>
        <p:nvSpPr>
          <p:cNvPr id="144430" name="Text Box 49"/>
          <p:cNvSpPr txBox="1">
            <a:spLocks noChangeArrowheads="1"/>
          </p:cNvSpPr>
          <p:nvPr/>
        </p:nvSpPr>
        <p:spPr bwMode="auto">
          <a:xfrm>
            <a:off x="5486400" y="57150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*Composite of MI, stroke, CV death, CHF, surgery for vascular disease, CAD, and amputation for gangrene</a:t>
            </a:r>
          </a:p>
        </p:txBody>
      </p:sp>
      <p:cxnSp>
        <p:nvCxnSpPr>
          <p:cNvPr id="14443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50" name="Rectangle 4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Diabetes Mellitus (Type II):</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Effect of Intensive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0" y="371475"/>
            <a:ext cx="9144000" cy="1136650"/>
          </a:xfrm>
          <a:prstGeom prst="rect">
            <a:avLst/>
          </a:prstGeom>
          <a:solidFill>
            <a:schemeClr val="accent2"/>
          </a:solidFill>
          <a:ln w="9525">
            <a:solidFill>
              <a:schemeClr val="accent2"/>
            </a:solidFill>
            <a:miter lim="800000"/>
            <a:headEnd/>
            <a:tailEnd/>
          </a:ln>
          <a:effectLst/>
        </p:spPr>
        <p:txBody>
          <a:bodyPr>
            <a:spAutoFit/>
          </a:bodyPr>
          <a:lstStyle/>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Evidence for Current Cardiovascular Disease </a:t>
            </a:r>
          </a:p>
          <a:p>
            <a:pPr algn="ctr">
              <a:defRPr/>
            </a:pPr>
            <a:r>
              <a:rPr lang="en-US" sz="3400" dirty="0">
                <a:solidFill>
                  <a:schemeClr val="bg1"/>
                </a:solidFill>
                <a:effectLst>
                  <a:outerShdw blurRad="38100" dist="38100" dir="2700000" algn="tl">
                    <a:srgbClr val="000000"/>
                  </a:outerShdw>
                </a:effectLst>
                <a:latin typeface="Franklin Gothic Demi" pitchFamily="34" charset="0"/>
                <a:ea typeface="+mn-ea"/>
                <a:cs typeface="ＭＳ Ｐゴシック" charset="-128"/>
              </a:rPr>
              <a:t>Prevention Guidelines</a:t>
            </a:r>
          </a:p>
        </p:txBody>
      </p:sp>
      <p:sp>
        <p:nvSpPr>
          <p:cNvPr id="2" name="Rectangle 1"/>
          <p:cNvSpPr/>
          <p:nvPr/>
        </p:nvSpPr>
        <p:spPr>
          <a:xfrm>
            <a:off x="533400" y="2859088"/>
            <a:ext cx="8229600" cy="1200150"/>
          </a:xfrm>
          <a:prstGeom prst="rect">
            <a:avLst/>
          </a:prstGeom>
        </p:spPr>
        <p:txBody>
          <a:bodyPr>
            <a:spAutoFit/>
          </a:bodyPr>
          <a:lstStyle/>
          <a:p>
            <a:pPr algn="ctr">
              <a:defRPr/>
            </a:pPr>
            <a:r>
              <a:rPr lang="en-US" sz="3600" b="1" dirty="0">
                <a:solidFill>
                  <a:schemeClr val="accent2"/>
                </a:solidFill>
                <a:effectLst>
                  <a:outerShdw blurRad="38100" dist="38100" dir="2700000" algn="tl">
                    <a:srgbClr val="000000">
                      <a:alpha val="43137"/>
                    </a:srgbClr>
                  </a:outerShdw>
                </a:effectLst>
                <a:latin typeface="+mj-lt"/>
                <a:ea typeface="+mn-ea"/>
              </a:rPr>
              <a:t>Diagnosis Criteria and Guideline Recommendations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14"/>
          <p:cNvSpPr txBox="1">
            <a:spLocks noChangeArrowheads="1"/>
          </p:cNvSpPr>
          <p:nvPr/>
        </p:nvSpPr>
        <p:spPr bwMode="auto">
          <a:xfrm>
            <a:off x="3886200" y="6477000"/>
            <a:ext cx="51816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147459" name="Text Box 6"/>
          <p:cNvSpPr txBox="1">
            <a:spLocks noChangeArrowheads="1"/>
          </p:cNvSpPr>
          <p:nvPr/>
        </p:nvSpPr>
        <p:spPr bwMode="auto">
          <a:xfrm>
            <a:off x="609600" y="914400"/>
            <a:ext cx="8153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a:t>
            </a:r>
            <a:r>
              <a:rPr lang="en-US" altLang="pt-BR" sz="2000" b="1"/>
              <a:t>Impaired fasting glucose (IFG): </a:t>
            </a:r>
            <a:r>
              <a:rPr lang="en-US" altLang="pt-BR" sz="2000"/>
              <a:t>Defined as a fasting plasma glucose (FPG) of 100-125 mg/dL (5.6-6.9 mmol/L)*</a:t>
            </a:r>
          </a:p>
          <a:p>
            <a:pPr eaLnBrk="1" hangingPunct="1">
              <a:buFontTx/>
              <a:buChar char="•"/>
            </a:pPr>
            <a:endParaRPr lang="en-US" altLang="pt-BR" sz="2000"/>
          </a:p>
          <a:p>
            <a:pPr eaLnBrk="1" hangingPunct="1">
              <a:buFontTx/>
              <a:buChar char="•"/>
            </a:pPr>
            <a:r>
              <a:rPr lang="en-US" altLang="pt-BR" sz="2000"/>
              <a:t> </a:t>
            </a:r>
            <a:r>
              <a:rPr lang="en-US" altLang="pt-BR" sz="2000" b="1"/>
              <a:t>Impaired glucose tolerance (IGT): </a:t>
            </a:r>
            <a:r>
              <a:rPr lang="en-US" altLang="pt-BR" sz="2000"/>
              <a:t>Defined as a 2 hour plasma glucose on a 75 gram oral glucose tolerance test (OGTT) of 140-199 mg/dL (7.8-11.0 mmol/L)*</a:t>
            </a:r>
          </a:p>
          <a:p>
            <a:pPr eaLnBrk="1" hangingPunct="1">
              <a:buFontTx/>
              <a:buChar char="•"/>
            </a:pPr>
            <a:endParaRPr lang="en-US" altLang="pt-BR" sz="2000"/>
          </a:p>
          <a:p>
            <a:pPr eaLnBrk="1" hangingPunct="1">
              <a:buFontTx/>
              <a:buChar char="•"/>
            </a:pPr>
            <a:r>
              <a:rPr lang="en-US" altLang="pt-BR" sz="2000"/>
              <a:t> </a:t>
            </a:r>
            <a:r>
              <a:rPr lang="en-US" altLang="pt-BR" sz="2000" b="1"/>
              <a:t>A</a:t>
            </a:r>
            <a:r>
              <a:rPr lang="en-US" altLang="pt-BR" sz="2000" b="1" baseline="-25000"/>
              <a:t>1C</a:t>
            </a:r>
            <a:r>
              <a:rPr lang="en-US" altLang="pt-BR" sz="2000" b="1"/>
              <a:t>: </a:t>
            </a:r>
            <a:r>
              <a:rPr lang="en-US" altLang="pt-BR" sz="2000"/>
              <a:t>5.7-6.4%*</a:t>
            </a:r>
          </a:p>
        </p:txBody>
      </p:sp>
      <p:sp>
        <p:nvSpPr>
          <p:cNvPr id="69638" name="Text Box 14"/>
          <p:cNvSpPr txBox="1">
            <a:spLocks noChangeArrowheads="1"/>
          </p:cNvSpPr>
          <p:nvPr/>
        </p:nvSpPr>
        <p:spPr bwMode="auto">
          <a:xfrm>
            <a:off x="4419600" y="5543550"/>
            <a:ext cx="46482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ea typeface="ＭＳ Ｐゴシック" charset="-128"/>
              </a:rPr>
              <a:t>*For all three tests, risk is continuous, extending below the lower limit of the range and becoming disproportionately greater at higher ends of the range</a:t>
            </a:r>
          </a:p>
        </p:txBody>
      </p:sp>
      <p:cxnSp>
        <p:nvCxnSpPr>
          <p:cNvPr id="14746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Categories of Increased</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Risk for Diabetes Mellitus</a:t>
            </a:r>
          </a:p>
        </p:txBody>
      </p:sp>
      <p:sp>
        <p:nvSpPr>
          <p:cNvPr id="147463" name="Text Box 14"/>
          <p:cNvSpPr txBox="1">
            <a:spLocks noChangeArrowheads="1"/>
          </p:cNvSpPr>
          <p:nvPr/>
        </p:nvSpPr>
        <p:spPr bwMode="auto">
          <a:xfrm>
            <a:off x="3962400" y="5943600"/>
            <a:ext cx="5105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A</a:t>
            </a:r>
            <a:r>
              <a:rPr lang="en-US" altLang="pt-BR" sz="1000" baseline="-25000"/>
              <a:t>1C</a:t>
            </a:r>
            <a:r>
              <a:rPr lang="en-US" altLang="pt-BR" sz="1000"/>
              <a:t>=Glycosylated hemoglobin, ADA=American Diabetes Association, </a:t>
            </a:r>
          </a:p>
          <a:p>
            <a:pPr algn="r" eaLnBrk="1" hangingPunct="1">
              <a:lnSpc>
                <a:spcPct val="80000"/>
              </a:lnSpc>
              <a:spcBef>
                <a:spcPct val="20000"/>
              </a:spcBef>
            </a:pPr>
            <a:r>
              <a:rPr lang="en-US" altLang="pt-BR" sz="1000"/>
              <a:t>IFG=Impaired fasting glucose, IGT=Impaired glucose </a:t>
            </a:r>
          </a:p>
          <a:p>
            <a:pPr algn="r" eaLnBrk="1" hangingPunct="1">
              <a:lnSpc>
                <a:spcPct val="80000"/>
              </a:lnSpc>
              <a:spcBef>
                <a:spcPct val="20000"/>
              </a:spcBef>
            </a:pPr>
            <a:r>
              <a:rPr lang="en-US" altLang="pt-BR" sz="1000"/>
              <a:t>tolerance, OGTT=Oral glucose tolerance test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14"/>
          <p:cNvSpPr txBox="1">
            <a:spLocks noChangeArrowheads="1"/>
          </p:cNvSpPr>
          <p:nvPr/>
        </p:nvSpPr>
        <p:spPr bwMode="auto">
          <a:xfrm>
            <a:off x="381000" y="6489700"/>
            <a:ext cx="8686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148483" name="Text Box 4"/>
          <p:cNvSpPr txBox="1">
            <a:spLocks noChangeArrowheads="1"/>
          </p:cNvSpPr>
          <p:nvPr/>
        </p:nvSpPr>
        <p:spPr bwMode="auto">
          <a:xfrm>
            <a:off x="609600" y="914400"/>
            <a:ext cx="80772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a:t>
            </a:r>
            <a:r>
              <a:rPr lang="en-US" altLang="pt-BR" sz="2000" b="1"/>
              <a:t>A</a:t>
            </a:r>
            <a:r>
              <a:rPr lang="en-US" altLang="pt-BR" sz="2000" b="1" baseline="-25000"/>
              <a:t>1C</a:t>
            </a:r>
            <a:r>
              <a:rPr lang="en-US" altLang="pt-BR" sz="2000" b="1"/>
              <a:t> </a:t>
            </a:r>
            <a:r>
              <a:rPr lang="en-US" altLang="pt-BR" sz="2000" b="1" u="sng"/>
              <a:t>&gt;</a:t>
            </a:r>
            <a:r>
              <a:rPr lang="en-US" altLang="pt-BR" sz="2000" b="1"/>
              <a:t>6.5%.  </a:t>
            </a:r>
            <a:r>
              <a:rPr lang="en-US" altLang="pt-BR" sz="2000"/>
              <a:t>The test should be performed in a laboratory using a method that is certified and standardized to the DCCT assay*.</a:t>
            </a:r>
          </a:p>
          <a:p>
            <a:pPr eaLnBrk="1" hangingPunct="1">
              <a:spcAft>
                <a:spcPts val="1800"/>
              </a:spcAft>
              <a:buFontTx/>
              <a:buChar char="•"/>
            </a:pPr>
            <a:endParaRPr lang="en-US" altLang="pt-BR" sz="2000"/>
          </a:p>
          <a:p>
            <a:pPr eaLnBrk="1" hangingPunct="1">
              <a:buFontTx/>
              <a:buChar char="•"/>
            </a:pPr>
            <a:r>
              <a:rPr lang="en-US" altLang="pt-BR" sz="2000"/>
              <a:t> </a:t>
            </a:r>
            <a:r>
              <a:rPr lang="en-US" altLang="pt-BR" sz="2000" b="1"/>
              <a:t>FPG </a:t>
            </a:r>
            <a:r>
              <a:rPr lang="en-US" altLang="pt-BR" sz="2000" b="1" u="sng"/>
              <a:t>&gt;</a:t>
            </a:r>
            <a:r>
              <a:rPr lang="en-US" altLang="pt-BR" sz="2000" b="1"/>
              <a:t>126 mg/dL (7.0 mmol/L</a:t>
            </a:r>
            <a:r>
              <a:rPr lang="en-US" altLang="pt-BR" sz="2000"/>
              <a:t>).  Fasting is defined as no caloric intake for at least 8 hours*.</a:t>
            </a:r>
          </a:p>
          <a:p>
            <a:pPr eaLnBrk="1" hangingPunct="1">
              <a:spcAft>
                <a:spcPts val="1800"/>
              </a:spcAft>
              <a:buFontTx/>
              <a:buChar char="•"/>
            </a:pPr>
            <a:endParaRPr lang="en-US" altLang="pt-BR" sz="2000"/>
          </a:p>
          <a:p>
            <a:pPr eaLnBrk="1" hangingPunct="1">
              <a:buFontTx/>
              <a:buChar char="•"/>
            </a:pPr>
            <a:r>
              <a:rPr lang="en-US" altLang="pt-BR" sz="2000"/>
              <a:t> </a:t>
            </a:r>
            <a:r>
              <a:rPr lang="en-US" altLang="pt-BR" sz="2000" b="1"/>
              <a:t>Two-hour plasma glucose </a:t>
            </a:r>
            <a:r>
              <a:rPr lang="en-US" altLang="pt-BR" sz="2000" b="1" u="sng"/>
              <a:t>&gt;</a:t>
            </a:r>
            <a:r>
              <a:rPr lang="en-US" altLang="pt-BR" sz="2000" b="1"/>
              <a:t>200 mg/dL (11.1 mmol/L) during an OGTT</a:t>
            </a:r>
            <a:r>
              <a:rPr lang="en-US" altLang="pt-BR" sz="2000"/>
              <a:t>.  The test should use a glucose load equivalent to 75 grams of anhydrous glucose dissolved in water*.</a:t>
            </a:r>
          </a:p>
          <a:p>
            <a:pPr eaLnBrk="1" hangingPunct="1">
              <a:spcAft>
                <a:spcPts val="1800"/>
              </a:spcAft>
              <a:buFontTx/>
              <a:buChar char="•"/>
            </a:pPr>
            <a:endParaRPr lang="en-US" altLang="pt-BR" sz="2000"/>
          </a:p>
          <a:p>
            <a:pPr eaLnBrk="1" hangingPunct="1">
              <a:buFontTx/>
              <a:buChar char="•"/>
            </a:pPr>
            <a:r>
              <a:rPr lang="en-US" altLang="pt-BR" sz="2000"/>
              <a:t> </a:t>
            </a:r>
            <a:r>
              <a:rPr lang="en-US" altLang="pt-BR" sz="2000" b="1"/>
              <a:t>Random plasma glucose </a:t>
            </a:r>
            <a:r>
              <a:rPr lang="en-US" altLang="pt-BR" sz="2000" b="1" u="sng"/>
              <a:t>&gt;</a:t>
            </a:r>
            <a:r>
              <a:rPr lang="en-US" altLang="pt-BR" sz="2000" b="1"/>
              <a:t>200 mg/dL (11.1 mmol/L) </a:t>
            </a:r>
            <a:r>
              <a:rPr lang="en-US" altLang="pt-BR" sz="2000"/>
              <a:t>in patients with classic symptoms of hyperglycemia or a hyperglyemic crisis.</a:t>
            </a:r>
          </a:p>
        </p:txBody>
      </p:sp>
      <p:sp>
        <p:nvSpPr>
          <p:cNvPr id="70662" name="Text Box 14"/>
          <p:cNvSpPr txBox="1">
            <a:spLocks noChangeArrowheads="1"/>
          </p:cNvSpPr>
          <p:nvPr/>
        </p:nvSpPr>
        <p:spPr bwMode="auto">
          <a:xfrm>
            <a:off x="-76200" y="5715000"/>
            <a:ext cx="91440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ea typeface="ＭＳ Ｐゴシック" charset="-128"/>
              </a:rPr>
              <a:t>*In the absence of unequivocal hyperglycemia, the first 3 criteria should be confirmed by repeat testing</a:t>
            </a:r>
          </a:p>
        </p:txBody>
      </p:sp>
      <p:sp>
        <p:nvSpPr>
          <p:cNvPr id="70663" name="Text Box 7"/>
          <p:cNvSpPr txBox="1">
            <a:spLocks noChangeArrowheads="1"/>
          </p:cNvSpPr>
          <p:nvPr/>
        </p:nvSpPr>
        <p:spPr bwMode="auto">
          <a:xfrm>
            <a:off x="4267200" y="1676400"/>
            <a:ext cx="6096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000" dirty="0" smtClean="0">
                <a:latin typeface="+mn-lt"/>
                <a:ea typeface="ＭＳ Ｐゴシック" charset="-128"/>
              </a:rPr>
              <a:t>OR</a:t>
            </a:r>
          </a:p>
        </p:txBody>
      </p:sp>
      <p:sp>
        <p:nvSpPr>
          <p:cNvPr id="70664" name="Text Box 8"/>
          <p:cNvSpPr txBox="1">
            <a:spLocks noChangeArrowheads="1"/>
          </p:cNvSpPr>
          <p:nvPr/>
        </p:nvSpPr>
        <p:spPr bwMode="auto">
          <a:xfrm>
            <a:off x="4267200" y="2724150"/>
            <a:ext cx="6096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000" dirty="0" smtClean="0">
                <a:latin typeface="+mn-lt"/>
                <a:ea typeface="ＭＳ Ｐゴシック" charset="-128"/>
              </a:rPr>
              <a:t>OR</a:t>
            </a:r>
          </a:p>
        </p:txBody>
      </p:sp>
      <p:sp>
        <p:nvSpPr>
          <p:cNvPr id="70665" name="Text Box 9"/>
          <p:cNvSpPr txBox="1">
            <a:spLocks noChangeArrowheads="1"/>
          </p:cNvSpPr>
          <p:nvPr/>
        </p:nvSpPr>
        <p:spPr bwMode="auto">
          <a:xfrm>
            <a:off x="4267200" y="4248150"/>
            <a:ext cx="6096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000" dirty="0" smtClean="0">
                <a:latin typeface="+mn-lt"/>
                <a:ea typeface="ＭＳ Ｐゴシック" charset="-128"/>
              </a:rPr>
              <a:t>OR</a:t>
            </a:r>
          </a:p>
        </p:txBody>
      </p:sp>
      <p:cxnSp>
        <p:nvCxnSpPr>
          <p:cNvPr id="148488"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Criteria for the Diagnosis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of Diabetes Mellitus</a:t>
            </a:r>
          </a:p>
        </p:txBody>
      </p:sp>
      <p:sp>
        <p:nvSpPr>
          <p:cNvPr id="148490" name="Text Box 14"/>
          <p:cNvSpPr txBox="1">
            <a:spLocks noChangeArrowheads="1"/>
          </p:cNvSpPr>
          <p:nvPr/>
        </p:nvSpPr>
        <p:spPr bwMode="auto">
          <a:xfrm>
            <a:off x="3962400" y="5943600"/>
            <a:ext cx="5105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A</a:t>
            </a:r>
            <a:r>
              <a:rPr lang="en-US" altLang="pt-BR" sz="1000" baseline="-25000"/>
              <a:t>1C</a:t>
            </a:r>
            <a:r>
              <a:rPr lang="en-US" altLang="pt-BR" sz="1000"/>
              <a:t>=Glycosylated hemoglobin, ADA=American Diabetes Association, </a:t>
            </a:r>
          </a:p>
          <a:p>
            <a:pPr algn="r" eaLnBrk="1" hangingPunct="1">
              <a:lnSpc>
                <a:spcPct val="80000"/>
              </a:lnSpc>
              <a:spcBef>
                <a:spcPct val="20000"/>
              </a:spcBef>
            </a:pPr>
            <a:r>
              <a:rPr lang="en-US" altLang="pt-BR" sz="1000"/>
              <a:t>DCCT=Diabetes Control and Complications, FPG=Fasting </a:t>
            </a:r>
          </a:p>
          <a:p>
            <a:pPr algn="r" eaLnBrk="1" hangingPunct="1">
              <a:lnSpc>
                <a:spcPct val="80000"/>
              </a:lnSpc>
              <a:spcBef>
                <a:spcPct val="20000"/>
              </a:spcBef>
            </a:pPr>
            <a:r>
              <a:rPr lang="en-US" altLang="pt-BR" sz="1000"/>
              <a:t>plasma glucose, OGTT=Oral glucose tolerance test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14"/>
          <p:cNvSpPr txBox="1">
            <a:spLocks noChangeArrowheads="1"/>
          </p:cNvSpPr>
          <p:nvPr/>
        </p:nvSpPr>
        <p:spPr bwMode="auto">
          <a:xfrm>
            <a:off x="3810000" y="6484938"/>
            <a:ext cx="5257800" cy="2206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ea typeface="ＭＳ Ｐゴシック" charset="-128"/>
              </a:rPr>
              <a:t>Source: American Diabetes Association. </a:t>
            </a:r>
            <a:r>
              <a:rPr lang="en-US" sz="1000" i="1" dirty="0" smtClean="0">
                <a:latin typeface="+mn-lt"/>
                <a:ea typeface="ＭＳ Ｐゴシック" charset="-128"/>
              </a:rPr>
              <a:t>Diabetes Care </a:t>
            </a:r>
            <a:r>
              <a:rPr lang="en-US" sz="1000" dirty="0" smtClean="0">
                <a:latin typeface="+mn-lt"/>
                <a:ea typeface="ＭＳ Ｐゴシック" charset="-128"/>
              </a:rPr>
              <a:t>2010;33:S11-61</a:t>
            </a:r>
          </a:p>
        </p:txBody>
      </p:sp>
      <p:sp>
        <p:nvSpPr>
          <p:cNvPr id="71684" name="Text Box 14"/>
          <p:cNvSpPr txBox="1">
            <a:spLocks noChangeArrowheads="1"/>
          </p:cNvSpPr>
          <p:nvPr/>
        </p:nvSpPr>
        <p:spPr bwMode="auto">
          <a:xfrm>
            <a:off x="4114800" y="6096000"/>
            <a:ext cx="4953000" cy="3746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ea typeface="ＭＳ Ｐゴシック" charset="-128"/>
              </a:rPr>
              <a:t>ADA=American Diabetes Association, BMI=Body mass index, BP=Blood </a:t>
            </a:r>
          </a:p>
          <a:p>
            <a:pPr algn="r" eaLnBrk="1" hangingPunct="1">
              <a:lnSpc>
                <a:spcPct val="80000"/>
              </a:lnSpc>
              <a:spcBef>
                <a:spcPct val="20000"/>
              </a:spcBef>
              <a:defRPr/>
            </a:pPr>
            <a:r>
              <a:rPr lang="en-US" sz="1000" dirty="0" smtClean="0">
                <a:latin typeface="+mn-lt"/>
                <a:ea typeface="ＭＳ Ｐゴシック" charset="-128"/>
              </a:rPr>
              <a:t>pressure, DM=Diabetes mellitus, HDL-C=High density lipoprotein cholesterol</a:t>
            </a:r>
          </a:p>
        </p:txBody>
      </p:sp>
      <p:sp>
        <p:nvSpPr>
          <p:cNvPr id="149508" name="Text Box 8"/>
          <p:cNvSpPr txBox="1">
            <a:spLocks noChangeArrowheads="1"/>
          </p:cNvSpPr>
          <p:nvPr/>
        </p:nvSpPr>
        <p:spPr bwMode="auto">
          <a:xfrm>
            <a:off x="609600" y="1447800"/>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marL="685800" indent="-228600"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400"/>
              </a:spcBef>
            </a:pPr>
            <a:r>
              <a:rPr lang="en-US" altLang="pt-BR" sz="2000"/>
              <a:t>All overweight adults (BMI </a:t>
            </a:r>
            <a:r>
              <a:rPr lang="en-US" altLang="pt-BR" sz="2000" u="sng"/>
              <a:t>&gt;</a:t>
            </a:r>
            <a:r>
              <a:rPr lang="en-US" altLang="pt-BR" sz="2000"/>
              <a:t>25 kg/m</a:t>
            </a:r>
            <a:r>
              <a:rPr lang="en-US" altLang="pt-BR" sz="2000" baseline="30000"/>
              <a:t>2</a:t>
            </a:r>
            <a:r>
              <a:rPr lang="en-US" altLang="pt-BR" sz="2000"/>
              <a:t>) with another risk factor:</a:t>
            </a:r>
          </a:p>
          <a:p>
            <a:pPr lvl="2" eaLnBrk="1" hangingPunct="1">
              <a:spcBef>
                <a:spcPts val="1200"/>
              </a:spcBef>
              <a:buFontTx/>
              <a:buChar char="•"/>
            </a:pPr>
            <a:r>
              <a:rPr lang="en-US" altLang="pt-BR" sz="2000"/>
              <a:t>Physical inactivity</a:t>
            </a:r>
          </a:p>
          <a:p>
            <a:pPr lvl="2" eaLnBrk="1" hangingPunct="1">
              <a:spcBef>
                <a:spcPts val="1200"/>
              </a:spcBef>
              <a:buFontTx/>
              <a:buChar char="•"/>
            </a:pPr>
            <a:r>
              <a:rPr lang="en-US" altLang="pt-BR" sz="2000"/>
              <a:t>First-degree relative with DM</a:t>
            </a:r>
          </a:p>
          <a:p>
            <a:pPr lvl="2" eaLnBrk="1" hangingPunct="1">
              <a:spcBef>
                <a:spcPts val="1200"/>
              </a:spcBef>
              <a:buFontTx/>
              <a:buChar char="•"/>
            </a:pPr>
            <a:r>
              <a:rPr lang="en-US" altLang="pt-BR" sz="2000"/>
              <a:t>Member of high-risk ethnic population (e.g., African American, Latino, Native American, Asian American, Pacific Islander)</a:t>
            </a:r>
          </a:p>
          <a:p>
            <a:pPr lvl="2" eaLnBrk="1" hangingPunct="1">
              <a:spcBef>
                <a:spcPts val="1200"/>
              </a:spcBef>
              <a:buFontTx/>
              <a:buChar char="•"/>
            </a:pPr>
            <a:r>
              <a:rPr lang="en-US" altLang="pt-BR" sz="2000"/>
              <a:t>Women who delivered a baby &gt;9 lbs or were diagnosed with gestational DM</a:t>
            </a:r>
          </a:p>
          <a:p>
            <a:pPr lvl="2" eaLnBrk="1" hangingPunct="1">
              <a:spcBef>
                <a:spcPts val="1200"/>
              </a:spcBef>
              <a:buFontTx/>
              <a:buChar char="•"/>
            </a:pPr>
            <a:r>
              <a:rPr lang="en-US" altLang="pt-BR" sz="2000"/>
              <a:t>Hypertension (BP </a:t>
            </a:r>
            <a:r>
              <a:rPr lang="en-US" altLang="pt-BR" sz="2000" u="sng"/>
              <a:t>&gt;</a:t>
            </a:r>
            <a:r>
              <a:rPr lang="en-US" altLang="pt-BR" sz="2000"/>
              <a:t>140/90 mm Hg or on therapy for hypertension)</a:t>
            </a:r>
          </a:p>
          <a:p>
            <a:pPr lvl="2" eaLnBrk="1" hangingPunct="1">
              <a:spcBef>
                <a:spcPts val="1200"/>
              </a:spcBef>
              <a:buFontTx/>
              <a:buChar char="•"/>
            </a:pPr>
            <a:r>
              <a:rPr lang="en-US" altLang="pt-BR" sz="2000"/>
              <a:t>HDL-C level &lt;35 mg/dL (0.9 mmol/L) and/or a triglyceride level &gt;250 mg/dL (2.82 mmol/L)</a:t>
            </a:r>
          </a:p>
        </p:txBody>
      </p:sp>
      <p:cxnSp>
        <p:nvCxnSpPr>
          <p:cNvPr id="149509"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Criteria for Testing for 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in Asymptomatic Adult Individuals</a:t>
            </a:r>
          </a:p>
        </p:txBody>
      </p:sp>
      <p:sp>
        <p:nvSpPr>
          <p:cNvPr id="149511"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14"/>
          <p:cNvSpPr txBox="1">
            <a:spLocks noChangeArrowheads="1"/>
          </p:cNvSpPr>
          <p:nvPr/>
        </p:nvSpPr>
        <p:spPr bwMode="auto">
          <a:xfrm>
            <a:off x="3810000" y="6484938"/>
            <a:ext cx="5257800" cy="2206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ea typeface="ＭＳ Ｐゴシック" charset="-128"/>
              </a:rPr>
              <a:t>Source: American Diabetes Association. </a:t>
            </a:r>
            <a:r>
              <a:rPr lang="en-US" sz="1000" i="1" dirty="0" smtClean="0">
                <a:latin typeface="+mn-lt"/>
                <a:ea typeface="ＭＳ Ｐゴシック" charset="-128"/>
              </a:rPr>
              <a:t>Diabetes Care </a:t>
            </a:r>
            <a:r>
              <a:rPr lang="en-US" sz="1000" dirty="0" smtClean="0">
                <a:latin typeface="+mn-lt"/>
                <a:ea typeface="ＭＳ Ｐゴシック" charset="-128"/>
              </a:rPr>
              <a:t>2010;33:S11-61</a:t>
            </a:r>
          </a:p>
        </p:txBody>
      </p:sp>
      <p:sp>
        <p:nvSpPr>
          <p:cNvPr id="150531" name="Text Box 14"/>
          <p:cNvSpPr txBox="1">
            <a:spLocks noChangeArrowheads="1"/>
          </p:cNvSpPr>
          <p:nvPr/>
        </p:nvSpPr>
        <p:spPr bwMode="auto">
          <a:xfrm>
            <a:off x="4114800" y="6096000"/>
            <a:ext cx="4953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A</a:t>
            </a:r>
            <a:r>
              <a:rPr lang="en-US" altLang="pt-BR" sz="1000" baseline="-25000"/>
              <a:t>1C</a:t>
            </a:r>
            <a:r>
              <a:rPr lang="en-US" altLang="pt-BR" sz="1000"/>
              <a:t>=Glycosylated hemoglobin, ADA=American Diabetes Association, BMI=Body</a:t>
            </a:r>
          </a:p>
          <a:p>
            <a:pPr algn="r" eaLnBrk="1" hangingPunct="1">
              <a:lnSpc>
                <a:spcPct val="80000"/>
              </a:lnSpc>
              <a:spcBef>
                <a:spcPct val="20000"/>
              </a:spcBef>
            </a:pPr>
            <a:r>
              <a:rPr lang="en-US" altLang="pt-BR" sz="1000"/>
              <a:t> mass index, IFG=Impaired fasting glucose, IGT=Impaired glucose tolerance</a:t>
            </a:r>
          </a:p>
        </p:txBody>
      </p:sp>
      <p:sp>
        <p:nvSpPr>
          <p:cNvPr id="150532" name="Text Box 5"/>
          <p:cNvSpPr txBox="1">
            <a:spLocks noChangeArrowheads="1"/>
          </p:cNvSpPr>
          <p:nvPr/>
        </p:nvSpPr>
        <p:spPr bwMode="auto">
          <a:xfrm>
            <a:off x="609600" y="1447800"/>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t>All overweight adults (BMI </a:t>
            </a:r>
            <a:r>
              <a:rPr lang="en-US" altLang="pt-BR" sz="2000" u="sng"/>
              <a:t>&gt;</a:t>
            </a:r>
            <a:r>
              <a:rPr lang="en-US" altLang="pt-BR" sz="2000"/>
              <a:t>25 kg/m</a:t>
            </a:r>
            <a:r>
              <a:rPr lang="en-US" altLang="pt-BR" sz="2000" baseline="30000"/>
              <a:t>2</a:t>
            </a:r>
            <a:r>
              <a:rPr lang="en-US" altLang="pt-BR" sz="2000"/>
              <a:t>) with another risk factor:</a:t>
            </a:r>
          </a:p>
          <a:p>
            <a:pPr lvl="1" eaLnBrk="1" hangingPunct="1">
              <a:spcBef>
                <a:spcPts val="600"/>
              </a:spcBef>
              <a:buFontTx/>
              <a:buChar char="•"/>
            </a:pPr>
            <a:r>
              <a:rPr lang="en-US" altLang="pt-BR" sz="2000"/>
              <a:t> Women with polycystic ovary syndrome</a:t>
            </a:r>
          </a:p>
          <a:p>
            <a:pPr lvl="1" eaLnBrk="1" hangingPunct="1">
              <a:spcBef>
                <a:spcPts val="600"/>
              </a:spcBef>
              <a:buFontTx/>
              <a:buChar char="•"/>
            </a:pPr>
            <a:r>
              <a:rPr lang="en-US" altLang="pt-BR" sz="2000"/>
              <a:t> A</a:t>
            </a:r>
            <a:r>
              <a:rPr lang="en-US" altLang="pt-BR" sz="2000" baseline="-25000"/>
              <a:t>1C</a:t>
            </a:r>
            <a:r>
              <a:rPr lang="en-US" altLang="pt-BR" sz="2000"/>
              <a:t> </a:t>
            </a:r>
            <a:r>
              <a:rPr lang="en-US" altLang="pt-BR" sz="2000" u="sng"/>
              <a:t>&gt;</a:t>
            </a:r>
            <a:r>
              <a:rPr lang="en-US" altLang="pt-BR" sz="2000"/>
              <a:t>5.7%, IGT, or IFG on previous testing</a:t>
            </a:r>
          </a:p>
          <a:p>
            <a:pPr lvl="1" eaLnBrk="1" hangingPunct="1">
              <a:spcBef>
                <a:spcPts val="600"/>
              </a:spcBef>
              <a:buFontTx/>
              <a:buChar char="•"/>
            </a:pPr>
            <a:r>
              <a:rPr lang="en-US" altLang="pt-BR" sz="2000"/>
              <a:t> Other clinical conditions associated with insulin resistance (e.g. severe obesity, acanthosis nigricans)</a:t>
            </a:r>
          </a:p>
          <a:p>
            <a:pPr lvl="1" eaLnBrk="1" hangingPunct="1">
              <a:spcBef>
                <a:spcPts val="600"/>
              </a:spcBef>
              <a:buFontTx/>
              <a:buChar char="•"/>
            </a:pPr>
            <a:r>
              <a:rPr lang="en-US" altLang="pt-BR" sz="2000"/>
              <a:t> History of cardiovascular disease</a:t>
            </a:r>
          </a:p>
          <a:p>
            <a:pPr eaLnBrk="1" hangingPunct="1">
              <a:buFontTx/>
              <a:buChar char="•"/>
            </a:pPr>
            <a:endParaRPr lang="en-US" altLang="pt-BR" sz="2000"/>
          </a:p>
          <a:p>
            <a:pPr eaLnBrk="1" hangingPunct="1"/>
            <a:r>
              <a:rPr lang="en-US" altLang="pt-BR" sz="2000"/>
              <a:t>In the absence of the above criteria, testing should begin at age 45 years</a:t>
            </a:r>
          </a:p>
          <a:p>
            <a:pPr eaLnBrk="1" hangingPunct="1">
              <a:buFontTx/>
              <a:buChar char="•"/>
            </a:pPr>
            <a:endParaRPr lang="en-US" altLang="pt-BR" sz="2000"/>
          </a:p>
          <a:p>
            <a:pPr eaLnBrk="1" hangingPunct="1"/>
            <a:r>
              <a:rPr lang="en-US" altLang="pt-BR" sz="2000"/>
              <a:t>If the test results are normal, testing should be repeated at 3-year intervals, with consideration of more frequent testing based on initial test results and risk status</a:t>
            </a:r>
          </a:p>
        </p:txBody>
      </p:sp>
      <p:cxnSp>
        <p:nvCxnSpPr>
          <p:cNvPr id="15053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229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Criteria for Testing for Diabetes Mellitus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in Asymptomatic Adult Individuals (Continued)</a:t>
            </a:r>
          </a:p>
        </p:txBody>
      </p:sp>
      <p:sp>
        <p:nvSpPr>
          <p:cNvPr id="150535"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ea typeface="ＭＳ Ｐゴシック" charset="-128"/>
              </a:rPr>
              <a:t>Source: American Diabetes Association. </a:t>
            </a:r>
            <a:r>
              <a:rPr lang="en-US" sz="1000" i="1" dirty="0" smtClean="0">
                <a:latin typeface="+mn-lt"/>
                <a:ea typeface="ＭＳ Ｐゴシック" charset="-128"/>
              </a:rPr>
              <a:t>Diabetes Care </a:t>
            </a:r>
            <a:r>
              <a:rPr lang="en-US" sz="1000" dirty="0" smtClean="0">
                <a:latin typeface="+mn-lt"/>
                <a:ea typeface="ＭＳ Ｐゴシック" charset="-128"/>
              </a:rPr>
              <a:t>2010;33:S11-61</a:t>
            </a:r>
          </a:p>
        </p:txBody>
      </p:sp>
      <p:sp>
        <p:nvSpPr>
          <p:cNvPr id="151555" name="Text Box 14"/>
          <p:cNvSpPr txBox="1">
            <a:spLocks noChangeArrowheads="1"/>
          </p:cNvSpPr>
          <p:nvPr/>
        </p:nvSpPr>
        <p:spPr bwMode="auto">
          <a:xfrm>
            <a:off x="3810000" y="6102350"/>
            <a:ext cx="5257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A</a:t>
            </a:r>
            <a:r>
              <a:rPr lang="en-US" altLang="pt-BR" sz="1000" baseline="-25000"/>
              <a:t>1C</a:t>
            </a:r>
            <a:r>
              <a:rPr lang="en-US" altLang="pt-BR" sz="1000"/>
              <a:t>=Glycosylated hemoglobin, ADA=American Diabetes Association, HDL-C=High density</a:t>
            </a:r>
          </a:p>
          <a:p>
            <a:pPr algn="r" eaLnBrk="1" hangingPunct="1">
              <a:lnSpc>
                <a:spcPct val="80000"/>
              </a:lnSpc>
              <a:spcBef>
                <a:spcPct val="20000"/>
              </a:spcBef>
            </a:pPr>
            <a:r>
              <a:rPr lang="en-US" altLang="pt-BR" sz="1000"/>
              <a:t> lipoprotein cholesterol,  IFG=Impaired fasting glucose, IGT=Impaired glucose tolerance</a:t>
            </a:r>
          </a:p>
        </p:txBody>
      </p:sp>
      <p:sp>
        <p:nvSpPr>
          <p:cNvPr id="151556" name="Text Box 7"/>
          <p:cNvSpPr txBox="1">
            <a:spLocks noChangeArrowheads="1"/>
          </p:cNvSpPr>
          <p:nvPr/>
        </p:nvSpPr>
        <p:spPr bwMode="auto">
          <a:xfrm>
            <a:off x="609600" y="1447800"/>
            <a:ext cx="7924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Patients with an A</a:t>
            </a:r>
            <a:r>
              <a:rPr lang="en-US" altLang="pt-BR" sz="2000" baseline="-25000"/>
              <a:t>1C</a:t>
            </a:r>
            <a:r>
              <a:rPr lang="en-US" altLang="pt-BR" sz="2000"/>
              <a:t> 5.7-6.4%, IGT, or IFG should be referred to an effective ongoing support program for weight loss of 5-10% of body weight and an increase in physical activity of at least 150 minutes/week of moderate activity such as walking.</a:t>
            </a:r>
          </a:p>
          <a:p>
            <a:pPr eaLnBrk="1" hangingPunct="1">
              <a:lnSpc>
                <a:spcPct val="70000"/>
              </a:lnSpc>
              <a:buFontTx/>
              <a:buChar char="•"/>
            </a:pPr>
            <a:endParaRPr lang="en-US" altLang="pt-BR" sz="2000"/>
          </a:p>
          <a:p>
            <a:pPr eaLnBrk="1" hangingPunct="1">
              <a:buFontTx/>
              <a:buChar char="•"/>
            </a:pPr>
            <a:r>
              <a:rPr lang="en-US" altLang="pt-BR" sz="2000"/>
              <a:t> Follow-up counseling appears to be important for success.</a:t>
            </a:r>
          </a:p>
          <a:p>
            <a:pPr eaLnBrk="1" hangingPunct="1">
              <a:lnSpc>
                <a:spcPct val="70000"/>
              </a:lnSpc>
              <a:buFontTx/>
              <a:buChar char="•"/>
            </a:pPr>
            <a:endParaRPr lang="en-US" altLang="pt-BR" sz="2000"/>
          </a:p>
          <a:p>
            <a:pPr eaLnBrk="1" hangingPunct="1">
              <a:buFontTx/>
              <a:buChar char="•"/>
            </a:pPr>
            <a:r>
              <a:rPr lang="en-US" altLang="pt-BR" sz="2000"/>
              <a:t> In addition to lifestyle counseling, metformin may be considered in those that are at very high risk for developing diabetes mellitus* and who are obese and &lt;60 years of age</a:t>
            </a:r>
          </a:p>
          <a:p>
            <a:pPr eaLnBrk="1" hangingPunct="1">
              <a:lnSpc>
                <a:spcPct val="70000"/>
              </a:lnSpc>
              <a:buFontTx/>
              <a:buChar char="•"/>
            </a:pPr>
            <a:endParaRPr lang="en-US" altLang="pt-BR" sz="2000"/>
          </a:p>
          <a:p>
            <a:pPr eaLnBrk="1" hangingPunct="1">
              <a:buFontTx/>
              <a:buChar char="•"/>
            </a:pPr>
            <a:r>
              <a:rPr lang="en-US" altLang="pt-BR" sz="2000"/>
              <a:t> Monitoring for the development of diabetes mellitus in those with pre-diabetes should be performed every year.</a:t>
            </a:r>
          </a:p>
        </p:txBody>
      </p:sp>
      <p:sp>
        <p:nvSpPr>
          <p:cNvPr id="151557" name="Text Box 14"/>
          <p:cNvSpPr txBox="1">
            <a:spLocks noChangeArrowheads="1"/>
          </p:cNvSpPr>
          <p:nvPr/>
        </p:nvSpPr>
        <p:spPr bwMode="auto">
          <a:xfrm>
            <a:off x="3505200" y="5721350"/>
            <a:ext cx="556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*Combined IFG and IGT plus other risk factors, such as A</a:t>
            </a:r>
            <a:r>
              <a:rPr lang="en-US" altLang="pt-BR" sz="1000" baseline="-25000"/>
              <a:t>1C</a:t>
            </a:r>
            <a:r>
              <a:rPr lang="en-US" altLang="pt-BR" sz="1000"/>
              <a:t> </a:t>
            </a:r>
            <a:r>
              <a:rPr lang="en-US" altLang="pt-BR" sz="1000" u="sng"/>
              <a:t>&gt;</a:t>
            </a:r>
            <a:r>
              <a:rPr lang="en-US" altLang="pt-BR" sz="1000"/>
              <a:t>6%, hypertension, low HDL-C,</a:t>
            </a:r>
          </a:p>
          <a:p>
            <a:pPr algn="r" eaLnBrk="1" hangingPunct="1">
              <a:lnSpc>
                <a:spcPct val="80000"/>
              </a:lnSpc>
              <a:spcBef>
                <a:spcPct val="20000"/>
              </a:spcBef>
            </a:pPr>
            <a:r>
              <a:rPr lang="en-US" altLang="pt-BR" sz="1000"/>
              <a:t> elevated triglycerides, or family history of diabetes mellitus in a first-degree relative</a:t>
            </a:r>
          </a:p>
        </p:txBody>
      </p:sp>
      <p:cxnSp>
        <p:nvCxnSpPr>
          <p:cNvPr id="151558"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229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Recommendations to Prevent or</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Delay the Onset of Type II Diabetes Mellitus</a:t>
            </a:r>
          </a:p>
        </p:txBody>
      </p:sp>
      <p:sp>
        <p:nvSpPr>
          <p:cNvPr id="151560"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ChangeArrowheads="1"/>
          </p:cNvSpPr>
          <p:nvPr/>
        </p:nvSpPr>
        <p:spPr bwMode="auto">
          <a:xfrm>
            <a:off x="381000" y="838200"/>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a:latin typeface="Franklin Gothic Demi" panose="020B0703020102020204" pitchFamily="34" charset="0"/>
            </a:endParaRPr>
          </a:p>
        </p:txBody>
      </p:sp>
      <p:sp>
        <p:nvSpPr>
          <p:cNvPr id="152579" name="Text Box 14"/>
          <p:cNvSpPr txBox="1">
            <a:spLocks noChangeArrowheads="1"/>
          </p:cNvSpPr>
          <p:nvPr/>
        </p:nvSpPr>
        <p:spPr bwMode="auto">
          <a:xfrm>
            <a:off x="5486400" y="64770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Source: Smith SC Jr. et al. </a:t>
            </a:r>
            <a:r>
              <a:rPr lang="en-US" altLang="pt-BR" sz="1000" i="1"/>
              <a:t>JACC </a:t>
            </a:r>
            <a:r>
              <a:rPr lang="en-US" altLang="pt-BR" sz="1000"/>
              <a:t>2011;58:2432-2446</a:t>
            </a:r>
          </a:p>
          <a:p>
            <a:pPr algn="r" eaLnBrk="1" hangingPunct="1">
              <a:lnSpc>
                <a:spcPct val="80000"/>
              </a:lnSpc>
              <a:spcBef>
                <a:spcPct val="20000"/>
              </a:spcBef>
            </a:pPr>
            <a:endParaRPr lang="en-US" altLang="pt-BR" sz="1000"/>
          </a:p>
        </p:txBody>
      </p:sp>
      <p:cxnSp>
        <p:nvCxnSpPr>
          <p:cNvPr id="152580"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52581" name="Rectangle 7"/>
          <p:cNvSpPr>
            <a:spLocks noChangeArrowheads="1"/>
          </p:cNvSpPr>
          <p:nvPr/>
        </p:nvSpPr>
        <p:spPr bwMode="auto">
          <a:xfrm>
            <a:off x="1905000" y="1447800"/>
            <a:ext cx="701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t>Care for diabetes should be coordinated with the patient’s primary care physician and/or endocrinologist. </a:t>
            </a:r>
          </a:p>
          <a:p>
            <a:pPr eaLnBrk="1" hangingPunct="1">
              <a:spcBef>
                <a:spcPct val="20000"/>
              </a:spcBef>
              <a:spcAft>
                <a:spcPts val="1800"/>
              </a:spcAft>
            </a:pPr>
            <a:endParaRPr lang="en-US" altLang="pt-BR" sz="2000">
              <a:latin typeface="Franklin Gothic Demi" panose="020B0703020102020204" pitchFamily="34" charset="0"/>
            </a:endParaRPr>
          </a:p>
          <a:p>
            <a:pPr eaLnBrk="1" hangingPunct="1"/>
            <a:r>
              <a:rPr lang="en-US" altLang="pt-BR" sz="2000"/>
              <a:t>Lifestyle modifications including daily physical activity, weight management, blood pressure control, and lipid management are recommended for all patients with diabetes </a:t>
            </a:r>
          </a:p>
          <a:p>
            <a:pPr eaLnBrk="1" hangingPunct="1">
              <a:spcAft>
                <a:spcPts val="2400"/>
              </a:spcAft>
            </a:pPr>
            <a:endParaRPr lang="en-US" altLang="pt-BR" sz="2000"/>
          </a:p>
          <a:p>
            <a:pPr eaLnBrk="1" hangingPunct="1">
              <a:spcAft>
                <a:spcPts val="1200"/>
              </a:spcAft>
            </a:pPr>
            <a:r>
              <a:rPr lang="en-US" altLang="pt-BR" sz="2000"/>
              <a:t>Metformin is an effective first-line pharmacotherapy and can be useful if not contraindicated </a:t>
            </a:r>
            <a:br>
              <a:rPr lang="en-US" altLang="pt-BR" sz="2000"/>
            </a:br>
            <a:endParaRPr lang="en-US" altLang="pt-BR" sz="2000"/>
          </a:p>
          <a:p>
            <a:pPr eaLnBrk="1" hangingPunct="1"/>
            <a:r>
              <a:rPr lang="en-US" altLang="pt-BR" sz="2000"/>
              <a:t/>
            </a:r>
            <a:br>
              <a:rPr lang="en-US" altLang="pt-BR" sz="2000"/>
            </a:br>
            <a:endParaRPr lang="en-US" altLang="pt-BR" sz="2000"/>
          </a:p>
          <a:p>
            <a:pPr eaLnBrk="1" hangingPunct="1"/>
            <a:r>
              <a:rPr lang="en-US" altLang="pt-BR" sz="2000"/>
              <a:t> </a:t>
            </a:r>
          </a:p>
          <a:p>
            <a:pPr eaLnBrk="1" hangingPunct="1"/>
            <a:endParaRPr lang="en-US" altLang="pt-BR" sz="2000"/>
          </a:p>
          <a:p>
            <a:pPr eaLnBrk="1" hangingPunct="1"/>
            <a:endParaRPr lang="en-US" altLang="pt-BR" sz="2000"/>
          </a:p>
          <a:p>
            <a:pPr eaLnBrk="1" hangingPunct="1">
              <a:lnSpc>
                <a:spcPct val="40000"/>
              </a:lnSpc>
              <a:spcBef>
                <a:spcPct val="20000"/>
              </a:spcBef>
            </a:pPr>
            <a:endParaRPr lang="en-US" altLang="pt-BR">
              <a:latin typeface="Franklin Gothic Demi" panose="020B0703020102020204" pitchFamily="34" charset="0"/>
            </a:endParaRPr>
          </a:p>
        </p:txBody>
      </p:sp>
      <p:grpSp>
        <p:nvGrpSpPr>
          <p:cNvPr id="152582" name="Group 1399"/>
          <p:cNvGrpSpPr>
            <a:grpSpLocks/>
          </p:cNvGrpSpPr>
          <p:nvPr/>
        </p:nvGrpSpPr>
        <p:grpSpPr bwMode="auto">
          <a:xfrm>
            <a:off x="381000" y="2590800"/>
            <a:ext cx="1216025" cy="942975"/>
            <a:chOff x="2450" y="942"/>
            <a:chExt cx="766" cy="594"/>
          </a:xfrm>
        </p:grpSpPr>
        <p:sp>
          <p:nvSpPr>
            <p:cNvPr id="152605" name="Rectangle 278"/>
            <p:cNvSpPr>
              <a:spLocks noChangeArrowheads="1"/>
            </p:cNvSpPr>
            <p:nvPr/>
          </p:nvSpPr>
          <p:spPr bwMode="auto">
            <a:xfrm>
              <a:off x="3026" y="1116"/>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606" name="Rectangle 278"/>
            <p:cNvSpPr>
              <a:spLocks noChangeArrowheads="1"/>
            </p:cNvSpPr>
            <p:nvPr/>
          </p:nvSpPr>
          <p:spPr bwMode="auto">
            <a:xfrm>
              <a:off x="2450" y="1116"/>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607" name="Rectangle 278"/>
            <p:cNvSpPr>
              <a:spLocks noChangeArrowheads="1"/>
            </p:cNvSpPr>
            <p:nvPr/>
          </p:nvSpPr>
          <p:spPr bwMode="auto">
            <a:xfrm>
              <a:off x="2834" y="1116"/>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608" name="Rectangle 278"/>
            <p:cNvSpPr>
              <a:spLocks noChangeArrowheads="1"/>
            </p:cNvSpPr>
            <p:nvPr/>
          </p:nvSpPr>
          <p:spPr bwMode="auto">
            <a:xfrm>
              <a:off x="2642" y="1116"/>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609" name="Rectangle 291"/>
            <p:cNvSpPr>
              <a:spLocks noChangeArrowheads="1"/>
            </p:cNvSpPr>
            <p:nvPr/>
          </p:nvSpPr>
          <p:spPr bwMode="auto">
            <a:xfrm>
              <a:off x="2530"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2610" name="Rectangle 292"/>
            <p:cNvSpPr>
              <a:spLocks noChangeArrowheads="1"/>
            </p:cNvSpPr>
            <p:nvPr/>
          </p:nvSpPr>
          <p:spPr bwMode="auto">
            <a:xfrm>
              <a:off x="2642"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2611" name="Rectangle 293"/>
            <p:cNvSpPr>
              <a:spLocks noChangeArrowheads="1"/>
            </p:cNvSpPr>
            <p:nvPr/>
          </p:nvSpPr>
          <p:spPr bwMode="auto">
            <a:xfrm>
              <a:off x="2834"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2612" name="Rectangle 294"/>
            <p:cNvSpPr>
              <a:spLocks noChangeArrowheads="1"/>
            </p:cNvSpPr>
            <p:nvPr/>
          </p:nvSpPr>
          <p:spPr bwMode="auto">
            <a:xfrm>
              <a:off x="3050"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2613" name="WordArt 622"/>
            <p:cNvSpPr>
              <a:spLocks noChangeArrowheads="1" noChangeShapeType="1" noTextEdit="1"/>
            </p:cNvSpPr>
            <p:nvPr/>
          </p:nvSpPr>
          <p:spPr bwMode="auto">
            <a:xfrm>
              <a:off x="2496" y="1200"/>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B</a:t>
              </a:r>
            </a:p>
          </p:txBody>
        </p:sp>
      </p:grpSp>
      <p:sp>
        <p:nvSpPr>
          <p:cNvPr id="15258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Secondary Prevention</a:t>
            </a:r>
          </a:p>
        </p:txBody>
      </p:sp>
      <p:sp>
        <p:nvSpPr>
          <p:cNvPr id="39" name="Rectangle 3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AHA/ACCF Diabetes Mellitus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Recommendations</a:t>
            </a:r>
          </a:p>
        </p:txBody>
      </p:sp>
      <p:grpSp>
        <p:nvGrpSpPr>
          <p:cNvPr id="152585" name="Group 1403"/>
          <p:cNvGrpSpPr>
            <a:grpSpLocks/>
          </p:cNvGrpSpPr>
          <p:nvPr/>
        </p:nvGrpSpPr>
        <p:grpSpPr bwMode="auto">
          <a:xfrm>
            <a:off x="381000" y="1219200"/>
            <a:ext cx="1216025" cy="942975"/>
            <a:chOff x="3938" y="942"/>
            <a:chExt cx="766" cy="594"/>
          </a:xfrm>
        </p:grpSpPr>
        <p:sp>
          <p:nvSpPr>
            <p:cNvPr id="152596" name="Rectangle 278"/>
            <p:cNvSpPr>
              <a:spLocks noChangeArrowheads="1"/>
            </p:cNvSpPr>
            <p:nvPr/>
          </p:nvSpPr>
          <p:spPr bwMode="auto">
            <a:xfrm>
              <a:off x="4514" y="1116"/>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97" name="Rectangle 278"/>
            <p:cNvSpPr>
              <a:spLocks noChangeArrowheads="1"/>
            </p:cNvSpPr>
            <p:nvPr/>
          </p:nvSpPr>
          <p:spPr bwMode="auto">
            <a:xfrm>
              <a:off x="3938" y="1116"/>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98" name="Rectangle 278"/>
            <p:cNvSpPr>
              <a:spLocks noChangeArrowheads="1"/>
            </p:cNvSpPr>
            <p:nvPr/>
          </p:nvSpPr>
          <p:spPr bwMode="auto">
            <a:xfrm>
              <a:off x="4322" y="1116"/>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99" name="Rectangle 278"/>
            <p:cNvSpPr>
              <a:spLocks noChangeArrowheads="1"/>
            </p:cNvSpPr>
            <p:nvPr/>
          </p:nvSpPr>
          <p:spPr bwMode="auto">
            <a:xfrm>
              <a:off x="4130" y="1116"/>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600" name="Rectangle 291"/>
            <p:cNvSpPr>
              <a:spLocks noChangeArrowheads="1"/>
            </p:cNvSpPr>
            <p:nvPr/>
          </p:nvSpPr>
          <p:spPr bwMode="auto">
            <a:xfrm>
              <a:off x="4018"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2601" name="Rectangle 292"/>
            <p:cNvSpPr>
              <a:spLocks noChangeArrowheads="1"/>
            </p:cNvSpPr>
            <p:nvPr/>
          </p:nvSpPr>
          <p:spPr bwMode="auto">
            <a:xfrm>
              <a:off x="4130"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2602" name="Rectangle 293"/>
            <p:cNvSpPr>
              <a:spLocks noChangeArrowheads="1"/>
            </p:cNvSpPr>
            <p:nvPr/>
          </p:nvSpPr>
          <p:spPr bwMode="auto">
            <a:xfrm>
              <a:off x="4322"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2603" name="Rectangle 294"/>
            <p:cNvSpPr>
              <a:spLocks noChangeArrowheads="1"/>
            </p:cNvSpPr>
            <p:nvPr/>
          </p:nvSpPr>
          <p:spPr bwMode="auto">
            <a:xfrm>
              <a:off x="4538"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2604" name="WordArt 404"/>
            <p:cNvSpPr>
              <a:spLocks noChangeArrowheads="1" noChangeShapeType="1" noTextEdit="1"/>
            </p:cNvSpPr>
            <p:nvPr/>
          </p:nvSpPr>
          <p:spPr bwMode="auto">
            <a:xfrm>
              <a:off x="3984" y="1205"/>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grpSp>
        <p:nvGrpSpPr>
          <p:cNvPr id="152586" name="Group 1396"/>
          <p:cNvGrpSpPr>
            <a:grpSpLocks/>
          </p:cNvGrpSpPr>
          <p:nvPr/>
        </p:nvGrpSpPr>
        <p:grpSpPr bwMode="auto">
          <a:xfrm>
            <a:off x="381000" y="3933825"/>
            <a:ext cx="1216025" cy="942975"/>
            <a:chOff x="1008" y="1710"/>
            <a:chExt cx="766" cy="594"/>
          </a:xfrm>
        </p:grpSpPr>
        <p:sp>
          <p:nvSpPr>
            <p:cNvPr id="152587" name="Rectangle 278"/>
            <p:cNvSpPr>
              <a:spLocks noChangeArrowheads="1"/>
            </p:cNvSpPr>
            <p:nvPr/>
          </p:nvSpPr>
          <p:spPr bwMode="auto">
            <a:xfrm>
              <a:off x="1584" y="188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88" name="Rectangle 278"/>
            <p:cNvSpPr>
              <a:spLocks noChangeArrowheads="1"/>
            </p:cNvSpPr>
            <p:nvPr/>
          </p:nvSpPr>
          <p:spPr bwMode="auto">
            <a:xfrm>
              <a:off x="1008" y="188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89" name="Rectangle 278"/>
            <p:cNvSpPr>
              <a:spLocks noChangeArrowheads="1"/>
            </p:cNvSpPr>
            <p:nvPr/>
          </p:nvSpPr>
          <p:spPr bwMode="auto">
            <a:xfrm>
              <a:off x="1392" y="188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90" name="Rectangle 278"/>
            <p:cNvSpPr>
              <a:spLocks noChangeArrowheads="1"/>
            </p:cNvSpPr>
            <p:nvPr/>
          </p:nvSpPr>
          <p:spPr bwMode="auto">
            <a:xfrm>
              <a:off x="1200" y="188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2591" name="Rectangle 291"/>
            <p:cNvSpPr>
              <a:spLocks noChangeArrowheads="1"/>
            </p:cNvSpPr>
            <p:nvPr/>
          </p:nvSpPr>
          <p:spPr bwMode="auto">
            <a:xfrm>
              <a:off x="1088" y="171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2592" name="Rectangle 292"/>
            <p:cNvSpPr>
              <a:spLocks noChangeArrowheads="1"/>
            </p:cNvSpPr>
            <p:nvPr/>
          </p:nvSpPr>
          <p:spPr bwMode="auto">
            <a:xfrm>
              <a:off x="1200" y="17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2593" name="Rectangle 293"/>
            <p:cNvSpPr>
              <a:spLocks noChangeArrowheads="1"/>
            </p:cNvSpPr>
            <p:nvPr/>
          </p:nvSpPr>
          <p:spPr bwMode="auto">
            <a:xfrm>
              <a:off x="1392" y="171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2594" name="Rectangle 294"/>
            <p:cNvSpPr>
              <a:spLocks noChangeArrowheads="1"/>
            </p:cNvSpPr>
            <p:nvPr/>
          </p:nvSpPr>
          <p:spPr bwMode="auto">
            <a:xfrm>
              <a:off x="1608" y="171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2595" name="WordArt 949"/>
            <p:cNvSpPr>
              <a:spLocks noChangeArrowheads="1" noChangeShapeType="1" noTextEdit="1"/>
            </p:cNvSpPr>
            <p:nvPr/>
          </p:nvSpPr>
          <p:spPr bwMode="auto">
            <a:xfrm>
              <a:off x="1243" y="196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A</a:t>
              </a: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ChangeArrowheads="1"/>
          </p:cNvSpPr>
          <p:nvPr/>
        </p:nvSpPr>
        <p:spPr bwMode="auto">
          <a:xfrm>
            <a:off x="381000" y="838200"/>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a:latin typeface="Franklin Gothic Demi" panose="020B0703020102020204" pitchFamily="34" charset="0"/>
            </a:endParaRPr>
          </a:p>
        </p:txBody>
      </p:sp>
      <p:sp>
        <p:nvSpPr>
          <p:cNvPr id="153603" name="Text Box 14"/>
          <p:cNvSpPr txBox="1">
            <a:spLocks noChangeArrowheads="1"/>
          </p:cNvSpPr>
          <p:nvPr/>
        </p:nvSpPr>
        <p:spPr bwMode="auto">
          <a:xfrm>
            <a:off x="5486400" y="64770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Source: Smith SC Jr. et al. </a:t>
            </a:r>
            <a:r>
              <a:rPr lang="en-US" altLang="pt-BR" sz="1000" i="1"/>
              <a:t>JACC </a:t>
            </a:r>
            <a:r>
              <a:rPr lang="en-US" altLang="pt-BR" sz="1000"/>
              <a:t>2011;58:2432-2446</a:t>
            </a:r>
          </a:p>
          <a:p>
            <a:pPr algn="r" eaLnBrk="1" hangingPunct="1">
              <a:lnSpc>
                <a:spcPct val="80000"/>
              </a:lnSpc>
              <a:spcBef>
                <a:spcPct val="20000"/>
              </a:spcBef>
            </a:pPr>
            <a:endParaRPr lang="en-US" altLang="pt-BR" sz="1000"/>
          </a:p>
        </p:txBody>
      </p:sp>
      <p:cxnSp>
        <p:nvCxnSpPr>
          <p:cNvPr id="153604"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53605" name="Rectangle 7"/>
          <p:cNvSpPr>
            <a:spLocks noChangeArrowheads="1"/>
          </p:cNvSpPr>
          <p:nvPr/>
        </p:nvSpPr>
        <p:spPr bwMode="auto">
          <a:xfrm>
            <a:off x="1905000" y="1447800"/>
            <a:ext cx="701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t>It is reasonable to individualize the intensity of blood sugar–lowering interventions based on the individual patient’s risk of hypoglycemia during treatment. </a:t>
            </a:r>
          </a:p>
          <a:p>
            <a:pPr eaLnBrk="1" hangingPunct="1">
              <a:spcBef>
                <a:spcPct val="20000"/>
              </a:spcBef>
              <a:spcAft>
                <a:spcPts val="1800"/>
              </a:spcAft>
            </a:pPr>
            <a:endParaRPr lang="en-US" altLang="pt-BR" sz="2000">
              <a:latin typeface="Franklin Gothic Demi" panose="020B0703020102020204" pitchFamily="34" charset="0"/>
            </a:endParaRPr>
          </a:p>
          <a:p>
            <a:pPr eaLnBrk="1" hangingPunct="1"/>
            <a:r>
              <a:rPr lang="en-US" altLang="pt-BR" sz="2000"/>
              <a:t>Initiation of pharmacotherapy interventions to achieve target HbA1c may be reasonable </a:t>
            </a:r>
          </a:p>
          <a:p>
            <a:pPr eaLnBrk="1" hangingPunct="1">
              <a:spcAft>
                <a:spcPts val="2400"/>
              </a:spcAft>
            </a:pPr>
            <a:endParaRPr lang="en-US" altLang="pt-BR" sz="2000"/>
          </a:p>
          <a:p>
            <a:pPr eaLnBrk="1" hangingPunct="1"/>
            <a:r>
              <a:rPr lang="en-US" altLang="pt-BR" sz="2000"/>
              <a:t>A target HbA1c of </a:t>
            </a:r>
            <a:r>
              <a:rPr lang="en-US" altLang="pt-BR" sz="2000" u="sng"/>
              <a:t>&lt;</a:t>
            </a:r>
            <a:r>
              <a:rPr lang="en-US" altLang="pt-BR" sz="2000"/>
              <a:t>7% may be considered </a:t>
            </a:r>
          </a:p>
          <a:p>
            <a:pPr eaLnBrk="1" hangingPunct="1"/>
            <a:endParaRPr lang="en-US" altLang="pt-BR" sz="2000"/>
          </a:p>
          <a:p>
            <a:pPr eaLnBrk="1" hangingPunct="1"/>
            <a:endParaRPr lang="en-US" altLang="pt-BR" sz="2000"/>
          </a:p>
          <a:p>
            <a:pPr eaLnBrk="1" hangingPunct="1"/>
            <a:endParaRPr lang="en-US" altLang="pt-BR" sz="2000"/>
          </a:p>
          <a:p>
            <a:pPr eaLnBrk="1" hangingPunct="1"/>
            <a:endParaRPr lang="en-US" altLang="pt-BR" sz="2000"/>
          </a:p>
          <a:p>
            <a:pPr eaLnBrk="1" hangingPunct="1">
              <a:spcAft>
                <a:spcPts val="1200"/>
              </a:spcAft>
            </a:pPr>
            <a:r>
              <a:rPr lang="en-US" altLang="pt-BR" sz="2000"/>
              <a:t/>
            </a:r>
            <a:br>
              <a:rPr lang="en-US" altLang="pt-BR" sz="2000"/>
            </a:br>
            <a:endParaRPr lang="en-US" altLang="pt-BR" sz="2000"/>
          </a:p>
          <a:p>
            <a:pPr eaLnBrk="1" hangingPunct="1"/>
            <a:r>
              <a:rPr lang="en-US" altLang="pt-BR" sz="2000"/>
              <a:t/>
            </a:r>
            <a:br>
              <a:rPr lang="en-US" altLang="pt-BR" sz="2000"/>
            </a:br>
            <a:endParaRPr lang="en-US" altLang="pt-BR" sz="2000"/>
          </a:p>
          <a:p>
            <a:pPr eaLnBrk="1" hangingPunct="1"/>
            <a:r>
              <a:rPr lang="en-US" altLang="pt-BR" sz="2000"/>
              <a:t> </a:t>
            </a:r>
          </a:p>
          <a:p>
            <a:pPr eaLnBrk="1" hangingPunct="1"/>
            <a:endParaRPr lang="en-US" altLang="pt-BR" sz="2000"/>
          </a:p>
          <a:p>
            <a:pPr eaLnBrk="1" hangingPunct="1"/>
            <a:endParaRPr lang="en-US" altLang="pt-BR" sz="2000"/>
          </a:p>
          <a:p>
            <a:pPr eaLnBrk="1" hangingPunct="1">
              <a:lnSpc>
                <a:spcPct val="40000"/>
              </a:lnSpc>
              <a:spcBef>
                <a:spcPct val="20000"/>
              </a:spcBef>
            </a:pPr>
            <a:endParaRPr lang="en-US" altLang="pt-BR">
              <a:latin typeface="Franklin Gothic Demi" panose="020B0703020102020204" pitchFamily="34" charset="0"/>
            </a:endParaRPr>
          </a:p>
        </p:txBody>
      </p:sp>
      <p:sp>
        <p:nvSpPr>
          <p:cNvPr id="153606"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Secondary Prevention</a:t>
            </a:r>
          </a:p>
        </p:txBody>
      </p:sp>
      <p:sp>
        <p:nvSpPr>
          <p:cNvPr id="39" name="Rectangle 3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AHA/ACCF Diabetes Mellitus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Recommendations (Continued)</a:t>
            </a:r>
          </a:p>
        </p:txBody>
      </p:sp>
      <p:grpSp>
        <p:nvGrpSpPr>
          <p:cNvPr id="153608" name="Group 1404"/>
          <p:cNvGrpSpPr>
            <a:grpSpLocks/>
          </p:cNvGrpSpPr>
          <p:nvPr/>
        </p:nvGrpSpPr>
        <p:grpSpPr bwMode="auto">
          <a:xfrm>
            <a:off x="381000" y="1371600"/>
            <a:ext cx="1216025" cy="942975"/>
            <a:chOff x="3938" y="1710"/>
            <a:chExt cx="766" cy="594"/>
          </a:xfrm>
        </p:grpSpPr>
        <p:sp>
          <p:nvSpPr>
            <p:cNvPr id="153629" name="Rectangle 278"/>
            <p:cNvSpPr>
              <a:spLocks noChangeArrowheads="1"/>
            </p:cNvSpPr>
            <p:nvPr/>
          </p:nvSpPr>
          <p:spPr bwMode="auto">
            <a:xfrm>
              <a:off x="4514" y="188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30" name="Rectangle 278"/>
            <p:cNvSpPr>
              <a:spLocks noChangeArrowheads="1"/>
            </p:cNvSpPr>
            <p:nvPr/>
          </p:nvSpPr>
          <p:spPr bwMode="auto">
            <a:xfrm>
              <a:off x="3938" y="188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31" name="Rectangle 278"/>
            <p:cNvSpPr>
              <a:spLocks noChangeArrowheads="1"/>
            </p:cNvSpPr>
            <p:nvPr/>
          </p:nvSpPr>
          <p:spPr bwMode="auto">
            <a:xfrm>
              <a:off x="4322" y="188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32" name="Rectangle 278"/>
            <p:cNvSpPr>
              <a:spLocks noChangeArrowheads="1"/>
            </p:cNvSpPr>
            <p:nvPr/>
          </p:nvSpPr>
          <p:spPr bwMode="auto">
            <a:xfrm>
              <a:off x="4130" y="188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33" name="Rectangle 291"/>
            <p:cNvSpPr>
              <a:spLocks noChangeArrowheads="1"/>
            </p:cNvSpPr>
            <p:nvPr/>
          </p:nvSpPr>
          <p:spPr bwMode="auto">
            <a:xfrm>
              <a:off x="4018" y="171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3634" name="Rectangle 292"/>
            <p:cNvSpPr>
              <a:spLocks noChangeArrowheads="1"/>
            </p:cNvSpPr>
            <p:nvPr/>
          </p:nvSpPr>
          <p:spPr bwMode="auto">
            <a:xfrm>
              <a:off x="4130" y="17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3635" name="Rectangle 293"/>
            <p:cNvSpPr>
              <a:spLocks noChangeArrowheads="1"/>
            </p:cNvSpPr>
            <p:nvPr/>
          </p:nvSpPr>
          <p:spPr bwMode="auto">
            <a:xfrm>
              <a:off x="4322" y="171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3636" name="Rectangle 294"/>
            <p:cNvSpPr>
              <a:spLocks noChangeArrowheads="1"/>
            </p:cNvSpPr>
            <p:nvPr/>
          </p:nvSpPr>
          <p:spPr bwMode="auto">
            <a:xfrm>
              <a:off x="4538" y="171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3637" name="WordArt 404"/>
            <p:cNvSpPr>
              <a:spLocks noChangeArrowheads="1" noChangeShapeType="1" noTextEdit="1"/>
            </p:cNvSpPr>
            <p:nvPr/>
          </p:nvSpPr>
          <p:spPr bwMode="auto">
            <a:xfrm>
              <a:off x="4176" y="1973"/>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grpSp>
        <p:nvGrpSpPr>
          <p:cNvPr id="153609" name="Group 1397"/>
          <p:cNvGrpSpPr>
            <a:grpSpLocks/>
          </p:cNvGrpSpPr>
          <p:nvPr/>
        </p:nvGrpSpPr>
        <p:grpSpPr bwMode="auto">
          <a:xfrm>
            <a:off x="381000" y="2714625"/>
            <a:ext cx="1216025" cy="942975"/>
            <a:chOff x="1008" y="2430"/>
            <a:chExt cx="766" cy="594"/>
          </a:xfrm>
        </p:grpSpPr>
        <p:sp>
          <p:nvSpPr>
            <p:cNvPr id="153620" name="Rectangle 278"/>
            <p:cNvSpPr>
              <a:spLocks noChangeArrowheads="1"/>
            </p:cNvSpPr>
            <p:nvPr/>
          </p:nvSpPr>
          <p:spPr bwMode="auto">
            <a:xfrm>
              <a:off x="1584"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21" name="Rectangle 278"/>
            <p:cNvSpPr>
              <a:spLocks noChangeArrowheads="1"/>
            </p:cNvSpPr>
            <p:nvPr/>
          </p:nvSpPr>
          <p:spPr bwMode="auto">
            <a:xfrm>
              <a:off x="1008"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22" name="Rectangle 278"/>
            <p:cNvSpPr>
              <a:spLocks noChangeArrowheads="1"/>
            </p:cNvSpPr>
            <p:nvPr/>
          </p:nvSpPr>
          <p:spPr bwMode="auto">
            <a:xfrm>
              <a:off x="1392"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23" name="Rectangle 278"/>
            <p:cNvSpPr>
              <a:spLocks noChangeArrowheads="1"/>
            </p:cNvSpPr>
            <p:nvPr/>
          </p:nvSpPr>
          <p:spPr bwMode="auto">
            <a:xfrm>
              <a:off x="1200"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24" name="Rectangle 291"/>
            <p:cNvSpPr>
              <a:spLocks noChangeArrowheads="1"/>
            </p:cNvSpPr>
            <p:nvPr/>
          </p:nvSpPr>
          <p:spPr bwMode="auto">
            <a:xfrm>
              <a:off x="1088"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3625" name="Rectangle 292"/>
            <p:cNvSpPr>
              <a:spLocks noChangeArrowheads="1"/>
            </p:cNvSpPr>
            <p:nvPr/>
          </p:nvSpPr>
          <p:spPr bwMode="auto">
            <a:xfrm>
              <a:off x="1200"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3626" name="Rectangle 293"/>
            <p:cNvSpPr>
              <a:spLocks noChangeArrowheads="1"/>
            </p:cNvSpPr>
            <p:nvPr/>
          </p:nvSpPr>
          <p:spPr bwMode="auto">
            <a:xfrm>
              <a:off x="1392"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3627" name="Rectangle 294"/>
            <p:cNvSpPr>
              <a:spLocks noChangeArrowheads="1"/>
            </p:cNvSpPr>
            <p:nvPr/>
          </p:nvSpPr>
          <p:spPr bwMode="auto">
            <a:xfrm>
              <a:off x="1608"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3628" name="WordArt 949"/>
            <p:cNvSpPr>
              <a:spLocks noChangeArrowheads="1" noChangeShapeType="1" noTextEdit="1"/>
            </p:cNvSpPr>
            <p:nvPr/>
          </p:nvSpPr>
          <p:spPr bwMode="auto">
            <a:xfrm>
              <a:off x="1435" y="268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A</a:t>
              </a:r>
            </a:p>
          </p:txBody>
        </p:sp>
      </p:grpSp>
      <p:grpSp>
        <p:nvGrpSpPr>
          <p:cNvPr id="153610" name="Group 1405"/>
          <p:cNvGrpSpPr>
            <a:grpSpLocks/>
          </p:cNvGrpSpPr>
          <p:nvPr/>
        </p:nvGrpSpPr>
        <p:grpSpPr bwMode="auto">
          <a:xfrm>
            <a:off x="381000" y="3781425"/>
            <a:ext cx="1216025" cy="942975"/>
            <a:chOff x="3938" y="2430"/>
            <a:chExt cx="766" cy="594"/>
          </a:xfrm>
        </p:grpSpPr>
        <p:sp>
          <p:nvSpPr>
            <p:cNvPr id="153611" name="Rectangle 278"/>
            <p:cNvSpPr>
              <a:spLocks noChangeArrowheads="1"/>
            </p:cNvSpPr>
            <p:nvPr/>
          </p:nvSpPr>
          <p:spPr bwMode="auto">
            <a:xfrm>
              <a:off x="4514"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12" name="Rectangle 278"/>
            <p:cNvSpPr>
              <a:spLocks noChangeArrowheads="1"/>
            </p:cNvSpPr>
            <p:nvPr/>
          </p:nvSpPr>
          <p:spPr bwMode="auto">
            <a:xfrm>
              <a:off x="3938"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13" name="Rectangle 278"/>
            <p:cNvSpPr>
              <a:spLocks noChangeArrowheads="1"/>
            </p:cNvSpPr>
            <p:nvPr/>
          </p:nvSpPr>
          <p:spPr bwMode="auto">
            <a:xfrm>
              <a:off x="4322"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14" name="Rectangle 278"/>
            <p:cNvSpPr>
              <a:spLocks noChangeArrowheads="1"/>
            </p:cNvSpPr>
            <p:nvPr/>
          </p:nvSpPr>
          <p:spPr bwMode="auto">
            <a:xfrm>
              <a:off x="4130"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3615" name="Rectangle 291"/>
            <p:cNvSpPr>
              <a:spLocks noChangeArrowheads="1"/>
            </p:cNvSpPr>
            <p:nvPr/>
          </p:nvSpPr>
          <p:spPr bwMode="auto">
            <a:xfrm>
              <a:off x="4018"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3616" name="Rectangle 292"/>
            <p:cNvSpPr>
              <a:spLocks noChangeArrowheads="1"/>
            </p:cNvSpPr>
            <p:nvPr/>
          </p:nvSpPr>
          <p:spPr bwMode="auto">
            <a:xfrm>
              <a:off x="4130"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3617" name="Rectangle 293"/>
            <p:cNvSpPr>
              <a:spLocks noChangeArrowheads="1"/>
            </p:cNvSpPr>
            <p:nvPr/>
          </p:nvSpPr>
          <p:spPr bwMode="auto">
            <a:xfrm>
              <a:off x="4322"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3618" name="Rectangle 294"/>
            <p:cNvSpPr>
              <a:spLocks noChangeArrowheads="1"/>
            </p:cNvSpPr>
            <p:nvPr/>
          </p:nvSpPr>
          <p:spPr bwMode="auto">
            <a:xfrm>
              <a:off x="4538"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3619" name="WordArt 404"/>
            <p:cNvSpPr>
              <a:spLocks noChangeArrowheads="1" noChangeShapeType="1" noTextEdit="1"/>
            </p:cNvSpPr>
            <p:nvPr/>
          </p:nvSpPr>
          <p:spPr bwMode="auto">
            <a:xfrm>
              <a:off x="4368" y="2688"/>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6"/>
          <p:cNvSpPr txBox="1">
            <a:spLocks noChangeArrowheads="1"/>
          </p:cNvSpPr>
          <p:nvPr/>
        </p:nvSpPr>
        <p:spPr bwMode="auto">
          <a:xfrm>
            <a:off x="4648200" y="6248400"/>
            <a:ext cx="4343400" cy="488950"/>
          </a:xfrm>
          <a:prstGeom prst="rect">
            <a:avLst/>
          </a:prstGeom>
          <a:noFill/>
          <a:ln>
            <a:noFill/>
          </a:ln>
          <a:extLst/>
        </p:spPr>
        <p:txBody>
          <a:bodyPr lIns="91430" tIns="45715" rIns="91430"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5000"/>
              </a:lnSpc>
              <a:defRPr/>
            </a:pPr>
            <a:r>
              <a:rPr lang="en-US" sz="1000" dirty="0" smtClean="0">
                <a:solidFill>
                  <a:schemeClr val="tx2"/>
                </a:solidFill>
                <a:latin typeface="+mn-lt"/>
                <a:ea typeface="ＭＳ Ｐゴシック" charset="-128"/>
              </a:rPr>
              <a:t>Sources:</a:t>
            </a:r>
          </a:p>
          <a:p>
            <a:pPr algn="r" eaLnBrk="1" hangingPunct="1">
              <a:lnSpc>
                <a:spcPct val="85000"/>
              </a:lnSpc>
              <a:defRPr/>
            </a:pPr>
            <a:r>
              <a:rPr lang="en-US" sz="1000" dirty="0" smtClean="0">
                <a:solidFill>
                  <a:schemeClr val="tx2"/>
                </a:solidFill>
                <a:latin typeface="+mn-lt"/>
                <a:ea typeface="ＭＳ Ｐゴシック" charset="-128"/>
              </a:rPr>
              <a:t>http://www.diabetes.org/diabetes-basics/diabetes-statistics/</a:t>
            </a:r>
          </a:p>
          <a:p>
            <a:pPr algn="r" eaLnBrk="1" hangingPunct="1">
              <a:lnSpc>
                <a:spcPct val="85000"/>
              </a:lnSpc>
              <a:defRPr/>
            </a:pPr>
            <a:r>
              <a:rPr lang="en-US" sz="1000" dirty="0" smtClean="0">
                <a:solidFill>
                  <a:schemeClr val="tx2"/>
                </a:solidFill>
                <a:latin typeface="+mn-lt"/>
                <a:ea typeface="ＭＳ Ｐゴシック" charset="-128"/>
              </a:rPr>
              <a:t>                 http://www.diabetes.org/diabetes-basics/type-1/</a:t>
            </a:r>
          </a:p>
        </p:txBody>
      </p:sp>
      <p:sp>
        <p:nvSpPr>
          <p:cNvPr id="25604" name="Line 31"/>
          <p:cNvSpPr>
            <a:spLocks noChangeShapeType="1"/>
          </p:cNvSpPr>
          <p:nvPr/>
        </p:nvSpPr>
        <p:spPr bwMode="auto">
          <a:xfrm>
            <a:off x="5867400" y="52578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73" name="Text Box 32"/>
          <p:cNvSpPr txBox="1">
            <a:spLocks noChangeArrowheads="1"/>
          </p:cNvSpPr>
          <p:nvPr/>
        </p:nvSpPr>
        <p:spPr bwMode="auto">
          <a:xfrm>
            <a:off x="5943600" y="5257800"/>
            <a:ext cx="2209800" cy="3968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000" smtClean="0">
                <a:latin typeface="+mn-lt"/>
                <a:ea typeface="ＭＳ Ｐゴシック" charset="-128"/>
              </a:rPr>
              <a:t>104.7 Million</a:t>
            </a:r>
          </a:p>
        </p:txBody>
      </p:sp>
      <p:graphicFrame>
        <p:nvGraphicFramePr>
          <p:cNvPr id="25602" name="Object 7"/>
          <p:cNvGraphicFramePr>
            <a:graphicFrameLocks noChangeAspect="1"/>
          </p:cNvGraphicFramePr>
          <p:nvPr/>
        </p:nvGraphicFramePr>
        <p:xfrm>
          <a:off x="609600" y="685800"/>
          <a:ext cx="7662863" cy="6096000"/>
        </p:xfrm>
        <a:graphic>
          <a:graphicData uri="http://schemas.openxmlformats.org/presentationml/2006/ole">
            <mc:AlternateContent xmlns:mc="http://schemas.openxmlformats.org/markup-compatibility/2006">
              <mc:Choice xmlns:v="urn:schemas-microsoft-com:vml" Requires="v">
                <p:oleObj spid="_x0000_s25613" name="Chart" r:id="rId4" imgW="7662039" imgH="6095496" progId="Excel.Chart.8">
                  <p:embed/>
                </p:oleObj>
              </mc:Choice>
              <mc:Fallback>
                <p:oleObj name="Chart" r:id="rId4" imgW="7662039" imgH="6095496"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85800"/>
                        <a:ext cx="76628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TextBox 8"/>
          <p:cNvSpPr txBox="1">
            <a:spLocks noChangeArrowheads="1"/>
          </p:cNvSpPr>
          <p:nvPr/>
        </p:nvSpPr>
        <p:spPr bwMode="auto">
          <a:xfrm>
            <a:off x="6226175" y="23256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a:t>Type 1 DM</a:t>
            </a:r>
          </a:p>
          <a:p>
            <a:pPr eaLnBrk="1" hangingPunct="1"/>
            <a:r>
              <a:rPr lang="en-US" altLang="pt-BR" sz="1800"/>
              <a:t>0.9 Million</a:t>
            </a:r>
          </a:p>
        </p:txBody>
      </p:sp>
      <p:sp>
        <p:nvSpPr>
          <p:cNvPr id="25607" name="TextBox 9"/>
          <p:cNvSpPr txBox="1">
            <a:spLocks noChangeArrowheads="1"/>
          </p:cNvSpPr>
          <p:nvPr/>
        </p:nvSpPr>
        <p:spPr bwMode="auto">
          <a:xfrm>
            <a:off x="6257925" y="3025775"/>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a:t>Type 2 DM</a:t>
            </a:r>
          </a:p>
          <a:p>
            <a:pPr eaLnBrk="1" hangingPunct="1"/>
            <a:r>
              <a:rPr lang="en-US" altLang="pt-BR" sz="1800"/>
              <a:t>17.8 Million</a:t>
            </a:r>
          </a:p>
        </p:txBody>
      </p:sp>
      <p:sp>
        <p:nvSpPr>
          <p:cNvPr id="25608" name="TextBox 10"/>
          <p:cNvSpPr txBox="1">
            <a:spLocks noChangeArrowheads="1"/>
          </p:cNvSpPr>
          <p:nvPr/>
        </p:nvSpPr>
        <p:spPr bwMode="auto">
          <a:xfrm>
            <a:off x="6257925" y="37734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a:t>Prediabetes</a:t>
            </a:r>
          </a:p>
          <a:p>
            <a:pPr eaLnBrk="1" hangingPunct="1"/>
            <a:r>
              <a:rPr lang="en-US" altLang="pt-BR" sz="1800"/>
              <a:t>79 Million</a:t>
            </a:r>
          </a:p>
        </p:txBody>
      </p:sp>
      <p:sp>
        <p:nvSpPr>
          <p:cNvPr id="25609" name="TextBox 11"/>
          <p:cNvSpPr txBox="1">
            <a:spLocks noChangeArrowheads="1"/>
          </p:cNvSpPr>
          <p:nvPr/>
        </p:nvSpPr>
        <p:spPr bwMode="auto">
          <a:xfrm>
            <a:off x="6257925" y="4456113"/>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a:t>Undiagnosed DM</a:t>
            </a:r>
          </a:p>
          <a:p>
            <a:pPr eaLnBrk="1" hangingPunct="1"/>
            <a:r>
              <a:rPr lang="en-US" altLang="pt-BR" sz="1800"/>
              <a:t>7 Million</a:t>
            </a:r>
          </a:p>
        </p:txBody>
      </p:sp>
      <p:sp>
        <p:nvSpPr>
          <p:cNvPr id="16" name="Rectangle 23"/>
          <p:cNvSpPr>
            <a:spLocks noChangeArrowheads="1"/>
          </p:cNvSpPr>
          <p:nvPr/>
        </p:nvSpPr>
        <p:spPr bwMode="auto">
          <a:xfrm>
            <a:off x="152400" y="361950"/>
            <a:ext cx="7620000" cy="487363"/>
          </a:xfrm>
          <a:prstGeom prst="rect">
            <a:avLst/>
          </a:prstGeom>
          <a:noFill/>
          <a:ln w="9525">
            <a:noFill/>
            <a:miter lim="800000"/>
            <a:headEnd/>
            <a:tailEnd/>
          </a:ln>
          <a:effectLst/>
        </p:spPr>
        <p:txBody>
          <a:bodyPr>
            <a:spAutoFit/>
          </a:bodyPr>
          <a:lstStyle/>
          <a:p>
            <a:pPr>
              <a:lnSpc>
                <a:spcPct val="90000"/>
              </a:lnSpc>
              <a:defRPr/>
            </a:pPr>
            <a:r>
              <a:rPr lang="en-US" sz="2800" b="1" dirty="0">
                <a:solidFill>
                  <a:schemeClr val="accent2"/>
                </a:solidFill>
                <a:effectLst>
                  <a:outerShdw blurRad="38100" dist="38100" dir="2700000" algn="tl">
                    <a:srgbClr val="C0C0C0"/>
                  </a:outerShdw>
                </a:effectLst>
                <a:latin typeface="Franklin Gothic Demi" pitchFamily="34" charset="0"/>
                <a:ea typeface="+mn-ea"/>
              </a:rPr>
              <a:t>Prevalence of </a:t>
            </a:r>
            <a:r>
              <a:rPr lang="en-US" sz="2800" b="1" dirty="0" err="1">
                <a:solidFill>
                  <a:schemeClr val="accent2"/>
                </a:solidFill>
                <a:effectLst>
                  <a:outerShdw blurRad="38100" dist="38100" dir="2700000" algn="tl">
                    <a:srgbClr val="C0C0C0"/>
                  </a:outerShdw>
                </a:effectLst>
                <a:latin typeface="Franklin Gothic Demi" pitchFamily="34" charset="0"/>
                <a:ea typeface="+mn-ea"/>
              </a:rPr>
              <a:t>Glycemic</a:t>
            </a:r>
            <a:r>
              <a:rPr lang="en-US" sz="2800" b="1" dirty="0">
                <a:solidFill>
                  <a:schemeClr val="accent2"/>
                </a:solidFill>
                <a:effectLst>
                  <a:outerShdw blurRad="38100" dist="38100" dir="2700000" algn="tl">
                    <a:srgbClr val="C0C0C0"/>
                  </a:outerShdw>
                </a:effectLst>
                <a:latin typeface="Franklin Gothic Demi" pitchFamily="34" charset="0"/>
                <a:ea typeface="+mn-ea"/>
              </a:rPr>
              <a:t> Abnormalities</a:t>
            </a:r>
          </a:p>
        </p:txBody>
      </p:sp>
      <p:cxnSp>
        <p:nvCxnSpPr>
          <p:cNvPr id="25611"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5612" name="Text Box 51"/>
          <p:cNvSpPr txBox="1">
            <a:spLocks noChangeArrowheads="1"/>
          </p:cNvSpPr>
          <p:nvPr/>
        </p:nvSpPr>
        <p:spPr bwMode="auto">
          <a:xfrm>
            <a:off x="228600" y="9144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pt-BR" sz="2000">
                <a:solidFill>
                  <a:schemeClr val="tx2"/>
                </a:solidFill>
                <a:latin typeface="Franklin Gothic Demi" panose="020B0703020102020204" pitchFamily="34" charset="0"/>
              </a:rPr>
              <a:t>U.S. Population: 309 Million in 2010</a:t>
            </a:r>
            <a:endParaRPr lang="en-GB" altLang="pt-BR" sz="2000" b="1">
              <a:solidFill>
                <a:schemeClr val="bg1"/>
              </a:solidFill>
              <a:latin typeface="Franklin Gothic Demi" panose="020B070302010202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381000" y="838200"/>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235200"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2352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a:latin typeface="Franklin Gothic Demi" panose="020B0703020102020204" pitchFamily="34" charset="0"/>
            </a:endParaRPr>
          </a:p>
        </p:txBody>
      </p:sp>
      <p:sp>
        <p:nvSpPr>
          <p:cNvPr id="154627" name="Text Box 14"/>
          <p:cNvSpPr txBox="1">
            <a:spLocks noChangeArrowheads="1"/>
          </p:cNvSpPr>
          <p:nvPr/>
        </p:nvSpPr>
        <p:spPr bwMode="auto">
          <a:xfrm>
            <a:off x="5486400" y="64770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20000"/>
              </a:spcBef>
            </a:pPr>
            <a:r>
              <a:rPr lang="en-US" altLang="pt-BR" sz="1000"/>
              <a:t>Source: Smith SC Jr. et al. </a:t>
            </a:r>
            <a:r>
              <a:rPr lang="en-US" altLang="pt-BR" sz="1000" i="1"/>
              <a:t>JACC </a:t>
            </a:r>
            <a:r>
              <a:rPr lang="en-US" altLang="pt-BR" sz="1000"/>
              <a:t>2011;58:2432-2446</a:t>
            </a:r>
          </a:p>
          <a:p>
            <a:pPr algn="r" eaLnBrk="1" hangingPunct="1">
              <a:lnSpc>
                <a:spcPct val="80000"/>
              </a:lnSpc>
              <a:spcBef>
                <a:spcPct val="20000"/>
              </a:spcBef>
            </a:pPr>
            <a:endParaRPr lang="en-US" altLang="pt-BR" sz="1000"/>
          </a:p>
        </p:txBody>
      </p:sp>
      <p:cxnSp>
        <p:nvCxnSpPr>
          <p:cNvPr id="154628" name="Straight Connector 40"/>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54629" name="Rectangle 7"/>
          <p:cNvSpPr>
            <a:spLocks noChangeArrowheads="1"/>
          </p:cNvSpPr>
          <p:nvPr/>
        </p:nvSpPr>
        <p:spPr bwMode="auto">
          <a:xfrm>
            <a:off x="1905000" y="1447800"/>
            <a:ext cx="701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t>Less stringent HbA1c goals may be considered for patients with a history of severe hypoglycemia, limited life </a:t>
            </a:r>
          </a:p>
          <a:p>
            <a:pPr eaLnBrk="1" hangingPunct="1"/>
            <a:r>
              <a:rPr lang="en-US" altLang="pt-BR" sz="2000"/>
              <a:t>expectancy, advanced microvascular or macrovascular complications, or extensive comorbidities, or those in whom the goal is difficult to attain despite intensive therapeutic interventions. </a:t>
            </a:r>
          </a:p>
          <a:p>
            <a:pPr eaLnBrk="1" hangingPunct="1"/>
            <a:endParaRPr lang="en-US" altLang="pt-BR" sz="2000"/>
          </a:p>
          <a:p>
            <a:pPr eaLnBrk="1" hangingPunct="1"/>
            <a:endParaRPr lang="en-US" altLang="pt-BR" sz="2000"/>
          </a:p>
          <a:p>
            <a:pPr eaLnBrk="1" hangingPunct="1"/>
            <a:endParaRPr lang="en-US" altLang="pt-BR" sz="2000"/>
          </a:p>
          <a:p>
            <a:pPr eaLnBrk="1" hangingPunct="1"/>
            <a:endParaRPr lang="en-US" altLang="pt-BR" sz="2000"/>
          </a:p>
          <a:p>
            <a:pPr eaLnBrk="1" hangingPunct="1">
              <a:spcAft>
                <a:spcPts val="1200"/>
              </a:spcAft>
            </a:pPr>
            <a:r>
              <a:rPr lang="en-US" altLang="pt-BR" sz="2000"/>
              <a:t/>
            </a:r>
            <a:br>
              <a:rPr lang="en-US" altLang="pt-BR" sz="2000"/>
            </a:br>
            <a:endParaRPr lang="en-US" altLang="pt-BR" sz="2000"/>
          </a:p>
          <a:p>
            <a:pPr eaLnBrk="1" hangingPunct="1"/>
            <a:r>
              <a:rPr lang="en-US" altLang="pt-BR" sz="2000"/>
              <a:t/>
            </a:r>
            <a:br>
              <a:rPr lang="en-US" altLang="pt-BR" sz="2000"/>
            </a:br>
            <a:endParaRPr lang="en-US" altLang="pt-BR" sz="2000"/>
          </a:p>
          <a:p>
            <a:pPr eaLnBrk="1" hangingPunct="1"/>
            <a:r>
              <a:rPr lang="en-US" altLang="pt-BR" sz="2000"/>
              <a:t> </a:t>
            </a:r>
          </a:p>
          <a:p>
            <a:pPr eaLnBrk="1" hangingPunct="1"/>
            <a:endParaRPr lang="en-US" altLang="pt-BR" sz="2000"/>
          </a:p>
          <a:p>
            <a:pPr eaLnBrk="1" hangingPunct="1"/>
            <a:endParaRPr lang="en-US" altLang="pt-BR" sz="2000"/>
          </a:p>
          <a:p>
            <a:pPr eaLnBrk="1" hangingPunct="1">
              <a:lnSpc>
                <a:spcPct val="40000"/>
              </a:lnSpc>
              <a:spcBef>
                <a:spcPct val="20000"/>
              </a:spcBef>
            </a:pPr>
            <a:endParaRPr lang="en-US" altLang="pt-BR">
              <a:latin typeface="Franklin Gothic Demi" panose="020B0703020102020204" pitchFamily="34" charset="0"/>
            </a:endParaRPr>
          </a:p>
        </p:txBody>
      </p:sp>
      <p:sp>
        <p:nvSpPr>
          <p:cNvPr id="154630"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Secondary Prevention</a:t>
            </a:r>
          </a:p>
        </p:txBody>
      </p:sp>
      <p:sp>
        <p:nvSpPr>
          <p:cNvPr id="39" name="Rectangle 3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AHA/ACCF Diabetes Mellitus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ＭＳ Ｐゴシック" charset="-128"/>
                <a:cs typeface="ＭＳ Ｐゴシック" charset="-128"/>
              </a:rPr>
              <a:t>Recommendations (Continued)</a:t>
            </a:r>
          </a:p>
        </p:txBody>
      </p:sp>
      <p:grpSp>
        <p:nvGrpSpPr>
          <p:cNvPr id="154632" name="Group 1405"/>
          <p:cNvGrpSpPr>
            <a:grpSpLocks/>
          </p:cNvGrpSpPr>
          <p:nvPr/>
        </p:nvGrpSpPr>
        <p:grpSpPr bwMode="auto">
          <a:xfrm>
            <a:off x="381000" y="1828800"/>
            <a:ext cx="1216025" cy="942975"/>
            <a:chOff x="3938" y="2430"/>
            <a:chExt cx="766" cy="594"/>
          </a:xfrm>
        </p:grpSpPr>
        <p:sp>
          <p:nvSpPr>
            <p:cNvPr id="154633" name="Rectangle 278"/>
            <p:cNvSpPr>
              <a:spLocks noChangeArrowheads="1"/>
            </p:cNvSpPr>
            <p:nvPr/>
          </p:nvSpPr>
          <p:spPr bwMode="auto">
            <a:xfrm>
              <a:off x="4514"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4634" name="Rectangle 278"/>
            <p:cNvSpPr>
              <a:spLocks noChangeArrowheads="1"/>
            </p:cNvSpPr>
            <p:nvPr/>
          </p:nvSpPr>
          <p:spPr bwMode="auto">
            <a:xfrm>
              <a:off x="3938"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4635" name="Rectangle 278"/>
            <p:cNvSpPr>
              <a:spLocks noChangeArrowheads="1"/>
            </p:cNvSpPr>
            <p:nvPr/>
          </p:nvSpPr>
          <p:spPr bwMode="auto">
            <a:xfrm>
              <a:off x="4322"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4636" name="Rectangle 278"/>
            <p:cNvSpPr>
              <a:spLocks noChangeArrowheads="1"/>
            </p:cNvSpPr>
            <p:nvPr/>
          </p:nvSpPr>
          <p:spPr bwMode="auto">
            <a:xfrm>
              <a:off x="4130"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4637" name="Rectangle 291"/>
            <p:cNvSpPr>
              <a:spLocks noChangeArrowheads="1"/>
            </p:cNvSpPr>
            <p:nvPr/>
          </p:nvSpPr>
          <p:spPr bwMode="auto">
            <a:xfrm>
              <a:off x="4018"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4638" name="Rectangle 292"/>
            <p:cNvSpPr>
              <a:spLocks noChangeArrowheads="1"/>
            </p:cNvSpPr>
            <p:nvPr/>
          </p:nvSpPr>
          <p:spPr bwMode="auto">
            <a:xfrm>
              <a:off x="4130"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4639" name="Rectangle 293"/>
            <p:cNvSpPr>
              <a:spLocks noChangeArrowheads="1"/>
            </p:cNvSpPr>
            <p:nvPr/>
          </p:nvSpPr>
          <p:spPr bwMode="auto">
            <a:xfrm>
              <a:off x="4322"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4640" name="Rectangle 294"/>
            <p:cNvSpPr>
              <a:spLocks noChangeArrowheads="1"/>
            </p:cNvSpPr>
            <p:nvPr/>
          </p:nvSpPr>
          <p:spPr bwMode="auto">
            <a:xfrm>
              <a:off x="4538"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4641" name="WordArt 404"/>
            <p:cNvSpPr>
              <a:spLocks noChangeArrowheads="1" noChangeShapeType="1" noTextEdit="1"/>
            </p:cNvSpPr>
            <p:nvPr/>
          </p:nvSpPr>
          <p:spPr bwMode="auto">
            <a:xfrm>
              <a:off x="4368" y="2688"/>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14"/>
          <p:cNvSpPr txBox="1">
            <a:spLocks noChangeArrowheads="1"/>
          </p:cNvSpPr>
          <p:nvPr/>
        </p:nvSpPr>
        <p:spPr bwMode="auto">
          <a:xfrm>
            <a:off x="4800600" y="6459538"/>
            <a:ext cx="42672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Source: </a:t>
            </a:r>
            <a:r>
              <a:rPr lang="en-US" sz="1000" dirty="0" err="1" smtClean="0">
                <a:latin typeface="+mn-lt"/>
              </a:rPr>
              <a:t>Pignone</a:t>
            </a:r>
            <a:r>
              <a:rPr lang="en-US" sz="1000" dirty="0" smtClean="0">
                <a:latin typeface="+mn-lt"/>
              </a:rPr>
              <a:t> M et al. </a:t>
            </a:r>
            <a:r>
              <a:rPr lang="en-US" sz="1000" i="1" dirty="0" smtClean="0">
                <a:latin typeface="+mn-lt"/>
              </a:rPr>
              <a:t>Circulation</a:t>
            </a:r>
            <a:r>
              <a:rPr lang="en-US" sz="1000" dirty="0" smtClean="0">
                <a:latin typeface="+mn-lt"/>
              </a:rPr>
              <a:t> 2010;121:2694-2701</a:t>
            </a:r>
          </a:p>
        </p:txBody>
      </p:sp>
      <p:sp>
        <p:nvSpPr>
          <p:cNvPr id="79876" name="Text Box 14"/>
          <p:cNvSpPr txBox="1">
            <a:spLocks noChangeArrowheads="1"/>
          </p:cNvSpPr>
          <p:nvPr/>
        </p:nvSpPr>
        <p:spPr bwMode="auto">
          <a:xfrm>
            <a:off x="3657600" y="5922963"/>
            <a:ext cx="54102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ACCF=American College of Cardiology Foundation, ADA=American Diabetes Association, AHA=American Heart Association, CV=Cardiovascular, CVD=Cardiovascular disease, DM=Diabetes mellitus, GI=Gastrointestinal, NSAIDs=Non-steroidal anti-inflammatory drugs</a:t>
            </a:r>
          </a:p>
        </p:txBody>
      </p:sp>
      <p:sp>
        <p:nvSpPr>
          <p:cNvPr id="155652" name="Text Box 14"/>
          <p:cNvSpPr txBox="1">
            <a:spLocks noChangeArrowheads="1"/>
          </p:cNvSpPr>
          <p:nvPr/>
        </p:nvSpPr>
        <p:spPr bwMode="auto">
          <a:xfrm>
            <a:off x="5791200" y="554355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n-US" altLang="pt-BR" sz="1000" baseline="30000"/>
              <a:t>†</a:t>
            </a:r>
            <a:r>
              <a:rPr lang="en-US" altLang="pt-BR" sz="1000"/>
              <a:t>Includes those with family history of premature CVD, hypertension, smoking, dyslipidemia, or albuminuria</a:t>
            </a:r>
          </a:p>
        </p:txBody>
      </p:sp>
      <p:sp>
        <p:nvSpPr>
          <p:cNvPr id="155653" name="Text Box 9"/>
          <p:cNvSpPr txBox="1">
            <a:spLocks noChangeArrowheads="1"/>
          </p:cNvSpPr>
          <p:nvPr/>
        </p:nvSpPr>
        <p:spPr bwMode="auto">
          <a:xfrm>
            <a:off x="1828800" y="1447800"/>
            <a:ext cx="6934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t>Low-dose aspirin therapy (75-162 mg/day) is reasonable for adults with DM and no previous history of vascular disease who are at increased CVD risk (10-year risk &gt;10%) and who are not at increased risk for bleeding (based on a history of previous GI bleeding or peptic ulcer disease or concurrent use of other medications that increase bleeding risk such as NSAIDs or warfarin).  Those adults with DM at increased CVD risk include most men &gt;50 years of age or women &gt;60 years of age who have at least one additional major risk factor.*</a:t>
            </a:r>
            <a:r>
              <a:rPr lang="en-US" altLang="pt-BR" sz="2000" baseline="30000"/>
              <a:t>†</a:t>
            </a:r>
            <a:endParaRPr lang="en-US" altLang="pt-BR" sz="2000"/>
          </a:p>
        </p:txBody>
      </p:sp>
      <p:grpSp>
        <p:nvGrpSpPr>
          <p:cNvPr id="155654" name="Group 1407"/>
          <p:cNvGrpSpPr>
            <a:grpSpLocks/>
          </p:cNvGrpSpPr>
          <p:nvPr/>
        </p:nvGrpSpPr>
        <p:grpSpPr bwMode="auto">
          <a:xfrm>
            <a:off x="304800" y="2438400"/>
            <a:ext cx="1216025" cy="942975"/>
            <a:chOff x="2450" y="1710"/>
            <a:chExt cx="766" cy="594"/>
          </a:xfrm>
        </p:grpSpPr>
        <p:sp>
          <p:nvSpPr>
            <p:cNvPr id="155659" name="Rectangle 291"/>
            <p:cNvSpPr>
              <a:spLocks noChangeArrowheads="1"/>
            </p:cNvSpPr>
            <p:nvPr/>
          </p:nvSpPr>
          <p:spPr bwMode="auto">
            <a:xfrm>
              <a:off x="2530" y="171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5660" name="Rectangle 292"/>
            <p:cNvSpPr>
              <a:spLocks noChangeArrowheads="1"/>
            </p:cNvSpPr>
            <p:nvPr/>
          </p:nvSpPr>
          <p:spPr bwMode="auto">
            <a:xfrm>
              <a:off x="2642" y="171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5661" name="Rectangle 293"/>
            <p:cNvSpPr>
              <a:spLocks noChangeArrowheads="1"/>
            </p:cNvSpPr>
            <p:nvPr/>
          </p:nvSpPr>
          <p:spPr bwMode="auto">
            <a:xfrm>
              <a:off x="2834" y="171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5662" name="Rectangle 294"/>
            <p:cNvSpPr>
              <a:spLocks noChangeArrowheads="1"/>
            </p:cNvSpPr>
            <p:nvPr/>
          </p:nvSpPr>
          <p:spPr bwMode="auto">
            <a:xfrm>
              <a:off x="3050" y="171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5663" name="Rectangle 278"/>
            <p:cNvSpPr>
              <a:spLocks noChangeArrowheads="1"/>
            </p:cNvSpPr>
            <p:nvPr/>
          </p:nvSpPr>
          <p:spPr bwMode="auto">
            <a:xfrm>
              <a:off x="3026" y="188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5664" name="Rectangle 278"/>
            <p:cNvSpPr>
              <a:spLocks noChangeArrowheads="1"/>
            </p:cNvSpPr>
            <p:nvPr/>
          </p:nvSpPr>
          <p:spPr bwMode="auto">
            <a:xfrm>
              <a:off x="2450" y="188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5665" name="Rectangle 278"/>
            <p:cNvSpPr>
              <a:spLocks noChangeArrowheads="1"/>
            </p:cNvSpPr>
            <p:nvPr/>
          </p:nvSpPr>
          <p:spPr bwMode="auto">
            <a:xfrm>
              <a:off x="2834" y="188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5666" name="Rectangle 278"/>
            <p:cNvSpPr>
              <a:spLocks noChangeArrowheads="1"/>
            </p:cNvSpPr>
            <p:nvPr/>
          </p:nvSpPr>
          <p:spPr bwMode="auto">
            <a:xfrm>
              <a:off x="2642" y="188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5667" name="WordArt 622"/>
            <p:cNvSpPr>
              <a:spLocks noChangeArrowheads="1" noChangeShapeType="1" noTextEdit="1"/>
            </p:cNvSpPr>
            <p:nvPr/>
          </p:nvSpPr>
          <p:spPr bwMode="auto">
            <a:xfrm>
              <a:off x="2683" y="1968"/>
              <a:ext cx="101" cy="24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B</a:t>
              </a:r>
            </a:p>
          </p:txBody>
        </p:sp>
      </p:grpSp>
      <p:sp>
        <p:nvSpPr>
          <p:cNvPr id="155655" name="TextBox 1"/>
          <p:cNvSpPr txBox="1">
            <a:spLocks noChangeArrowheads="1"/>
          </p:cNvSpPr>
          <p:nvPr/>
        </p:nvSpPr>
        <p:spPr bwMode="auto">
          <a:xfrm>
            <a:off x="7851775" y="5373688"/>
            <a:ext cx="1216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baseline="30000"/>
              <a:t>*</a:t>
            </a:r>
            <a:r>
              <a:rPr lang="en-US" altLang="pt-BR" sz="1000"/>
              <a:t>ADA Level C</a:t>
            </a:r>
          </a:p>
        </p:txBody>
      </p:sp>
      <p:cxnSp>
        <p:nvCxnSpPr>
          <p:cNvPr id="155656"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ADA/AHA/ACCF Primary Prevention of CV Disease</a:t>
            </a:r>
          </a:p>
          <a:p>
            <a:pPr>
              <a:lnSpc>
                <a:spcPct val="90000"/>
              </a:lnSpc>
              <a:defRPr/>
            </a:pPr>
            <a:r>
              <a:rPr lang="en-US" sz="2800" b="1" dirty="0" err="1">
                <a:solidFill>
                  <a:schemeClr val="accent2"/>
                </a:solidFill>
                <a:effectLst>
                  <a:outerShdw blurRad="38100" dist="38100" dir="2700000" algn="tl">
                    <a:srgbClr val="DDDDDD"/>
                  </a:outerShdw>
                </a:effectLst>
                <a:latin typeface="Franklin Gothic Demi" pitchFamily="34" charset="0"/>
                <a:ea typeface="+mn-ea"/>
              </a:rPr>
              <a:t>Antiplatelet</a:t>
            </a:r>
            <a:r>
              <a:rPr lang="en-US" sz="2800" b="1" dirty="0">
                <a:solidFill>
                  <a:schemeClr val="accent2"/>
                </a:solidFill>
                <a:effectLst>
                  <a:outerShdw blurRad="38100" dist="38100" dir="2700000" algn="tl">
                    <a:srgbClr val="DDDDDD"/>
                  </a:outerShdw>
                </a:effectLst>
                <a:latin typeface="Franklin Gothic Demi" pitchFamily="34" charset="0"/>
                <a:ea typeface="+mn-ea"/>
              </a:rPr>
              <a:t> Agent Recommendations</a:t>
            </a:r>
          </a:p>
        </p:txBody>
      </p:sp>
      <p:sp>
        <p:nvSpPr>
          <p:cNvPr id="155658"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14"/>
          <p:cNvSpPr txBox="1">
            <a:spLocks noChangeArrowheads="1"/>
          </p:cNvSpPr>
          <p:nvPr/>
        </p:nvSpPr>
        <p:spPr bwMode="auto">
          <a:xfrm>
            <a:off x="4495800" y="5922963"/>
            <a:ext cx="44958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ACCF=American College of Cardiology Foundation, ADA=American Diabetes Association, AHA=American Heart Association, CV=Cardiovascular, CVD=Cardiovascular disease, DM=Diabetes mellitus</a:t>
            </a:r>
          </a:p>
        </p:txBody>
      </p:sp>
      <p:sp>
        <p:nvSpPr>
          <p:cNvPr id="80900" name="Text Box 14"/>
          <p:cNvSpPr txBox="1">
            <a:spLocks noChangeArrowheads="1"/>
          </p:cNvSpPr>
          <p:nvPr/>
        </p:nvSpPr>
        <p:spPr bwMode="auto">
          <a:xfrm>
            <a:off x="5257800" y="5410200"/>
            <a:ext cx="3733800" cy="3746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*Includes those with family history of premature CVD,</a:t>
            </a:r>
          </a:p>
          <a:p>
            <a:pPr algn="r" eaLnBrk="1" hangingPunct="1">
              <a:lnSpc>
                <a:spcPct val="80000"/>
              </a:lnSpc>
              <a:spcBef>
                <a:spcPct val="20000"/>
              </a:spcBef>
              <a:defRPr/>
            </a:pPr>
            <a:r>
              <a:rPr lang="en-US" sz="1000" dirty="0" smtClean="0">
                <a:latin typeface="+mn-lt"/>
              </a:rPr>
              <a:t> hypertension, smoking, </a:t>
            </a:r>
            <a:r>
              <a:rPr lang="en-US" sz="1000" dirty="0" err="1" smtClean="0">
                <a:latin typeface="+mn-lt"/>
              </a:rPr>
              <a:t>dyslipidemia</a:t>
            </a:r>
            <a:r>
              <a:rPr lang="en-US" sz="1000" dirty="0" smtClean="0">
                <a:latin typeface="+mn-lt"/>
              </a:rPr>
              <a:t>, or </a:t>
            </a:r>
            <a:r>
              <a:rPr lang="en-US" sz="1000" dirty="0" err="1" smtClean="0">
                <a:latin typeface="+mn-lt"/>
              </a:rPr>
              <a:t>albuminuria</a:t>
            </a:r>
            <a:endParaRPr lang="en-US" sz="1000" dirty="0" smtClean="0">
              <a:latin typeface="+mn-lt"/>
            </a:endParaRPr>
          </a:p>
        </p:txBody>
      </p:sp>
      <p:sp>
        <p:nvSpPr>
          <p:cNvPr id="156676" name="Text Box 7"/>
          <p:cNvSpPr txBox="1">
            <a:spLocks noChangeArrowheads="1"/>
          </p:cNvSpPr>
          <p:nvPr/>
        </p:nvSpPr>
        <p:spPr bwMode="auto">
          <a:xfrm>
            <a:off x="1828800" y="1447800"/>
            <a:ext cx="7010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2000"/>
              <a:t>Aspirin should not be recommended for CV prevention for adults with DM at low CVD risk (men &lt;50 years of age and women &lt;60 years of age with no major additional CVD risk factors* [10-year risk &lt;5%], as the potential adverse effects from bleeding offset the potential benefits.</a:t>
            </a:r>
            <a:r>
              <a:rPr lang="en-US" altLang="pt-BR" sz="2000" baseline="30000"/>
              <a:t>†</a:t>
            </a:r>
            <a:endParaRPr lang="en-US" altLang="pt-BR" sz="2000"/>
          </a:p>
          <a:p>
            <a:pPr eaLnBrk="1" hangingPunct="1">
              <a:buFontTx/>
              <a:buChar char="•"/>
            </a:pPr>
            <a:endParaRPr lang="en-US" altLang="pt-BR" sz="2000"/>
          </a:p>
          <a:p>
            <a:pPr eaLnBrk="1" hangingPunct="1"/>
            <a:r>
              <a:rPr lang="en-US" altLang="pt-BR" sz="2000"/>
              <a:t>Low-dose aspirin (75-162 mg/day) may be considered for those with DM at intermediate CVD risk (younger patients with </a:t>
            </a:r>
            <a:r>
              <a:rPr lang="en-US" altLang="pt-BR" sz="2000" u="sng"/>
              <a:t>&gt;</a:t>
            </a:r>
            <a:r>
              <a:rPr lang="en-US" altLang="pt-BR" sz="2000"/>
              <a:t>1 risk factors* or older patients with no risk factors*, or patients with a 10-year risk of 5-10% until further research is available.</a:t>
            </a:r>
            <a:r>
              <a:rPr lang="en-US" altLang="pt-BR" sz="2000" baseline="30000"/>
              <a:t>‡</a:t>
            </a:r>
          </a:p>
        </p:txBody>
      </p:sp>
      <p:sp>
        <p:nvSpPr>
          <p:cNvPr id="156677" name="Text Box 14"/>
          <p:cNvSpPr txBox="1">
            <a:spLocks noChangeArrowheads="1"/>
          </p:cNvSpPr>
          <p:nvPr/>
        </p:nvSpPr>
        <p:spPr bwMode="auto">
          <a:xfrm>
            <a:off x="4724400" y="6459538"/>
            <a:ext cx="426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n-US" altLang="pt-BR" sz="1000"/>
              <a:t>Source: Pignone M et al. </a:t>
            </a:r>
            <a:r>
              <a:rPr lang="en-US" altLang="pt-BR" sz="1000" i="1"/>
              <a:t>Circulation</a:t>
            </a:r>
            <a:r>
              <a:rPr lang="en-US" altLang="pt-BR" sz="1000"/>
              <a:t> 2010;121:2694-2701</a:t>
            </a:r>
          </a:p>
        </p:txBody>
      </p:sp>
      <p:grpSp>
        <p:nvGrpSpPr>
          <p:cNvPr id="156678" name="Group 1405"/>
          <p:cNvGrpSpPr>
            <a:grpSpLocks/>
          </p:cNvGrpSpPr>
          <p:nvPr/>
        </p:nvGrpSpPr>
        <p:grpSpPr bwMode="auto">
          <a:xfrm>
            <a:off x="307975" y="3505200"/>
            <a:ext cx="1216025" cy="942975"/>
            <a:chOff x="3938" y="2430"/>
            <a:chExt cx="766" cy="594"/>
          </a:xfrm>
        </p:grpSpPr>
        <p:sp>
          <p:nvSpPr>
            <p:cNvPr id="156693" name="Rectangle 278"/>
            <p:cNvSpPr>
              <a:spLocks noChangeArrowheads="1"/>
            </p:cNvSpPr>
            <p:nvPr/>
          </p:nvSpPr>
          <p:spPr bwMode="auto">
            <a:xfrm>
              <a:off x="4514" y="2604"/>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94" name="Rectangle 278"/>
            <p:cNvSpPr>
              <a:spLocks noChangeArrowheads="1"/>
            </p:cNvSpPr>
            <p:nvPr/>
          </p:nvSpPr>
          <p:spPr bwMode="auto">
            <a:xfrm>
              <a:off x="3938" y="2604"/>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95" name="Rectangle 278"/>
            <p:cNvSpPr>
              <a:spLocks noChangeArrowheads="1"/>
            </p:cNvSpPr>
            <p:nvPr/>
          </p:nvSpPr>
          <p:spPr bwMode="auto">
            <a:xfrm>
              <a:off x="4322" y="2604"/>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96" name="Rectangle 278"/>
            <p:cNvSpPr>
              <a:spLocks noChangeArrowheads="1"/>
            </p:cNvSpPr>
            <p:nvPr/>
          </p:nvSpPr>
          <p:spPr bwMode="auto">
            <a:xfrm>
              <a:off x="4130" y="2604"/>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97" name="Rectangle 291"/>
            <p:cNvSpPr>
              <a:spLocks noChangeArrowheads="1"/>
            </p:cNvSpPr>
            <p:nvPr/>
          </p:nvSpPr>
          <p:spPr bwMode="auto">
            <a:xfrm>
              <a:off x="4018" y="2430"/>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6698" name="Rectangle 292"/>
            <p:cNvSpPr>
              <a:spLocks noChangeArrowheads="1"/>
            </p:cNvSpPr>
            <p:nvPr/>
          </p:nvSpPr>
          <p:spPr bwMode="auto">
            <a:xfrm>
              <a:off x="4130" y="243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6699" name="Rectangle 293"/>
            <p:cNvSpPr>
              <a:spLocks noChangeArrowheads="1"/>
            </p:cNvSpPr>
            <p:nvPr/>
          </p:nvSpPr>
          <p:spPr bwMode="auto">
            <a:xfrm>
              <a:off x="4322" y="2431"/>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6700" name="Rectangle 294"/>
            <p:cNvSpPr>
              <a:spLocks noChangeArrowheads="1"/>
            </p:cNvSpPr>
            <p:nvPr/>
          </p:nvSpPr>
          <p:spPr bwMode="auto">
            <a:xfrm>
              <a:off x="4538" y="2431"/>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6701" name="WordArt 404"/>
            <p:cNvSpPr>
              <a:spLocks noChangeArrowheads="1" noChangeShapeType="1" noTextEdit="1"/>
            </p:cNvSpPr>
            <p:nvPr/>
          </p:nvSpPr>
          <p:spPr bwMode="auto">
            <a:xfrm>
              <a:off x="4368" y="2688"/>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grpSp>
        <p:nvGrpSpPr>
          <p:cNvPr id="156679" name="Group 1406"/>
          <p:cNvGrpSpPr>
            <a:grpSpLocks/>
          </p:cNvGrpSpPr>
          <p:nvPr/>
        </p:nvGrpSpPr>
        <p:grpSpPr bwMode="auto">
          <a:xfrm>
            <a:off x="317500" y="1724025"/>
            <a:ext cx="1216025" cy="942975"/>
            <a:chOff x="3938" y="3198"/>
            <a:chExt cx="766" cy="594"/>
          </a:xfrm>
        </p:grpSpPr>
        <p:sp>
          <p:nvSpPr>
            <p:cNvPr id="156684" name="Rectangle 278"/>
            <p:cNvSpPr>
              <a:spLocks noChangeArrowheads="1"/>
            </p:cNvSpPr>
            <p:nvPr/>
          </p:nvSpPr>
          <p:spPr bwMode="auto">
            <a:xfrm>
              <a:off x="4514" y="3372"/>
              <a:ext cx="190" cy="420"/>
            </a:xfrm>
            <a:prstGeom prst="rect">
              <a:avLst/>
            </a:prstGeom>
            <a:solidFill>
              <a:srgbClr val="FF535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85" name="Rectangle 278"/>
            <p:cNvSpPr>
              <a:spLocks noChangeArrowheads="1"/>
            </p:cNvSpPr>
            <p:nvPr/>
          </p:nvSpPr>
          <p:spPr bwMode="auto">
            <a:xfrm>
              <a:off x="3938" y="3372"/>
              <a:ext cx="190" cy="420"/>
            </a:xfrm>
            <a:prstGeom prst="rect">
              <a:avLst/>
            </a:prstGeom>
            <a:solidFill>
              <a:srgbClr val="3DB97B"/>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86" name="Rectangle 278"/>
            <p:cNvSpPr>
              <a:spLocks noChangeArrowheads="1"/>
            </p:cNvSpPr>
            <p:nvPr/>
          </p:nvSpPr>
          <p:spPr bwMode="auto">
            <a:xfrm>
              <a:off x="4322" y="3372"/>
              <a:ext cx="190" cy="420"/>
            </a:xfrm>
            <a:prstGeom prst="rect">
              <a:avLst/>
            </a:prstGeom>
            <a:solidFill>
              <a:srgbClr val="FF9900"/>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87" name="Rectangle 278"/>
            <p:cNvSpPr>
              <a:spLocks noChangeArrowheads="1"/>
            </p:cNvSpPr>
            <p:nvPr/>
          </p:nvSpPr>
          <p:spPr bwMode="auto">
            <a:xfrm>
              <a:off x="4130" y="3372"/>
              <a:ext cx="190" cy="420"/>
            </a:xfrm>
            <a:prstGeom prst="rect">
              <a:avLst/>
            </a:prstGeom>
            <a:solidFill>
              <a:srgbClr val="FFD833"/>
            </a:solidFill>
            <a:ln w="1905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pt-BR" altLang="pt-BR">
                <a:solidFill>
                  <a:schemeClr val="bg1"/>
                </a:solidFill>
              </a:endParaRPr>
            </a:p>
          </p:txBody>
        </p:sp>
        <p:sp>
          <p:nvSpPr>
            <p:cNvPr id="156688" name="Rectangle 291"/>
            <p:cNvSpPr>
              <a:spLocks noChangeArrowheads="1"/>
            </p:cNvSpPr>
            <p:nvPr/>
          </p:nvSpPr>
          <p:spPr bwMode="auto">
            <a:xfrm>
              <a:off x="4018" y="3198"/>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a:t>
              </a:r>
              <a:endParaRPr lang="en-US" altLang="pt-BR" sz="1800"/>
            </a:p>
          </p:txBody>
        </p:sp>
        <p:sp>
          <p:nvSpPr>
            <p:cNvPr id="156689" name="Rectangle 292"/>
            <p:cNvSpPr>
              <a:spLocks noChangeArrowheads="1"/>
            </p:cNvSpPr>
            <p:nvPr/>
          </p:nvSpPr>
          <p:spPr bwMode="auto">
            <a:xfrm>
              <a:off x="4130" y="319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IIa</a:t>
              </a:r>
              <a:endParaRPr lang="en-US" altLang="pt-BR" sz="1800"/>
            </a:p>
          </p:txBody>
        </p:sp>
        <p:sp>
          <p:nvSpPr>
            <p:cNvPr id="156690" name="Rectangle 293"/>
            <p:cNvSpPr>
              <a:spLocks noChangeArrowheads="1"/>
            </p:cNvSpPr>
            <p:nvPr/>
          </p:nvSpPr>
          <p:spPr bwMode="auto">
            <a:xfrm>
              <a:off x="4322" y="3199"/>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IIb</a:t>
              </a:r>
              <a:endParaRPr lang="en-US" altLang="pt-BR" sz="1800"/>
            </a:p>
          </p:txBody>
        </p:sp>
        <p:sp>
          <p:nvSpPr>
            <p:cNvPr id="156691" name="Rectangle 294"/>
            <p:cNvSpPr>
              <a:spLocks noChangeArrowheads="1"/>
            </p:cNvSpPr>
            <p:nvPr/>
          </p:nvSpPr>
          <p:spPr bwMode="auto">
            <a:xfrm>
              <a:off x="4538" y="3199"/>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pt-BR" sz="1800" b="1"/>
                <a:t>III</a:t>
              </a:r>
              <a:endParaRPr lang="en-US" altLang="pt-BR" sz="1800"/>
            </a:p>
          </p:txBody>
        </p:sp>
        <p:sp>
          <p:nvSpPr>
            <p:cNvPr id="156692" name="WordArt 404"/>
            <p:cNvSpPr>
              <a:spLocks noChangeArrowheads="1" noChangeShapeType="1" noTextEdit="1"/>
            </p:cNvSpPr>
            <p:nvPr/>
          </p:nvSpPr>
          <p:spPr bwMode="auto">
            <a:xfrm>
              <a:off x="4560" y="3456"/>
              <a:ext cx="88" cy="235"/>
            </a:xfrm>
            <a:prstGeom prst="rect">
              <a:avLst/>
            </a:prstGeom>
          </p:spPr>
          <p:txBody>
            <a:bodyPr wrap="none" fromWordArt="1">
              <a:prstTxWarp prst="textPlain">
                <a:avLst>
                  <a:gd name="adj" fmla="val 50000"/>
                </a:avLst>
              </a:prstTxWarp>
            </a:bodyPr>
            <a:lstStyle/>
            <a:p>
              <a:r>
                <a:rPr lang="pt-BR" sz="3600" kern="10" normalizeH="1">
                  <a:ln w="9525">
                    <a:solidFill>
                      <a:srgbClr val="000000"/>
                    </a:solidFill>
                    <a:round/>
                    <a:headEnd/>
                    <a:tailEnd/>
                  </a:ln>
                  <a:solidFill>
                    <a:srgbClr val="FFFFFF"/>
                  </a:solidFill>
                  <a:latin typeface="Arial Black" panose="020B0A04020102020204" pitchFamily="34" charset="0"/>
                </a:rPr>
                <a:t>C</a:t>
              </a:r>
            </a:p>
          </p:txBody>
        </p:sp>
      </p:grpSp>
      <p:sp>
        <p:nvSpPr>
          <p:cNvPr id="156680" name="TextBox 28"/>
          <p:cNvSpPr txBox="1">
            <a:spLocks noChangeArrowheads="1"/>
          </p:cNvSpPr>
          <p:nvPr/>
        </p:nvSpPr>
        <p:spPr bwMode="auto">
          <a:xfrm>
            <a:off x="6934200" y="5697538"/>
            <a:ext cx="2057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baseline="30000"/>
              <a:t>†</a:t>
            </a:r>
            <a:r>
              <a:rPr lang="en-US" altLang="pt-BR" sz="1000"/>
              <a:t>ADA Level C, </a:t>
            </a:r>
            <a:r>
              <a:rPr lang="en-US" altLang="pt-BR" sz="1000" baseline="30000"/>
              <a:t>‡</a:t>
            </a:r>
            <a:r>
              <a:rPr lang="en-US" altLang="pt-BR" sz="1000"/>
              <a:t>ADA Level E</a:t>
            </a:r>
          </a:p>
        </p:txBody>
      </p:sp>
      <p:cxnSp>
        <p:nvCxnSpPr>
          <p:cNvPr id="15668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31" name="Rectangle 30"/>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ADA/AHA/ACCF Primary Prevention of CV Disease</a:t>
            </a:r>
          </a:p>
          <a:p>
            <a:pPr>
              <a:lnSpc>
                <a:spcPct val="90000"/>
              </a:lnSpc>
              <a:defRPr/>
            </a:pPr>
            <a:r>
              <a:rPr lang="en-US" sz="2800" b="1" dirty="0" err="1">
                <a:solidFill>
                  <a:schemeClr val="accent2"/>
                </a:solidFill>
                <a:effectLst>
                  <a:outerShdw blurRad="38100" dist="38100" dir="2700000" algn="tl">
                    <a:srgbClr val="DDDDDD"/>
                  </a:outerShdw>
                </a:effectLst>
                <a:latin typeface="Franklin Gothic Demi" pitchFamily="34" charset="0"/>
                <a:ea typeface="+mn-ea"/>
              </a:rPr>
              <a:t>Antiplatelet</a:t>
            </a:r>
            <a:r>
              <a:rPr lang="en-US" sz="2800" b="1" dirty="0">
                <a:solidFill>
                  <a:schemeClr val="accent2"/>
                </a:solidFill>
                <a:effectLst>
                  <a:outerShdw blurRad="38100" dist="38100" dir="2700000" algn="tl">
                    <a:srgbClr val="DDDDDD"/>
                  </a:outerShdw>
                </a:effectLst>
                <a:latin typeface="Franklin Gothic Demi" pitchFamily="34" charset="0"/>
                <a:ea typeface="+mn-ea"/>
              </a:rPr>
              <a:t> Agent Recommendations (Continued)</a:t>
            </a:r>
          </a:p>
        </p:txBody>
      </p:sp>
      <p:sp>
        <p:nvSpPr>
          <p:cNvPr id="15668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82948" name="Text Box 6"/>
          <p:cNvSpPr txBox="1">
            <a:spLocks noChangeArrowheads="1"/>
          </p:cNvSpPr>
          <p:nvPr/>
        </p:nvSpPr>
        <p:spPr bwMode="auto">
          <a:xfrm>
            <a:off x="685800" y="1447800"/>
            <a:ext cx="7924800" cy="3478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n-lt"/>
              </a:rPr>
              <a:t> BP should be measured at every routine visit.  Patients with a SBP </a:t>
            </a:r>
            <a:r>
              <a:rPr lang="en-US" sz="2000" u="sng" dirty="0" smtClean="0">
                <a:latin typeface="+mn-lt"/>
              </a:rPr>
              <a:t>&gt;</a:t>
            </a:r>
            <a:r>
              <a:rPr lang="en-US" sz="2000" dirty="0" smtClean="0">
                <a:latin typeface="+mn-lt"/>
              </a:rPr>
              <a:t>130 mm Hg or DBP </a:t>
            </a:r>
            <a:r>
              <a:rPr lang="en-US" sz="2000" u="sng" dirty="0" smtClean="0">
                <a:latin typeface="+mn-lt"/>
              </a:rPr>
              <a:t>&gt;</a:t>
            </a:r>
            <a:r>
              <a:rPr lang="en-US" sz="2000" dirty="0" smtClean="0">
                <a:latin typeface="+mn-lt"/>
              </a:rPr>
              <a:t>80 mm Hg should have BP confirmed on a separate day.</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Patients should be treated to a SBP &lt;130 mm Hg and a DBP &lt;80 mm Hg.</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Patients with a SBP of 130-139 mm Hg or a DBP of 80-89 mm Hg should initiate lifestyle modification* alone for a maximum of 3 months.  If, after these efforts, targets are not achieved, treatment with pharmacological agents should be initiated.</a:t>
            </a:r>
          </a:p>
        </p:txBody>
      </p:sp>
      <p:sp>
        <p:nvSpPr>
          <p:cNvPr id="82950" name="Text Box 14"/>
          <p:cNvSpPr txBox="1">
            <a:spLocks noChangeArrowheads="1"/>
          </p:cNvSpPr>
          <p:nvPr/>
        </p:nvSpPr>
        <p:spPr bwMode="auto">
          <a:xfrm>
            <a:off x="3505200" y="5600700"/>
            <a:ext cx="5562600" cy="342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*Includes weight control, increased physical activity, alcohol moderation, sodium reduction, and emphasis on increased consumption of fresh fruits, vegetables, and low-fat dairy products</a:t>
            </a:r>
          </a:p>
        </p:txBody>
      </p:sp>
      <p:sp>
        <p:nvSpPr>
          <p:cNvPr id="8" name="Text Box 14"/>
          <p:cNvSpPr txBox="1">
            <a:spLocks noChangeArrowheads="1"/>
          </p:cNvSpPr>
          <p:nvPr/>
        </p:nvSpPr>
        <p:spPr bwMode="auto">
          <a:xfrm>
            <a:off x="5715000" y="5942013"/>
            <a:ext cx="33528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0"/>
              </a:spcBef>
              <a:defRPr/>
            </a:pPr>
            <a:r>
              <a:rPr lang="en-US" sz="1000" dirty="0" smtClean="0">
                <a:latin typeface="+mn-lt"/>
              </a:rPr>
              <a:t>AHA=American Heart Association, BP=Blood pressure, CV=Cardiovascular, DBP=Diastolic blood pressure, DM=Diabetes mellitus, SBP=Systolic blood pressure</a:t>
            </a:r>
          </a:p>
        </p:txBody>
      </p:sp>
      <p:cxnSp>
        <p:nvCxnSpPr>
          <p:cNvPr id="157702"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Blood Pressure Recommendations</a:t>
            </a:r>
          </a:p>
        </p:txBody>
      </p:sp>
      <p:sp>
        <p:nvSpPr>
          <p:cNvPr id="157704"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58723" name="Text Box 6"/>
          <p:cNvSpPr txBox="1">
            <a:spLocks noChangeArrowheads="1"/>
          </p:cNvSpPr>
          <p:nvPr/>
        </p:nvSpPr>
        <p:spPr bwMode="auto">
          <a:xfrm>
            <a:off x="609600" y="1441450"/>
            <a:ext cx="7924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200"/>
              <a:t> </a:t>
            </a:r>
            <a:r>
              <a:rPr lang="en-US" altLang="pt-BR" sz="2000"/>
              <a:t>Patients with a SBP </a:t>
            </a:r>
            <a:r>
              <a:rPr lang="en-US" altLang="pt-BR" sz="2000" u="sng"/>
              <a:t>&gt;</a:t>
            </a:r>
            <a:r>
              <a:rPr lang="en-US" altLang="pt-BR" sz="2000"/>
              <a:t>140 mm Hg or DBP </a:t>
            </a:r>
            <a:r>
              <a:rPr lang="en-US" altLang="pt-BR" sz="2000" u="sng"/>
              <a:t>&gt;</a:t>
            </a:r>
            <a:r>
              <a:rPr lang="en-US" altLang="pt-BR" sz="2000"/>
              <a:t>90 mm Hg should receive drug therapy in addition to lifestyle and behavioral therapy.</a:t>
            </a:r>
          </a:p>
          <a:p>
            <a:pPr eaLnBrk="1" hangingPunct="1">
              <a:buFontTx/>
              <a:buChar char="•"/>
            </a:pPr>
            <a:endParaRPr lang="en-US" altLang="pt-BR" sz="2000"/>
          </a:p>
          <a:p>
            <a:pPr eaLnBrk="1" hangingPunct="1">
              <a:buFontTx/>
              <a:buChar char="•"/>
            </a:pPr>
            <a:r>
              <a:rPr lang="en-US" altLang="pt-BR" sz="2000"/>
              <a:t> All patients with hypertension should be treated with a regimen that includes an ACE inhibitor or an ARB.  If one class is not tolerated, the other should be substituted.  Other drug classes* that have been demonstrated to reduce CVD events should be added as needed to achieve BP targets.</a:t>
            </a:r>
          </a:p>
          <a:p>
            <a:pPr eaLnBrk="1" hangingPunct="1">
              <a:buFontTx/>
              <a:buChar char="•"/>
            </a:pPr>
            <a:endParaRPr lang="en-US" altLang="pt-BR" sz="2000"/>
          </a:p>
          <a:p>
            <a:pPr eaLnBrk="1" hangingPunct="1">
              <a:buFontTx/>
              <a:buChar char="•"/>
            </a:pPr>
            <a:r>
              <a:rPr lang="en-US" altLang="pt-BR" sz="2000"/>
              <a:t> If ACE inhibitors, ARBs, or diuretics are used, renal function and serum potassium levels should be monitored within the first 3 months.  If stable, follow-up could occur every 6 months.</a:t>
            </a:r>
          </a:p>
        </p:txBody>
      </p:sp>
      <p:sp>
        <p:nvSpPr>
          <p:cNvPr id="83973" name="Text Box 14"/>
          <p:cNvSpPr txBox="1">
            <a:spLocks noChangeArrowheads="1"/>
          </p:cNvSpPr>
          <p:nvPr/>
        </p:nvSpPr>
        <p:spPr bwMode="auto">
          <a:xfrm>
            <a:off x="4114800" y="5942013"/>
            <a:ext cx="49530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0"/>
              </a:spcBef>
              <a:defRPr/>
            </a:pPr>
            <a:r>
              <a:rPr lang="en-US" sz="1000" dirty="0" smtClean="0">
                <a:latin typeface="+mn-lt"/>
              </a:rPr>
              <a:t>ACE=Angiotensin converting enzyme, ARB=Angiotensin receptor blocker, </a:t>
            </a:r>
          </a:p>
          <a:p>
            <a:pPr algn="r" eaLnBrk="1" hangingPunct="1">
              <a:spcBef>
                <a:spcPts val="0"/>
              </a:spcBef>
              <a:defRPr/>
            </a:pPr>
            <a:r>
              <a:rPr lang="en-US" sz="1000" dirty="0" smtClean="0">
                <a:latin typeface="+mn-lt"/>
              </a:rPr>
              <a:t>BP=Blood pressure, CV=Cardiovascular, CVD=Cardiovascular disease, DBP=Diastolic blood pressure, DM=Diabetes mellitus, SBP=Systolic blood pressure</a:t>
            </a:r>
          </a:p>
        </p:txBody>
      </p:sp>
      <p:sp>
        <p:nvSpPr>
          <p:cNvPr id="83974" name="Text Box 14"/>
          <p:cNvSpPr txBox="1">
            <a:spLocks noChangeArrowheads="1"/>
          </p:cNvSpPr>
          <p:nvPr/>
        </p:nvSpPr>
        <p:spPr bwMode="auto">
          <a:xfrm>
            <a:off x="2209800" y="5715000"/>
            <a:ext cx="6858000" cy="2460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*Includes beta-blockers, thiazide diuretics, and calcium channel blockers</a:t>
            </a:r>
          </a:p>
        </p:txBody>
      </p:sp>
      <p:cxnSp>
        <p:nvCxnSpPr>
          <p:cNvPr id="158726"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Blood Pressure Recommendations (Continued)</a:t>
            </a:r>
          </a:p>
        </p:txBody>
      </p:sp>
      <p:sp>
        <p:nvSpPr>
          <p:cNvPr id="158728"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84996" name="Text Box 6"/>
          <p:cNvSpPr txBox="1">
            <a:spLocks noChangeArrowheads="1"/>
          </p:cNvSpPr>
          <p:nvPr/>
        </p:nvSpPr>
        <p:spPr bwMode="auto">
          <a:xfrm>
            <a:off x="457200" y="1474788"/>
            <a:ext cx="8382000" cy="34782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n-lt"/>
              </a:rPr>
              <a:t> Multiple-drug therapy is generally required to achieve BP targets.</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In elderly hypertensive patients, BP should be lowered gradually to avoid complications.</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Orthostatic measurement of BP should be performed when clinically indicated.</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Patients not achieving target BP despite multiple-drug therapy should be referred to a physician specializing in the care of patients with hypertension.</a:t>
            </a:r>
          </a:p>
        </p:txBody>
      </p:sp>
      <p:sp>
        <p:nvSpPr>
          <p:cNvPr id="84997" name="Text Box 14"/>
          <p:cNvSpPr txBox="1">
            <a:spLocks noChangeArrowheads="1"/>
          </p:cNvSpPr>
          <p:nvPr/>
        </p:nvSpPr>
        <p:spPr bwMode="auto">
          <a:xfrm>
            <a:off x="5486400" y="6096000"/>
            <a:ext cx="3581400" cy="3984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AHA=American Heart Association, BP=Blood pressure, CV=Cardiovascular, DM=Diabetes Mellitus</a:t>
            </a:r>
          </a:p>
        </p:txBody>
      </p:sp>
      <p:cxnSp>
        <p:nvCxnSpPr>
          <p:cNvPr id="159749"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Blood Pressure Recommendations (Continued)</a:t>
            </a:r>
          </a:p>
        </p:txBody>
      </p:sp>
      <p:sp>
        <p:nvSpPr>
          <p:cNvPr id="159751"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5"/>
          <p:cNvSpPr txBox="1">
            <a:spLocks noChangeArrowheads="1"/>
          </p:cNvSpPr>
          <p:nvPr/>
        </p:nvSpPr>
        <p:spPr bwMode="auto">
          <a:xfrm>
            <a:off x="533400" y="1466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BP should be measured at every routine DM visit.  Patients found to have a SBP </a:t>
            </a:r>
            <a:r>
              <a:rPr lang="en-US" altLang="pt-BR" sz="2000" u="sng"/>
              <a:t>&gt;</a:t>
            </a:r>
            <a:r>
              <a:rPr lang="en-US" altLang="pt-BR" sz="2000"/>
              <a:t>130 mm Hg or a DBP </a:t>
            </a:r>
            <a:r>
              <a:rPr lang="en-US" altLang="pt-BR" sz="2000" u="sng"/>
              <a:t>&gt;</a:t>
            </a:r>
            <a:r>
              <a:rPr lang="en-US" altLang="pt-BR" sz="2000"/>
              <a:t>80 mm Hg should have BP confirmed on a separate day.  A repeat SBP </a:t>
            </a:r>
            <a:r>
              <a:rPr lang="en-US" altLang="pt-BR" sz="2000" u="sng"/>
              <a:t>&gt;</a:t>
            </a:r>
            <a:r>
              <a:rPr lang="en-US" altLang="pt-BR" sz="2000"/>
              <a:t>130 mm Hg or a repeat DBP </a:t>
            </a:r>
            <a:r>
              <a:rPr lang="en-US" altLang="pt-BR" sz="2000" u="sng"/>
              <a:t>&gt;</a:t>
            </a:r>
            <a:r>
              <a:rPr lang="en-US" altLang="pt-BR" sz="2000"/>
              <a:t>80 mm Hg confirms a diagnosis of hypertension.</a:t>
            </a:r>
          </a:p>
          <a:p>
            <a:pPr eaLnBrk="1" hangingPunct="1">
              <a:buFontTx/>
              <a:buChar char="•"/>
            </a:pPr>
            <a:endParaRPr lang="en-US" altLang="pt-BR" sz="2000"/>
          </a:p>
          <a:p>
            <a:pPr eaLnBrk="1" hangingPunct="1">
              <a:buFontTx/>
              <a:buChar char="•"/>
            </a:pPr>
            <a:r>
              <a:rPr lang="en-US" altLang="pt-BR" sz="2000"/>
              <a:t> Patients with DM should be treated to a SBP &lt;130 mm Hg.</a:t>
            </a:r>
          </a:p>
          <a:p>
            <a:pPr eaLnBrk="1" hangingPunct="1">
              <a:buFontTx/>
              <a:buChar char="•"/>
            </a:pPr>
            <a:endParaRPr lang="en-US" altLang="pt-BR" sz="2000"/>
          </a:p>
          <a:p>
            <a:pPr eaLnBrk="1" hangingPunct="1">
              <a:buFontTx/>
              <a:buChar char="•"/>
            </a:pPr>
            <a:r>
              <a:rPr lang="en-US" altLang="pt-BR" sz="2000"/>
              <a:t> Patients with DM should be treated to a DBP &lt;80 mm Hg.</a:t>
            </a:r>
          </a:p>
          <a:p>
            <a:pPr eaLnBrk="1" hangingPunct="1">
              <a:buFontTx/>
              <a:buChar char="•"/>
            </a:pPr>
            <a:endParaRPr lang="en-US" altLang="pt-BR" sz="2000"/>
          </a:p>
          <a:p>
            <a:pPr eaLnBrk="1" hangingPunct="1">
              <a:buFontTx/>
              <a:buChar char="•"/>
            </a:pPr>
            <a:r>
              <a:rPr lang="en-US" altLang="pt-BR" sz="2000"/>
              <a:t> Patients with a SBP 130-139 mm Hg or a DBP 80-89 mm Hg may be given lifestyle therapy alone for a maximum of 3 months, and then if targets are not achieved, patients should have pharmacologic agents added. </a:t>
            </a:r>
          </a:p>
          <a:p>
            <a:pPr eaLnBrk="1" hangingPunct="1">
              <a:buFontTx/>
              <a:buChar char="•"/>
            </a:pPr>
            <a:endParaRPr lang="en-US" altLang="pt-BR" sz="2000">
              <a:solidFill>
                <a:schemeClr val="tx2"/>
              </a:solidFill>
            </a:endParaRPr>
          </a:p>
        </p:txBody>
      </p:sp>
      <p:sp>
        <p:nvSpPr>
          <p:cNvPr id="86020" name="Text Box 14"/>
          <p:cNvSpPr txBox="1">
            <a:spLocks noChangeArrowheads="1"/>
          </p:cNvSpPr>
          <p:nvPr/>
        </p:nvSpPr>
        <p:spPr bwMode="auto">
          <a:xfrm>
            <a:off x="3810000" y="64770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86021" name="Text Box 14"/>
          <p:cNvSpPr txBox="1">
            <a:spLocks noChangeArrowheads="1"/>
          </p:cNvSpPr>
          <p:nvPr/>
        </p:nvSpPr>
        <p:spPr bwMode="auto">
          <a:xfrm>
            <a:off x="4724400" y="6096000"/>
            <a:ext cx="43434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 BP=Blood pressure, DBP=Diastolic blood pressure, DM=Diabetes mellitus, SBP=Systolic blood pressure</a:t>
            </a:r>
          </a:p>
        </p:txBody>
      </p:sp>
      <p:cxnSp>
        <p:nvCxnSpPr>
          <p:cNvPr id="16077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Blood Pressure Recommendations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for Patients with Diabetes Mellitus</a:t>
            </a:r>
          </a:p>
        </p:txBody>
      </p:sp>
      <p:sp>
        <p:nvSpPr>
          <p:cNvPr id="160775"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3"/>
          <p:cNvSpPr txBox="1">
            <a:spLocks noChangeArrowheads="1"/>
          </p:cNvSpPr>
          <p:nvPr/>
        </p:nvSpPr>
        <p:spPr bwMode="auto">
          <a:xfrm>
            <a:off x="533400" y="1447800"/>
            <a:ext cx="8153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pt-BR" sz="2000"/>
              <a:t> Patients with more severe hypertension (SBP </a:t>
            </a:r>
            <a:r>
              <a:rPr lang="en-US" altLang="pt-BR" sz="2000" u="sng"/>
              <a:t>&gt;</a:t>
            </a:r>
            <a:r>
              <a:rPr lang="en-US" altLang="pt-BR" sz="2000"/>
              <a:t>140 mm Hg or DBP </a:t>
            </a:r>
            <a:r>
              <a:rPr lang="en-US" altLang="pt-BR" sz="2000" u="sng"/>
              <a:t>&gt;</a:t>
            </a:r>
            <a:r>
              <a:rPr lang="en-US" altLang="pt-BR" sz="2000"/>
              <a:t>90 mm Hg) at diagnosis or follow-up should receive pharmacologic therapy in addition to lifestyle therapy.</a:t>
            </a:r>
          </a:p>
          <a:p>
            <a:pPr eaLnBrk="1" hangingPunct="1">
              <a:lnSpc>
                <a:spcPct val="90000"/>
              </a:lnSpc>
              <a:buFontTx/>
              <a:buChar char="•"/>
            </a:pPr>
            <a:endParaRPr lang="en-US" altLang="pt-BR" sz="2000"/>
          </a:p>
          <a:p>
            <a:pPr eaLnBrk="1" hangingPunct="1">
              <a:buFontTx/>
              <a:buChar char="•"/>
            </a:pPr>
            <a:r>
              <a:rPr lang="en-US" altLang="pt-BR" sz="2000"/>
              <a:t> Lifestyle therapy for hypertension consists of weight loss if overweight, DASH-style dietary pattern including reducing sodium and increasing potassium intake, moderation of alcohol intake, and increased physical activity.</a:t>
            </a:r>
          </a:p>
          <a:p>
            <a:pPr eaLnBrk="1" hangingPunct="1">
              <a:buFontTx/>
              <a:buChar char="•"/>
            </a:pPr>
            <a:endParaRPr lang="en-US" altLang="pt-BR" sz="2000"/>
          </a:p>
        </p:txBody>
      </p:sp>
      <p:sp>
        <p:nvSpPr>
          <p:cNvPr id="87044"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87045" name="Text Box 14"/>
          <p:cNvSpPr txBox="1">
            <a:spLocks noChangeArrowheads="1"/>
          </p:cNvSpPr>
          <p:nvPr/>
        </p:nvSpPr>
        <p:spPr bwMode="auto">
          <a:xfrm>
            <a:off x="4267200" y="5943600"/>
            <a:ext cx="4800600" cy="5540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ACE=</a:t>
            </a:r>
            <a:r>
              <a:rPr lang="en-US" sz="1000" dirty="0" err="1" smtClean="0">
                <a:latin typeface="+mn-lt"/>
              </a:rPr>
              <a:t>Angiotensin</a:t>
            </a:r>
            <a:r>
              <a:rPr lang="en-US" sz="1000" dirty="0" smtClean="0">
                <a:latin typeface="+mn-lt"/>
              </a:rPr>
              <a:t> converting enzyme, ADA=American Diabetes Association, BP=Blood pressure, DBP=Diastolic blood pressure, DM=Diabetes mellitus, GFR=</a:t>
            </a:r>
            <a:r>
              <a:rPr lang="en-US" sz="1000" dirty="0" err="1" smtClean="0">
                <a:latin typeface="+mn-lt"/>
              </a:rPr>
              <a:t>Glomerular</a:t>
            </a:r>
            <a:r>
              <a:rPr lang="en-US" sz="1000" dirty="0" smtClean="0">
                <a:latin typeface="+mn-lt"/>
              </a:rPr>
              <a:t> filtration rate,  SBP=Systolic blood pressure</a:t>
            </a:r>
          </a:p>
        </p:txBody>
      </p:sp>
      <p:cxnSp>
        <p:nvCxnSpPr>
          <p:cNvPr id="16179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Blood Pressure Recommendations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61799"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3"/>
          <p:cNvSpPr txBox="1">
            <a:spLocks noChangeArrowheads="1"/>
          </p:cNvSpPr>
          <p:nvPr/>
        </p:nvSpPr>
        <p:spPr bwMode="auto">
          <a:xfrm>
            <a:off x="685800" y="1447800"/>
            <a:ext cx="800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pt-BR" sz="2000"/>
              <a:t> Pharmacologic therapy for patients with DM and hypertension should be paired with a regimen that includes either an ACE inhibitor or an ARB.  If one class is not tolerated, the other should be substituted.  If needed to achieve BP targets, a thiazide diuretic should be added to those with an estimated GFR </a:t>
            </a:r>
            <a:r>
              <a:rPr lang="en-US" altLang="pt-BR" sz="2000" u="sng"/>
              <a:t>&gt;</a:t>
            </a:r>
            <a:r>
              <a:rPr lang="en-US" altLang="pt-BR" sz="2000"/>
              <a:t>30 ml/min and a loop diuretic with an estimated GFR &lt;30 ml/min.</a:t>
            </a:r>
          </a:p>
          <a:p>
            <a:pPr eaLnBrk="1" hangingPunct="1">
              <a:buFontTx/>
              <a:buChar char="•"/>
            </a:pPr>
            <a:endParaRPr lang="en-US" altLang="pt-BR" sz="2000"/>
          </a:p>
          <a:p>
            <a:pPr eaLnBrk="1" hangingPunct="1">
              <a:buFontTx/>
              <a:buChar char="•"/>
            </a:pPr>
            <a:r>
              <a:rPr lang="en-US" altLang="pt-BR" sz="2000"/>
              <a:t>  Multiple drug therapy (two or more agents at maximal doses) is generally required to achieve BP targets.</a:t>
            </a:r>
          </a:p>
        </p:txBody>
      </p:sp>
      <p:sp>
        <p:nvSpPr>
          <p:cNvPr id="89092"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89093" name="Text Box 14"/>
          <p:cNvSpPr txBox="1">
            <a:spLocks noChangeArrowheads="1"/>
          </p:cNvSpPr>
          <p:nvPr/>
        </p:nvSpPr>
        <p:spPr bwMode="auto">
          <a:xfrm>
            <a:off x="4953000" y="5922963"/>
            <a:ext cx="41148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ACE=Angiotensin converting enzyme, ADA=American Diabetes Association, ARB=Angiotensin receptor blocker, BP=Blood pressure, DM=Diabetes mellitus, GFR=</a:t>
            </a:r>
            <a:r>
              <a:rPr lang="en-US" sz="1000" dirty="0" err="1" smtClean="0">
                <a:latin typeface="+mn-lt"/>
              </a:rPr>
              <a:t>Glomerular</a:t>
            </a:r>
            <a:r>
              <a:rPr lang="en-US" sz="1000" dirty="0" smtClean="0">
                <a:latin typeface="+mn-lt"/>
              </a:rPr>
              <a:t> filtrate rate</a:t>
            </a:r>
          </a:p>
        </p:txBody>
      </p:sp>
      <p:cxnSp>
        <p:nvCxnSpPr>
          <p:cNvPr id="16282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Blood Pressure Recommendations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6282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685800" y="1484313"/>
            <a:ext cx="7848600" cy="25542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a:buChar char="•"/>
              <a:defRPr/>
            </a:pPr>
            <a:r>
              <a:rPr lang="en-US" sz="2000" dirty="0" smtClean="0">
                <a:latin typeface="+mn-lt"/>
              </a:rPr>
              <a:t> If an ACE inhibitor, ARB, or diuretic is used, kidney function and serum potassium levels should be closely monitored.</a:t>
            </a:r>
          </a:p>
          <a:p>
            <a:pPr eaLnBrk="1" hangingPunct="1">
              <a:buFontTx/>
              <a:buChar char="•"/>
              <a:defRPr/>
            </a:pPr>
            <a:endParaRPr lang="en-US" sz="2000" dirty="0" smtClean="0">
              <a:latin typeface="+mn-lt"/>
            </a:endParaRPr>
          </a:p>
          <a:p>
            <a:pPr eaLnBrk="1" hangingPunct="1">
              <a:buFontTx/>
              <a:buChar char="•"/>
              <a:defRPr/>
            </a:pPr>
            <a:r>
              <a:rPr lang="en-US" sz="2000" dirty="0" smtClean="0">
                <a:latin typeface="+mn-lt"/>
              </a:rPr>
              <a:t> In pregnant patients with DM and chronic hypertension, BP target goals of 110-129/65-79 mm Hg are suggested in the interest of long-term maternal health and minimizing impaired fetal growth.  </a:t>
            </a:r>
          </a:p>
          <a:p>
            <a:pPr eaLnBrk="1" hangingPunct="1">
              <a:buFontTx/>
              <a:buChar char="•"/>
              <a:defRPr/>
            </a:pPr>
            <a:endParaRPr lang="en-US" sz="2000" dirty="0" smtClean="0">
              <a:solidFill>
                <a:srgbClr val="FF0000"/>
              </a:solidFill>
              <a:latin typeface="+mn-lt"/>
            </a:endParaRPr>
          </a:p>
          <a:p>
            <a:pPr eaLnBrk="1" hangingPunct="1">
              <a:buFont typeface="Arial"/>
              <a:buChar char="•"/>
              <a:defRPr/>
            </a:pPr>
            <a:r>
              <a:rPr lang="en-US" sz="2000" dirty="0" smtClean="0">
                <a:latin typeface="+mn-lt"/>
              </a:rPr>
              <a:t> </a:t>
            </a:r>
            <a:r>
              <a:rPr lang="en-US" sz="2000" dirty="0" smtClean="0">
                <a:solidFill>
                  <a:srgbClr val="FF0000"/>
                </a:solidFill>
                <a:latin typeface="+mn-lt"/>
              </a:rPr>
              <a:t>An ACE inhibitor and ARB are contraindicated during pregnancy.</a:t>
            </a:r>
          </a:p>
        </p:txBody>
      </p:sp>
      <p:sp>
        <p:nvSpPr>
          <p:cNvPr id="89092"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89093" name="Text Box 14"/>
          <p:cNvSpPr txBox="1">
            <a:spLocks noChangeArrowheads="1"/>
          </p:cNvSpPr>
          <p:nvPr/>
        </p:nvSpPr>
        <p:spPr bwMode="auto">
          <a:xfrm>
            <a:off x="4152900" y="6019800"/>
            <a:ext cx="49149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ACE=Angiotensin converting enzyme, ADA=American Diabetes Association, ARB=Angiotensin receptor blocker, BP=Blood pressure, DM=Diabetes mellitus</a:t>
            </a:r>
          </a:p>
        </p:txBody>
      </p:sp>
      <p:cxnSp>
        <p:nvCxnSpPr>
          <p:cNvPr id="163845"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Blood Pressure Recommendations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for Patients with Diabetes Mellitus (Continued)</a:t>
            </a:r>
          </a:p>
        </p:txBody>
      </p:sp>
      <p:sp>
        <p:nvSpPr>
          <p:cNvPr id="163847"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41020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9"/>
          <p:cNvSpPr txBox="1">
            <a:spLocks noChangeArrowheads="1"/>
          </p:cNvSpPr>
          <p:nvPr/>
        </p:nvSpPr>
        <p:spPr bwMode="auto">
          <a:xfrm>
            <a:off x="5486400" y="6480175"/>
            <a:ext cx="3548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pt-BR" sz="1000"/>
              <a:t>Source: Selvin E et al. </a:t>
            </a:r>
            <a:r>
              <a:rPr lang="en-US" altLang="pt-BR" sz="1000" i="1"/>
              <a:t>NEJM</a:t>
            </a:r>
            <a:r>
              <a:rPr lang="en-US" altLang="pt-BR" sz="1000"/>
              <a:t> 2010;362:800-811</a:t>
            </a:r>
          </a:p>
        </p:txBody>
      </p:sp>
      <p:sp>
        <p:nvSpPr>
          <p:cNvPr id="27652" name="Text Box 5"/>
          <p:cNvSpPr txBox="1">
            <a:spLocks noChangeArrowheads="1"/>
          </p:cNvSpPr>
          <p:nvPr/>
        </p:nvSpPr>
        <p:spPr bwMode="auto">
          <a:xfrm>
            <a:off x="5961063" y="6094413"/>
            <a:ext cx="307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pt-BR" sz="1000"/>
              <a:t>CVD=Cardiovascular disease, DM=Diabetes mellitus, </a:t>
            </a:r>
            <a:r>
              <a:rPr lang="en-US" altLang="pt-BR" sz="1000">
                <a:solidFill>
                  <a:schemeClr val="tx2"/>
                </a:solidFill>
                <a:latin typeface="Franklin Gothic Demi" panose="020B0703020102020204" pitchFamily="34" charset="0"/>
                <a:sym typeface="Wingdings" panose="05000000000000000000" pitchFamily="2" charset="2"/>
              </a:rPr>
              <a:t>HbA</a:t>
            </a:r>
            <a:r>
              <a:rPr lang="en-US" altLang="pt-BR" sz="1000" baseline="-25000">
                <a:solidFill>
                  <a:schemeClr val="tx2"/>
                </a:solidFill>
                <a:latin typeface="Franklin Gothic Demi" panose="020B0703020102020204" pitchFamily="34" charset="0"/>
                <a:sym typeface="Wingdings" panose="05000000000000000000" pitchFamily="2" charset="2"/>
              </a:rPr>
              <a:t>1C</a:t>
            </a:r>
            <a:r>
              <a:rPr lang="en-US" altLang="pt-BR" sz="1000">
                <a:solidFill>
                  <a:schemeClr val="tx2"/>
                </a:solidFill>
                <a:latin typeface="Franklin Gothic Demi" panose="020B0703020102020204" pitchFamily="34" charset="0"/>
                <a:sym typeface="Wingdings" panose="05000000000000000000" pitchFamily="2" charset="2"/>
              </a:rPr>
              <a:t>=Glycosylated hemoglobin</a:t>
            </a:r>
            <a:endParaRPr lang="en-US" altLang="pt-BR" sz="1000"/>
          </a:p>
        </p:txBody>
      </p:sp>
      <p:sp>
        <p:nvSpPr>
          <p:cNvPr id="27653" name="Rectangle 11"/>
          <p:cNvSpPr>
            <a:spLocks noChangeArrowheads="1"/>
          </p:cNvSpPr>
          <p:nvPr/>
        </p:nvSpPr>
        <p:spPr bwMode="auto">
          <a:xfrm>
            <a:off x="0" y="56388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 </a:t>
            </a:r>
            <a:r>
              <a:rPr lang="en-US" altLang="pt-BR" sz="2000">
                <a:solidFill>
                  <a:srgbClr val="3333FF"/>
                </a:solidFill>
              </a:rPr>
              <a:t>The risk of DM increases with increasing HbA</a:t>
            </a:r>
            <a:r>
              <a:rPr lang="en-US" altLang="pt-BR" sz="2000" baseline="-25000">
                <a:solidFill>
                  <a:srgbClr val="3333FF"/>
                </a:solidFill>
              </a:rPr>
              <a:t>1C</a:t>
            </a:r>
            <a:r>
              <a:rPr lang="en-US" altLang="pt-BR" sz="2000">
                <a:solidFill>
                  <a:srgbClr val="3333FF"/>
                </a:solidFill>
              </a:rPr>
              <a:t> </a:t>
            </a:r>
          </a:p>
        </p:txBody>
      </p:sp>
      <p:sp>
        <p:nvSpPr>
          <p:cNvPr id="27654" name="Rectangle 12"/>
          <p:cNvSpPr>
            <a:spLocks noChangeArrowheads="1"/>
          </p:cNvSpPr>
          <p:nvPr/>
        </p:nvSpPr>
        <p:spPr bwMode="auto">
          <a:xfrm>
            <a:off x="152400" y="914400"/>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pt-BR" sz="2000"/>
              <a:t>Prospective observational study of 11,092 patients without DM or CVD</a:t>
            </a:r>
          </a:p>
        </p:txBody>
      </p:sp>
      <p:cxnSp>
        <p:nvCxnSpPr>
          <p:cNvPr id="27655" name="Straight Connector 122"/>
          <p:cNvCxnSpPr>
            <a:cxnSpLocks noChangeShapeType="1"/>
          </p:cNvCxnSpPr>
          <p:nvPr/>
        </p:nvCxnSpPr>
        <p:spPr bwMode="auto">
          <a:xfrm>
            <a:off x="0" y="838200"/>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52400" y="0"/>
            <a:ext cx="80010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Pre-Diabetic Conditions:</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Impact of </a:t>
            </a:r>
            <a:r>
              <a:rPr lang="en-US" sz="2800" b="1" dirty="0" err="1">
                <a:solidFill>
                  <a:schemeClr val="accent2"/>
                </a:solidFill>
                <a:effectLst>
                  <a:outerShdw blurRad="38100" dist="38100" dir="2700000" algn="tl">
                    <a:srgbClr val="DDDDDD"/>
                  </a:outerShdw>
                </a:effectLst>
                <a:latin typeface="Franklin Gothic Demi" pitchFamily="34" charset="0"/>
                <a:ea typeface="+mn-ea"/>
              </a:rPr>
              <a:t>Glycemic</a:t>
            </a:r>
            <a:r>
              <a:rPr lang="en-US" sz="2800" b="1" dirty="0">
                <a:solidFill>
                  <a:schemeClr val="accent2"/>
                </a:solidFill>
                <a:effectLst>
                  <a:outerShdw blurRad="38100" dist="38100" dir="2700000" algn="tl">
                    <a:srgbClr val="DDDDDD"/>
                  </a:outerShdw>
                </a:effectLst>
                <a:latin typeface="Franklin Gothic Demi" pitchFamily="34" charset="0"/>
                <a:ea typeface="+mn-ea"/>
              </a:rPr>
              <a:t> Control on Diabetes Risk</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64867" name="Text Box 6"/>
          <p:cNvSpPr txBox="1">
            <a:spLocks noChangeArrowheads="1"/>
          </p:cNvSpPr>
          <p:nvPr/>
        </p:nvSpPr>
        <p:spPr bwMode="auto">
          <a:xfrm>
            <a:off x="533400" y="1447800"/>
            <a:ext cx="8153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In adult patients, lipid levels should be measured at least annually and more often if needed to achieve goals.  In adults &lt;40 years of age with low-risk lipid values (LDL-C &lt;100 mg/dL, HDL-C &gt;50 mg/dL, and triglycerides &lt;150 mg/dL), lipid assessments may be repeated every 2 years.</a:t>
            </a:r>
          </a:p>
          <a:p>
            <a:pPr eaLnBrk="1" hangingPunct="1">
              <a:buFontTx/>
              <a:buChar char="•"/>
            </a:pPr>
            <a:endParaRPr lang="en-US" altLang="pt-BR" sz="2000"/>
          </a:p>
          <a:p>
            <a:pPr eaLnBrk="1" hangingPunct="1">
              <a:buFontTx/>
              <a:buChar char="•"/>
            </a:pPr>
            <a:r>
              <a:rPr lang="en-US" altLang="pt-BR" sz="2000"/>
              <a:t> Lifestyle modification deserves primary emphasis for all individuals.  Patients should focus on the reduction of saturated fat and cholesterol intake, weight loss (if indicated), and increases in dietary fiber and physical activity.  These lifestyle changes have been shown to improve the lipid profile.</a:t>
            </a:r>
          </a:p>
        </p:txBody>
      </p:sp>
      <p:sp>
        <p:nvSpPr>
          <p:cNvPr id="90117" name="Text Box 14"/>
          <p:cNvSpPr txBox="1">
            <a:spLocks noChangeArrowheads="1"/>
          </p:cNvSpPr>
          <p:nvPr/>
        </p:nvSpPr>
        <p:spPr bwMode="auto">
          <a:xfrm>
            <a:off x="3810000" y="6076950"/>
            <a:ext cx="5257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AHA=American Heart Association, CV=Cardiovascular, DM=Diabetes mellitus, HDL-C=High density lipoprotein cholesterol, LDL-C=Low density lipoprotein cholesterol</a:t>
            </a:r>
          </a:p>
        </p:txBody>
      </p:sp>
      <p:cxnSp>
        <p:nvCxnSpPr>
          <p:cNvPr id="164869"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Cholesterol Recommendations</a:t>
            </a:r>
          </a:p>
        </p:txBody>
      </p:sp>
      <p:sp>
        <p:nvSpPr>
          <p:cNvPr id="164871"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14"/>
          <p:cNvSpPr txBox="1">
            <a:spLocks noChangeArrowheads="1"/>
          </p:cNvSpPr>
          <p:nvPr/>
        </p:nvSpPr>
        <p:spPr bwMode="auto">
          <a:xfrm>
            <a:off x="5486400" y="64770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65891" name="Text Box 6"/>
          <p:cNvSpPr txBox="1">
            <a:spLocks noChangeArrowheads="1"/>
          </p:cNvSpPr>
          <p:nvPr/>
        </p:nvSpPr>
        <p:spPr bwMode="auto">
          <a:xfrm>
            <a:off x="457200" y="1460500"/>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In those &gt;40 years of age without overt CVD, but with </a:t>
            </a:r>
            <a:r>
              <a:rPr lang="en-US" altLang="pt-BR" sz="2000" u="sng"/>
              <a:t>&gt;</a:t>
            </a:r>
            <a:r>
              <a:rPr lang="en-US" altLang="pt-BR" sz="2000"/>
              <a:t>1 major CVD risk factor*, the primary goal is an LDL-C level &lt;100 mg/dL.  If LDL-C lowering drugs are used, a reduction of at least 30-40% in LDL-C levels should be obtained.  If the baseline LDL-C level is &lt;100 mg/dL, statin therapy should be initiated based on risk factor assessment and clinical judgment.</a:t>
            </a:r>
          </a:p>
          <a:p>
            <a:pPr eaLnBrk="1" hangingPunct="1">
              <a:lnSpc>
                <a:spcPct val="80000"/>
              </a:lnSpc>
              <a:buFontTx/>
              <a:buChar char="•"/>
            </a:pPr>
            <a:endParaRPr lang="en-US" altLang="pt-BR" sz="2000"/>
          </a:p>
          <a:p>
            <a:pPr eaLnBrk="1" hangingPunct="1">
              <a:buFontTx/>
              <a:buChar char="•"/>
            </a:pPr>
            <a:r>
              <a:rPr lang="en-US" altLang="pt-BR" sz="2000"/>
              <a:t> In those &lt;40 years of age without overt CVD, but at increased risk of CVD either by clinical judgment or by risk calculator, the LDL-C goal is &lt;100 mg/dL, and LDL-C lowering drugs should be considered if lifestyle changes do not achieve the goal.</a:t>
            </a:r>
          </a:p>
        </p:txBody>
      </p:sp>
      <p:sp>
        <p:nvSpPr>
          <p:cNvPr id="91142" name="Text Box 14"/>
          <p:cNvSpPr txBox="1">
            <a:spLocks noChangeArrowheads="1"/>
          </p:cNvSpPr>
          <p:nvPr/>
        </p:nvSpPr>
        <p:spPr bwMode="auto">
          <a:xfrm>
            <a:off x="3352800" y="5389563"/>
            <a:ext cx="57150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*Includes cigarette smoking, hypertension [BP &gt;140/90 mm Hg or use of antihypertensive medication], low HDL-C cholesterol [&lt;40 mg/</a:t>
            </a:r>
            <a:r>
              <a:rPr lang="en-US" sz="1000" dirty="0" err="1" smtClean="0">
                <a:latin typeface="+mn-lt"/>
              </a:rPr>
              <a:t>dL</a:t>
            </a:r>
            <a:r>
              <a:rPr lang="en-US" sz="1000" dirty="0" smtClean="0">
                <a:latin typeface="+mn-lt"/>
              </a:rPr>
              <a:t>], and family history of premature CHD [CHD in male first-degree relative </a:t>
            </a:r>
            <a:r>
              <a:rPr lang="en-US" sz="1000" u="sng" dirty="0" smtClean="0">
                <a:latin typeface="+mn-lt"/>
              </a:rPr>
              <a:t>&lt;</a:t>
            </a:r>
            <a:r>
              <a:rPr lang="en-US" sz="1000" dirty="0" smtClean="0">
                <a:latin typeface="+mn-lt"/>
              </a:rPr>
              <a:t>55 years of age; CHD in female first-degree relative </a:t>
            </a:r>
            <a:r>
              <a:rPr lang="en-US" sz="1000" u="sng" dirty="0" smtClean="0">
                <a:latin typeface="+mn-lt"/>
              </a:rPr>
              <a:t>&lt;</a:t>
            </a:r>
            <a:r>
              <a:rPr lang="en-US" sz="1000" dirty="0" smtClean="0">
                <a:latin typeface="+mn-lt"/>
              </a:rPr>
              <a:t>65 years of age].</a:t>
            </a:r>
          </a:p>
        </p:txBody>
      </p:sp>
      <p:cxnSp>
        <p:nvCxnSpPr>
          <p:cNvPr id="16589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Cholesterol Recommendations (Continued)</a:t>
            </a:r>
          </a:p>
        </p:txBody>
      </p:sp>
      <p:sp>
        <p:nvSpPr>
          <p:cNvPr id="165895"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
        <p:nvSpPr>
          <p:cNvPr id="12" name="Text Box 14"/>
          <p:cNvSpPr txBox="1">
            <a:spLocks noChangeArrowheads="1"/>
          </p:cNvSpPr>
          <p:nvPr/>
        </p:nvSpPr>
        <p:spPr bwMode="auto">
          <a:xfrm>
            <a:off x="4724400" y="5922963"/>
            <a:ext cx="4343400" cy="5540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AHA=American Heart Association, CV=Cardiovascular, CVD=Cardiovascular disease, DM=Diabetes mellitus, HDL-C=High density lipoprotein cholesterol, LDL-C=Low density lipoprotein cholesterol</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7"/>
          <p:cNvSpPr txBox="1">
            <a:spLocks noChangeArrowheads="1"/>
          </p:cNvSpPr>
          <p:nvPr/>
        </p:nvSpPr>
        <p:spPr bwMode="auto">
          <a:xfrm>
            <a:off x="457200" y="1481138"/>
            <a:ext cx="8229600" cy="4092575"/>
          </a:xfrm>
          <a:prstGeom prst="rect">
            <a:avLst/>
          </a:prstGeom>
          <a:noFill/>
          <a:ln>
            <a:noFill/>
          </a:ln>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r>
              <a:rPr lang="en-US" sz="2000" dirty="0" smtClean="0">
                <a:latin typeface="+mn-lt"/>
              </a:rPr>
              <a:t> The ADA and AHA suggest different approaches to the management of HDL-C and triglyceride-associated CVD risk.</a:t>
            </a:r>
          </a:p>
          <a:p>
            <a:pPr eaLnBrk="1" hangingPunct="1">
              <a:buFontTx/>
              <a:buChar char="•"/>
              <a:defRPr/>
            </a:pPr>
            <a:endParaRPr lang="en-US" sz="2000" dirty="0" smtClean="0">
              <a:latin typeface="+mn-lt"/>
            </a:endParaRPr>
          </a:p>
          <a:p>
            <a:pPr lvl="1" eaLnBrk="1" hangingPunct="1">
              <a:buFont typeface="Arial"/>
              <a:buChar char="•"/>
              <a:defRPr/>
            </a:pPr>
            <a:r>
              <a:rPr lang="en-US" sz="2000" dirty="0" smtClean="0">
                <a:latin typeface="+mn-lt"/>
              </a:rPr>
              <a:t> The AHA suggests that in patients with triglyceride levels of 200-499 mg/</a:t>
            </a:r>
            <a:r>
              <a:rPr lang="en-US" sz="2000" dirty="0" err="1" smtClean="0">
                <a:latin typeface="+mn-lt"/>
              </a:rPr>
              <a:t>dL</a:t>
            </a:r>
            <a:r>
              <a:rPr lang="en-US" sz="2000" dirty="0" smtClean="0">
                <a:latin typeface="+mn-lt"/>
              </a:rPr>
              <a:t>, a non-HDL-C goal of </a:t>
            </a:r>
            <a:r>
              <a:rPr lang="en-US" sz="2000" u="sng" dirty="0" smtClean="0">
                <a:latin typeface="+mn-lt"/>
              </a:rPr>
              <a:t>&lt;</a:t>
            </a:r>
            <a:r>
              <a:rPr lang="en-US" sz="2000" dirty="0" smtClean="0">
                <a:latin typeface="+mn-lt"/>
              </a:rPr>
              <a:t>130 mg/</a:t>
            </a:r>
            <a:r>
              <a:rPr lang="en-US" sz="2000" dirty="0" err="1" smtClean="0">
                <a:latin typeface="+mn-lt"/>
              </a:rPr>
              <a:t>dL</a:t>
            </a:r>
            <a:r>
              <a:rPr lang="en-US" sz="2000" dirty="0" smtClean="0">
                <a:latin typeface="+mn-lt"/>
              </a:rPr>
              <a:t> is a secondary target.  If triglycerides are </a:t>
            </a:r>
            <a:r>
              <a:rPr lang="en-US" sz="2000" u="sng" dirty="0" smtClean="0">
                <a:latin typeface="+mn-lt"/>
              </a:rPr>
              <a:t>&gt;</a:t>
            </a:r>
            <a:r>
              <a:rPr lang="en-US" sz="2000" dirty="0" smtClean="0">
                <a:latin typeface="+mn-lt"/>
              </a:rPr>
              <a:t>500 mg/</a:t>
            </a:r>
            <a:r>
              <a:rPr lang="en-US" sz="2000" dirty="0" err="1" smtClean="0">
                <a:latin typeface="+mn-lt"/>
              </a:rPr>
              <a:t>dL</a:t>
            </a:r>
            <a:r>
              <a:rPr lang="en-US" sz="2000" dirty="0" smtClean="0">
                <a:latin typeface="+mn-lt"/>
              </a:rPr>
              <a:t>, therapeutic options include a fibrate or niacin before LDL-C lowering therapy and treatment of LDL-C to goal after triglyceride-lowering therapy.  A non HDL-C level </a:t>
            </a:r>
            <a:r>
              <a:rPr lang="en-US" sz="2000" u="sng" dirty="0" smtClean="0">
                <a:latin typeface="+mn-lt"/>
              </a:rPr>
              <a:t>&lt;</a:t>
            </a:r>
            <a:r>
              <a:rPr lang="en-US" sz="2000" dirty="0" smtClean="0">
                <a:latin typeface="+mn-lt"/>
              </a:rPr>
              <a:t>130 mg/</a:t>
            </a:r>
            <a:r>
              <a:rPr lang="en-US" sz="2000" dirty="0" err="1" smtClean="0">
                <a:latin typeface="+mn-lt"/>
              </a:rPr>
              <a:t>dL</a:t>
            </a:r>
            <a:r>
              <a:rPr lang="en-US" sz="2000" dirty="0" smtClean="0">
                <a:latin typeface="+mn-lt"/>
              </a:rPr>
              <a:t> should be achieved if possible</a:t>
            </a:r>
          </a:p>
          <a:p>
            <a:pPr eaLnBrk="1" hangingPunct="1">
              <a:buFont typeface="Arial"/>
              <a:buChar char="•"/>
              <a:defRPr/>
            </a:pPr>
            <a:endParaRPr lang="en-US" sz="2000" dirty="0" smtClean="0"/>
          </a:p>
          <a:p>
            <a:pPr lvl="1" eaLnBrk="1" hangingPunct="1">
              <a:buFont typeface="Arial"/>
              <a:buChar char="•"/>
              <a:defRPr/>
            </a:pPr>
            <a:r>
              <a:rPr lang="en-US" sz="2000" dirty="0" smtClean="0"/>
              <a:t> The ADA suggests lowering triglycerides to &lt;150 mg/</a:t>
            </a:r>
            <a:r>
              <a:rPr lang="en-US" sz="2000" dirty="0" err="1" smtClean="0"/>
              <a:t>dL</a:t>
            </a:r>
            <a:r>
              <a:rPr lang="en-US" sz="2000" dirty="0" smtClean="0"/>
              <a:t> and raising HDL-C to &gt;40 mg/</a:t>
            </a:r>
            <a:r>
              <a:rPr lang="en-US" sz="2000" dirty="0" err="1" smtClean="0"/>
              <a:t>dL</a:t>
            </a:r>
            <a:r>
              <a:rPr lang="en-US" sz="2000" dirty="0" smtClean="0"/>
              <a:t>.  In women an HDL-C goal 10 mg/</a:t>
            </a:r>
            <a:r>
              <a:rPr lang="en-US" sz="2000" dirty="0" err="1" smtClean="0"/>
              <a:t>dL</a:t>
            </a:r>
            <a:r>
              <a:rPr lang="en-US" sz="2000" dirty="0" smtClean="0"/>
              <a:t> higher (&gt;50 mg/</a:t>
            </a:r>
            <a:r>
              <a:rPr lang="en-US" sz="2000" dirty="0" err="1" smtClean="0"/>
              <a:t>dL</a:t>
            </a:r>
            <a:r>
              <a:rPr lang="en-US" sz="2000" dirty="0" smtClean="0"/>
              <a:t>) should be considered.</a:t>
            </a:r>
          </a:p>
        </p:txBody>
      </p:sp>
      <p:sp>
        <p:nvSpPr>
          <p:cNvPr id="92165" name="Text Box 14"/>
          <p:cNvSpPr txBox="1">
            <a:spLocks noChangeArrowheads="1"/>
          </p:cNvSpPr>
          <p:nvPr/>
        </p:nvSpPr>
        <p:spPr bwMode="auto">
          <a:xfrm>
            <a:off x="4267200" y="5638800"/>
            <a:ext cx="4800600" cy="5540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 AHA=American Heart Association, CV=Cardiovascular, CVD=Cardiovascular disease, DM=Diabetes mellitus, HDL-C=High density lipoprotein cholesterol, LDL-C=Low density lipoprotein cholesterol</a:t>
            </a:r>
          </a:p>
        </p:txBody>
      </p:sp>
      <p:cxnSp>
        <p:nvCxnSpPr>
          <p:cNvPr id="166916"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and ADA Primary Prevention of CV Disease</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in DM Cholesterol Recommendations</a:t>
            </a:r>
          </a:p>
        </p:txBody>
      </p:sp>
      <p:sp>
        <p:nvSpPr>
          <p:cNvPr id="166918"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
        <p:nvSpPr>
          <p:cNvPr id="11" name="Text Box 14"/>
          <p:cNvSpPr txBox="1">
            <a:spLocks noChangeArrowheads="1"/>
          </p:cNvSpPr>
          <p:nvPr/>
        </p:nvSpPr>
        <p:spPr bwMode="auto">
          <a:xfrm>
            <a:off x="5181600" y="6205538"/>
            <a:ext cx="3886200" cy="5286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Sources:</a:t>
            </a:r>
          </a:p>
          <a:p>
            <a:pPr algn="r" eaLnBrk="1" hangingPunct="1">
              <a:lnSpc>
                <a:spcPct val="80000"/>
              </a:lnSpc>
              <a:spcBef>
                <a:spcPct val="20000"/>
              </a:spcBef>
              <a:defRPr/>
            </a:pPr>
            <a:r>
              <a:rPr lang="en-US" sz="1000" dirty="0" smtClean="0">
                <a:latin typeface="+mn-lt"/>
              </a:rPr>
              <a:t>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a:p>
            <a:pPr algn="r" eaLnBrk="1" hangingPunct="1">
              <a:lnSpc>
                <a:spcPct val="80000"/>
              </a:lnSpc>
              <a:spcBef>
                <a:spcPct val="20000"/>
              </a:spcBef>
              <a:defRPr/>
            </a:pPr>
            <a:r>
              <a:rPr lang="en-US" sz="1000" dirty="0" smtClean="0"/>
              <a:t>American Diabetes Association. </a:t>
            </a:r>
            <a:r>
              <a:rPr lang="en-US" sz="1000" i="1" dirty="0" smtClean="0"/>
              <a:t>Diabetes Care </a:t>
            </a:r>
            <a:r>
              <a:rPr lang="en-US" sz="1000" dirty="0" smtClean="0"/>
              <a:t>2010;33:S11-61</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3"/>
          <p:cNvSpPr txBox="1">
            <a:spLocks noChangeArrowheads="1"/>
          </p:cNvSpPr>
          <p:nvPr/>
        </p:nvSpPr>
        <p:spPr bwMode="auto">
          <a:xfrm>
            <a:off x="457200" y="1474788"/>
            <a:ext cx="81534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In most adult patients, a fasting lipid profile should be measured at least annually.  In adults with low-risk lipid values (LDL-C &lt;100 mg/dL, HDL-C &gt;50 mg/dL, and triglycerides &lt;150 mg/dL), lipid assessments may be repeated every 2 years.</a:t>
            </a:r>
          </a:p>
          <a:p>
            <a:pPr eaLnBrk="1" hangingPunct="1">
              <a:buFontTx/>
              <a:buChar char="•"/>
            </a:pPr>
            <a:endParaRPr lang="en-US" altLang="pt-BR" sz="2000"/>
          </a:p>
          <a:p>
            <a:pPr eaLnBrk="1" hangingPunct="1">
              <a:buFontTx/>
              <a:buChar char="•"/>
            </a:pPr>
            <a:r>
              <a:rPr lang="en-US" altLang="pt-BR" sz="2000"/>
              <a:t> Lifestyle modification focusing on the reduction of saturated fat, </a:t>
            </a:r>
            <a:r>
              <a:rPr lang="en-US" altLang="pt-BR" sz="2000" i="1"/>
              <a:t>trans</a:t>
            </a:r>
            <a:r>
              <a:rPr lang="en-US" altLang="pt-BR" sz="2000"/>
              <a:t> fat, and cholesterol intake; increase of omega-3 fatty acids, viscous fiber, and plant stanols/sterols; weight loss (if indicated); and increased physical activity should be recommended to improve the lipid profile in patients with DM.</a:t>
            </a:r>
          </a:p>
          <a:p>
            <a:pPr eaLnBrk="1" hangingPunct="1">
              <a:buFontTx/>
              <a:buChar char="•"/>
            </a:pPr>
            <a:endParaRPr lang="en-US" altLang="pt-BR" sz="2000">
              <a:solidFill>
                <a:schemeClr val="tx2"/>
              </a:solidFill>
            </a:endParaRPr>
          </a:p>
        </p:txBody>
      </p:sp>
      <p:sp>
        <p:nvSpPr>
          <p:cNvPr id="94212"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94213" name="Text Box 14"/>
          <p:cNvSpPr txBox="1">
            <a:spLocks noChangeArrowheads="1"/>
          </p:cNvSpPr>
          <p:nvPr/>
        </p:nvSpPr>
        <p:spPr bwMode="auto">
          <a:xfrm>
            <a:off x="3810000" y="6076950"/>
            <a:ext cx="5257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 DM=Diabetes mellitus, HDL-C=High density lipoprotein cholesterol, LDL-C=Low density lipoprotein cholesterol</a:t>
            </a:r>
          </a:p>
        </p:txBody>
      </p:sp>
      <p:cxnSp>
        <p:nvCxnSpPr>
          <p:cNvPr id="16794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Cholesterol Recommendations for</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Patients with Diabetes Mellitus</a:t>
            </a:r>
          </a:p>
        </p:txBody>
      </p:sp>
      <p:sp>
        <p:nvSpPr>
          <p:cNvPr id="16794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3"/>
          <p:cNvSpPr txBox="1">
            <a:spLocks noChangeArrowheads="1"/>
          </p:cNvSpPr>
          <p:nvPr/>
        </p:nvSpPr>
        <p:spPr bwMode="auto">
          <a:xfrm>
            <a:off x="457200" y="14478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Statin therapy should be added to lifestyle therapy, regardless of baseline lipid levels for diabetic patients:</a:t>
            </a:r>
          </a:p>
          <a:p>
            <a:pPr eaLnBrk="1" hangingPunct="1">
              <a:buFontTx/>
              <a:buChar char="•"/>
            </a:pPr>
            <a:endParaRPr lang="en-US" altLang="pt-BR" sz="2000"/>
          </a:p>
          <a:p>
            <a:pPr lvl="1" eaLnBrk="1" hangingPunct="1">
              <a:buSzPct val="80000"/>
              <a:buFont typeface="Courier New" panose="02070309020205020404" pitchFamily="49" charset="0"/>
              <a:buChar char="o"/>
            </a:pPr>
            <a:r>
              <a:rPr lang="en-US" altLang="pt-BR" sz="2000"/>
              <a:t>With overt CV disease</a:t>
            </a:r>
          </a:p>
          <a:p>
            <a:pPr lvl="1" eaLnBrk="1" hangingPunct="1">
              <a:buFontTx/>
              <a:buChar char="•"/>
            </a:pPr>
            <a:endParaRPr lang="en-US" altLang="pt-BR" sz="2000"/>
          </a:p>
          <a:p>
            <a:pPr lvl="1" eaLnBrk="1" hangingPunct="1">
              <a:buSzPct val="80000"/>
              <a:buFont typeface="Courier New" panose="02070309020205020404" pitchFamily="49" charset="0"/>
              <a:buChar char="o"/>
            </a:pPr>
            <a:r>
              <a:rPr lang="en-US" altLang="pt-BR" sz="2000"/>
              <a:t>Without CV disease who are over the age of 40 years and have </a:t>
            </a:r>
            <a:r>
              <a:rPr lang="en-US" altLang="pt-BR" sz="2000" u="sng"/>
              <a:t>&gt;</a:t>
            </a:r>
            <a:r>
              <a:rPr lang="en-US" altLang="pt-BR" sz="2000"/>
              <a:t>1 other CV disease risk factors</a:t>
            </a:r>
          </a:p>
          <a:p>
            <a:pPr eaLnBrk="1" hangingPunct="1">
              <a:buFontTx/>
              <a:buChar char="•"/>
            </a:pPr>
            <a:endParaRPr lang="en-US" altLang="pt-BR" sz="2000"/>
          </a:p>
          <a:p>
            <a:pPr eaLnBrk="1" hangingPunct="1">
              <a:buFontTx/>
              <a:buChar char="•"/>
            </a:pPr>
            <a:r>
              <a:rPr lang="en-US" altLang="pt-BR" sz="2000"/>
              <a:t> For patients at lower risk (without overt CV disease and &lt;40 years of age), statin therapy should be considered in addition to lifestyle therapy if LDL-C remains &gt;100 mg/dL or in those with multiple CV disease risk factors.</a:t>
            </a:r>
          </a:p>
        </p:txBody>
      </p:sp>
      <p:sp>
        <p:nvSpPr>
          <p:cNvPr id="95236" name="Text Box 14"/>
          <p:cNvSpPr txBox="1">
            <a:spLocks noChangeArrowheads="1"/>
          </p:cNvSpPr>
          <p:nvPr/>
        </p:nvSpPr>
        <p:spPr bwMode="auto">
          <a:xfrm>
            <a:off x="3810000" y="64770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95237" name="Text Box 14"/>
          <p:cNvSpPr txBox="1">
            <a:spLocks noChangeArrowheads="1"/>
          </p:cNvSpPr>
          <p:nvPr/>
        </p:nvSpPr>
        <p:spPr bwMode="auto">
          <a:xfrm>
            <a:off x="5334000" y="6076950"/>
            <a:ext cx="3733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 CV=Cardiovascular, LDL-C=Low density lipoprotein cholesterol</a:t>
            </a:r>
          </a:p>
        </p:txBody>
      </p:sp>
      <p:cxnSp>
        <p:nvCxnSpPr>
          <p:cNvPr id="168965"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Cholesterol Recommendations for</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Patients with Diabetes Mellitus (Continued)</a:t>
            </a:r>
          </a:p>
        </p:txBody>
      </p:sp>
      <p:sp>
        <p:nvSpPr>
          <p:cNvPr id="168967" name="Text Box 4"/>
          <p:cNvSpPr txBox="1">
            <a:spLocks noChangeArrowheads="1"/>
          </p:cNvSpPr>
          <p:nvPr/>
        </p:nvSpPr>
        <p:spPr bwMode="auto">
          <a:xfrm>
            <a:off x="304800" y="9096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and Secondary Prevention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3"/>
          <p:cNvSpPr txBox="1">
            <a:spLocks noChangeArrowheads="1"/>
          </p:cNvSpPr>
          <p:nvPr/>
        </p:nvSpPr>
        <p:spPr bwMode="auto">
          <a:xfrm>
            <a:off x="381000" y="1468438"/>
            <a:ext cx="8382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pt-BR" sz="2000"/>
              <a:t>  In individuals without overt CV disease, the primary goal is an LDL-C &lt;100 mg/dL (2.6 mmol/L).</a:t>
            </a:r>
          </a:p>
          <a:p>
            <a:pPr eaLnBrk="1" hangingPunct="1">
              <a:buFont typeface="Arial" panose="020B0604020202020204" pitchFamily="34" charset="0"/>
              <a:buChar char="•"/>
            </a:pPr>
            <a:endParaRPr lang="en-US" altLang="pt-BR" sz="2000"/>
          </a:p>
          <a:p>
            <a:pPr eaLnBrk="1" hangingPunct="1">
              <a:buFont typeface="Arial" panose="020B0604020202020204" pitchFamily="34" charset="0"/>
              <a:buChar char="•"/>
            </a:pPr>
            <a:r>
              <a:rPr lang="en-US" altLang="pt-BR" sz="2000"/>
              <a:t> In individuals with overt CV disease, a lower LDL-C goal of &lt;70 mg/dL (1.8 mmol/L), using a high dose of statin is an option.</a:t>
            </a:r>
          </a:p>
          <a:p>
            <a:pPr eaLnBrk="1" hangingPunct="1">
              <a:buFontTx/>
              <a:buChar char="•"/>
            </a:pPr>
            <a:endParaRPr lang="en-US" altLang="pt-BR" sz="2000"/>
          </a:p>
          <a:p>
            <a:pPr eaLnBrk="1" hangingPunct="1">
              <a:buFontTx/>
              <a:buChar char="•"/>
            </a:pPr>
            <a:r>
              <a:rPr lang="en-US" altLang="pt-BR" sz="2000"/>
              <a:t> If drug-treated patients do not reach the above targets on maximal tolerated statin therapy, a reduction in LDL-C of approximately 30-40% from baseline is an alternative therapeutic goal.</a:t>
            </a:r>
          </a:p>
          <a:p>
            <a:pPr eaLnBrk="1" hangingPunct="1">
              <a:buFontTx/>
              <a:buChar char="•"/>
            </a:pPr>
            <a:endParaRPr lang="en-US" altLang="pt-BR" sz="2000">
              <a:solidFill>
                <a:schemeClr val="tx2"/>
              </a:solidFill>
            </a:endParaRPr>
          </a:p>
          <a:p>
            <a:pPr eaLnBrk="1" hangingPunct="1">
              <a:buFontTx/>
              <a:buChar char="•"/>
            </a:pPr>
            <a:r>
              <a:rPr lang="en-US" altLang="pt-BR" sz="2000"/>
              <a:t> Triglyceride levels &lt;150 mg/dL (1.7 mmol/L) and HDL-C &gt;40 mg/dL (1.0 mmol/L) in men and &gt;50 mg/dL (1.3 mmol/L) in women, are desirable.  However, LDL-C targeted statin therapy remains the preferred strategy.</a:t>
            </a:r>
          </a:p>
        </p:txBody>
      </p:sp>
      <p:sp>
        <p:nvSpPr>
          <p:cNvPr id="96260"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96261" name="Text Box 14"/>
          <p:cNvSpPr txBox="1">
            <a:spLocks noChangeArrowheads="1"/>
          </p:cNvSpPr>
          <p:nvPr/>
        </p:nvSpPr>
        <p:spPr bwMode="auto">
          <a:xfrm>
            <a:off x="4572000" y="6076950"/>
            <a:ext cx="4495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 CV=Cardiovascular, HDL-C=High density lipoprotein cholesterol, LDL-C=Low density lipoprotein cholesterol</a:t>
            </a:r>
          </a:p>
        </p:txBody>
      </p:sp>
      <p:cxnSp>
        <p:nvCxnSpPr>
          <p:cNvPr id="169989"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Cholesterol Recommendations for</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Patients with Diabetes Mellitus (Continued)</a:t>
            </a:r>
          </a:p>
        </p:txBody>
      </p:sp>
      <p:sp>
        <p:nvSpPr>
          <p:cNvPr id="169991"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and Secondary Prevention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3"/>
          <p:cNvSpPr txBox="1">
            <a:spLocks noChangeArrowheads="1"/>
          </p:cNvSpPr>
          <p:nvPr/>
        </p:nvSpPr>
        <p:spPr bwMode="auto">
          <a:xfrm>
            <a:off x="533400" y="1474788"/>
            <a:ext cx="80772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Triglyceride levels &lt;150 mg/dL (1.7 mmol/L) and HDL-C &gt;40 mg/dL (1.0 mmol/L) in men and &gt;50 mg/dL (1.3 mmol/L) in women, are desirable.  However, LDL-C targeted statin therapy remains the preferred strategy.</a:t>
            </a:r>
          </a:p>
          <a:p>
            <a:pPr eaLnBrk="1" hangingPunct="1">
              <a:buFontTx/>
              <a:buChar char="•"/>
            </a:pPr>
            <a:endParaRPr lang="en-US" altLang="pt-BR" sz="2000"/>
          </a:p>
          <a:p>
            <a:pPr eaLnBrk="1" hangingPunct="1">
              <a:buFontTx/>
              <a:buChar char="•"/>
            </a:pPr>
            <a:r>
              <a:rPr lang="en-US" altLang="pt-BR" sz="2000"/>
              <a:t> If targets are not reached on maximally tolerated doses of statins, combination therapy using statins and other lipid-lowering agents may be considered to achieve lipid targets but has not been evaluated in outcome studies for either CV disease outcomes or safety.</a:t>
            </a:r>
          </a:p>
          <a:p>
            <a:pPr eaLnBrk="1" hangingPunct="1">
              <a:buFontTx/>
              <a:buChar char="•"/>
            </a:pPr>
            <a:endParaRPr lang="en-US" altLang="pt-BR" sz="2000"/>
          </a:p>
          <a:p>
            <a:pPr eaLnBrk="1" hangingPunct="1">
              <a:buFontTx/>
              <a:buChar char="•"/>
            </a:pPr>
            <a:r>
              <a:rPr lang="en-US" altLang="pt-BR" sz="2000"/>
              <a:t> </a:t>
            </a:r>
            <a:r>
              <a:rPr lang="en-US" altLang="pt-BR" sz="2000">
                <a:solidFill>
                  <a:srgbClr val="FF0000"/>
                </a:solidFill>
              </a:rPr>
              <a:t>Statin therapy is contraindicated in pregnancy.</a:t>
            </a:r>
          </a:p>
        </p:txBody>
      </p:sp>
      <p:sp>
        <p:nvSpPr>
          <p:cNvPr id="97284" name="Text Box 14"/>
          <p:cNvSpPr txBox="1">
            <a:spLocks noChangeArrowheads="1"/>
          </p:cNvSpPr>
          <p:nvPr/>
        </p:nvSpPr>
        <p:spPr bwMode="auto">
          <a:xfrm>
            <a:off x="3810000" y="64897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97285" name="Text Box 14"/>
          <p:cNvSpPr txBox="1">
            <a:spLocks noChangeArrowheads="1"/>
          </p:cNvSpPr>
          <p:nvPr/>
        </p:nvSpPr>
        <p:spPr bwMode="auto">
          <a:xfrm>
            <a:off x="3810000" y="6076950"/>
            <a:ext cx="5257800"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 CV=Cardiovascular, HDL-C=High density lipoprotein cholesterol, LDL-C=Low density lipoprotein cholesterol</a:t>
            </a:r>
          </a:p>
        </p:txBody>
      </p:sp>
      <p:cxnSp>
        <p:nvCxnSpPr>
          <p:cNvPr id="171013"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ADA Cholesterol Recommendations for</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Patients with Diabetes Mellitus (Continued)</a:t>
            </a:r>
          </a:p>
        </p:txBody>
      </p:sp>
      <p:sp>
        <p:nvSpPr>
          <p:cNvPr id="171015"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98308" name="Text Box 14"/>
          <p:cNvSpPr txBox="1">
            <a:spLocks noChangeArrowheads="1"/>
          </p:cNvSpPr>
          <p:nvPr/>
        </p:nvSpPr>
        <p:spPr bwMode="auto">
          <a:xfrm>
            <a:off x="5181600" y="6096000"/>
            <a:ext cx="3886200" cy="3746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AHA=American Heart Association, CV=Cardiovascular,</a:t>
            </a:r>
          </a:p>
          <a:p>
            <a:pPr algn="r" eaLnBrk="1" hangingPunct="1">
              <a:lnSpc>
                <a:spcPct val="80000"/>
              </a:lnSpc>
              <a:spcBef>
                <a:spcPct val="20000"/>
              </a:spcBef>
              <a:defRPr/>
            </a:pPr>
            <a:r>
              <a:rPr lang="en-US" sz="1000" dirty="0" smtClean="0">
                <a:latin typeface="+mn-lt"/>
              </a:rPr>
              <a:t>DM=Diabetes mellitus, NRT=Nicotine replacement therapy</a:t>
            </a:r>
          </a:p>
        </p:txBody>
      </p:sp>
      <p:sp>
        <p:nvSpPr>
          <p:cNvPr id="172036" name="Text Box 8"/>
          <p:cNvSpPr txBox="1">
            <a:spLocks noChangeArrowheads="1"/>
          </p:cNvSpPr>
          <p:nvPr/>
        </p:nvSpPr>
        <p:spPr bwMode="auto">
          <a:xfrm>
            <a:off x="457200" y="1447800"/>
            <a:ext cx="822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All patients should be asked about tobacco use status at every visit.</a:t>
            </a:r>
          </a:p>
          <a:p>
            <a:pPr eaLnBrk="1" hangingPunct="1">
              <a:buFontTx/>
              <a:buChar char="•"/>
            </a:pPr>
            <a:endParaRPr lang="en-US" altLang="pt-BR" sz="2000"/>
          </a:p>
          <a:p>
            <a:pPr eaLnBrk="1" hangingPunct="1">
              <a:buFontTx/>
              <a:buChar char="•"/>
            </a:pPr>
            <a:r>
              <a:rPr lang="en-US" altLang="pt-BR" sz="2000"/>
              <a:t> Every tobacco user should be advised to quit.</a:t>
            </a:r>
          </a:p>
          <a:p>
            <a:pPr eaLnBrk="1" hangingPunct="1">
              <a:buFontTx/>
              <a:buChar char="•"/>
            </a:pPr>
            <a:endParaRPr lang="en-US" altLang="pt-BR" sz="2000"/>
          </a:p>
          <a:p>
            <a:pPr eaLnBrk="1" hangingPunct="1">
              <a:buFontTx/>
              <a:buChar char="•"/>
            </a:pPr>
            <a:r>
              <a:rPr lang="en-US" altLang="pt-BR" sz="2000"/>
              <a:t> The tobacco user’s willingness to quit should be assessed.</a:t>
            </a:r>
          </a:p>
          <a:p>
            <a:pPr eaLnBrk="1" hangingPunct="1">
              <a:buFontTx/>
              <a:buChar char="•"/>
            </a:pPr>
            <a:endParaRPr lang="en-US" altLang="pt-BR" sz="2000"/>
          </a:p>
          <a:p>
            <a:pPr eaLnBrk="1" hangingPunct="1">
              <a:buFontTx/>
              <a:buChar char="•"/>
            </a:pPr>
            <a:r>
              <a:rPr lang="en-US" altLang="pt-BR" sz="2000"/>
              <a:t>The patient can be assisted by counseling and by developing a plan to quit.</a:t>
            </a:r>
          </a:p>
          <a:p>
            <a:pPr eaLnBrk="1" hangingPunct="1">
              <a:buFontTx/>
              <a:buChar char="•"/>
            </a:pPr>
            <a:endParaRPr lang="en-US" altLang="pt-BR" sz="2000"/>
          </a:p>
          <a:p>
            <a:pPr eaLnBrk="1" hangingPunct="1">
              <a:buFontTx/>
              <a:buChar char="•"/>
            </a:pPr>
            <a:r>
              <a:rPr lang="en-US" altLang="pt-BR" sz="2000"/>
              <a:t> Follow-up, referral to special programs, or pharmacotherapy (e.g., NRT and buproprion) should be incorporated as needed.</a:t>
            </a:r>
          </a:p>
        </p:txBody>
      </p:sp>
      <p:cxnSp>
        <p:nvCxnSpPr>
          <p:cNvPr id="172037"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Tobacco Recommendations</a:t>
            </a:r>
          </a:p>
        </p:txBody>
      </p:sp>
      <p:sp>
        <p:nvSpPr>
          <p:cNvPr id="172039"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3"/>
          <p:cNvSpPr txBox="1">
            <a:spLocks noChangeArrowheads="1"/>
          </p:cNvSpPr>
          <p:nvPr/>
        </p:nvSpPr>
        <p:spPr bwMode="auto">
          <a:xfrm>
            <a:off x="990600" y="1495425"/>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All patients should be advised not to smoke.</a:t>
            </a:r>
          </a:p>
          <a:p>
            <a:pPr eaLnBrk="1" hangingPunct="1">
              <a:buFontTx/>
              <a:buChar char="•"/>
            </a:pPr>
            <a:endParaRPr lang="en-US" altLang="pt-BR" sz="2000"/>
          </a:p>
          <a:p>
            <a:pPr eaLnBrk="1" hangingPunct="1">
              <a:buFontTx/>
              <a:buChar char="•"/>
            </a:pPr>
            <a:r>
              <a:rPr lang="en-US" altLang="pt-BR" sz="2000"/>
              <a:t> Smoking cessation counseling and other forms of treatment should be included as a routine component of diabetes care.</a:t>
            </a:r>
            <a:endParaRPr lang="en-US" altLang="pt-BR" sz="2000">
              <a:solidFill>
                <a:schemeClr val="tx2"/>
              </a:solidFill>
            </a:endParaRPr>
          </a:p>
        </p:txBody>
      </p:sp>
      <p:sp>
        <p:nvSpPr>
          <p:cNvPr id="99332" name="Text Box 14"/>
          <p:cNvSpPr txBox="1">
            <a:spLocks noChangeArrowheads="1"/>
          </p:cNvSpPr>
          <p:nvPr/>
        </p:nvSpPr>
        <p:spPr bwMode="auto">
          <a:xfrm>
            <a:off x="3810000" y="6477000"/>
            <a:ext cx="5257800" cy="2159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American Diabetes Association. </a:t>
            </a:r>
            <a:r>
              <a:rPr lang="en-US" sz="1000" i="1" dirty="0" smtClean="0">
                <a:latin typeface="+mn-lt"/>
              </a:rPr>
              <a:t>Diabetes Care </a:t>
            </a:r>
            <a:r>
              <a:rPr lang="en-US" sz="1000" dirty="0" smtClean="0">
                <a:latin typeface="+mn-lt"/>
              </a:rPr>
              <a:t>2010;33:S11-61</a:t>
            </a:r>
          </a:p>
        </p:txBody>
      </p:sp>
      <p:sp>
        <p:nvSpPr>
          <p:cNvPr id="99333" name="Text Box 14"/>
          <p:cNvSpPr txBox="1">
            <a:spLocks noChangeArrowheads="1"/>
          </p:cNvSpPr>
          <p:nvPr/>
        </p:nvSpPr>
        <p:spPr bwMode="auto">
          <a:xfrm>
            <a:off x="381000" y="6230938"/>
            <a:ext cx="8686800" cy="2460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defRPr/>
            </a:pPr>
            <a:r>
              <a:rPr lang="en-US" sz="1000" dirty="0" smtClean="0">
                <a:latin typeface="+mn-lt"/>
              </a:rPr>
              <a:t>ADA=American Diabetes Association</a:t>
            </a:r>
          </a:p>
        </p:txBody>
      </p:sp>
      <p:cxnSp>
        <p:nvCxnSpPr>
          <p:cNvPr id="173061"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ADA Smoking Cessation Recommendations</a:t>
            </a:r>
          </a:p>
          <a:p>
            <a:pPr>
              <a:lnSpc>
                <a:spcPct val="90000"/>
              </a:lnSpc>
              <a:defRPr/>
            </a:pPr>
            <a:r>
              <a:rPr lang="en-US" sz="2800" b="1">
                <a:solidFill>
                  <a:schemeClr val="accent2"/>
                </a:solidFill>
                <a:effectLst>
                  <a:outerShdw blurRad="38100" dist="38100" dir="2700000" algn="tl">
                    <a:srgbClr val="DDDDDD"/>
                  </a:outerShdw>
                </a:effectLst>
                <a:latin typeface="Franklin Gothic Demi" pitchFamily="34" charset="0"/>
                <a:ea typeface="+mn-ea"/>
              </a:rPr>
              <a:t>for Patients with Diabetes Mellitus</a:t>
            </a:r>
          </a:p>
        </p:txBody>
      </p:sp>
      <p:sp>
        <p:nvSpPr>
          <p:cNvPr id="173063"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14"/>
          <p:cNvSpPr txBox="1">
            <a:spLocks noChangeArrowheads="1"/>
          </p:cNvSpPr>
          <p:nvPr/>
        </p:nvSpPr>
        <p:spPr bwMode="auto">
          <a:xfrm>
            <a:off x="5486400" y="6489700"/>
            <a:ext cx="3581400" cy="2206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20000"/>
              </a:spcBef>
              <a:defRPr/>
            </a:pPr>
            <a:r>
              <a:rPr lang="en-US" sz="1000" dirty="0" smtClean="0">
                <a:latin typeface="+mn-lt"/>
              </a:rPr>
              <a:t>Source: </a:t>
            </a:r>
            <a:r>
              <a:rPr lang="en-US" sz="1000" dirty="0" err="1" smtClean="0">
                <a:latin typeface="+mn-lt"/>
              </a:rPr>
              <a:t>Buse</a:t>
            </a:r>
            <a:r>
              <a:rPr lang="en-US" sz="1000" dirty="0" smtClean="0">
                <a:latin typeface="+mn-lt"/>
              </a:rPr>
              <a:t> JB et al. </a:t>
            </a:r>
            <a:r>
              <a:rPr lang="en-US" sz="1000" i="1" dirty="0" smtClean="0">
                <a:latin typeface="+mn-lt"/>
              </a:rPr>
              <a:t>Circulation</a:t>
            </a:r>
            <a:r>
              <a:rPr lang="en-US" sz="1000" dirty="0" smtClean="0">
                <a:latin typeface="+mn-lt"/>
              </a:rPr>
              <a:t> 2007;115:114-126</a:t>
            </a:r>
          </a:p>
        </p:txBody>
      </p:sp>
      <p:sp>
        <p:nvSpPr>
          <p:cNvPr id="174083" name="Text Box 7"/>
          <p:cNvSpPr txBox="1">
            <a:spLocks noChangeArrowheads="1"/>
          </p:cNvSpPr>
          <p:nvPr/>
        </p:nvSpPr>
        <p:spPr bwMode="auto">
          <a:xfrm>
            <a:off x="609600" y="1474788"/>
            <a:ext cx="8001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pt-BR" sz="2000"/>
              <a:t> Structured programs that emphasize lifestyle changes such as reduced fat (&lt;30% of daily energy) and total energy intake and increased regular physical activity, alone with regular participant contact, can produce long-term weight loss on the order of 5-7% of starting weight, with improvement in blood pressure.</a:t>
            </a:r>
          </a:p>
          <a:p>
            <a:pPr eaLnBrk="1" hangingPunct="1">
              <a:buFontTx/>
              <a:buChar char="•"/>
            </a:pPr>
            <a:endParaRPr lang="en-US" altLang="pt-BR" sz="2000"/>
          </a:p>
          <a:p>
            <a:pPr eaLnBrk="1" hangingPunct="1">
              <a:buFontTx/>
              <a:buChar char="•"/>
            </a:pPr>
            <a:r>
              <a:rPr lang="en-US" altLang="pt-BR" sz="2000"/>
              <a:t> For individuals with elevated plasma triglycerides and reduced HDL-C, improved glycemic control, moderate weight loss (5-7% of starting weight), increased physical activity, dietary saturated fat restriction,</a:t>
            </a:r>
            <a:r>
              <a:rPr lang="en-US" altLang="pt-BR" sz="2000">
                <a:solidFill>
                  <a:schemeClr val="tx2"/>
                </a:solidFill>
              </a:rPr>
              <a:t> </a:t>
            </a:r>
            <a:r>
              <a:rPr lang="en-US" altLang="pt-BR" sz="2000"/>
              <a:t>and modest replacement of dietary carbohydrates (5-7%) by either monounsaturated or polyunsaturated fats may be beneficial.</a:t>
            </a:r>
          </a:p>
        </p:txBody>
      </p:sp>
      <p:cxnSp>
        <p:nvCxnSpPr>
          <p:cNvPr id="174084" name="Straight Connector 122"/>
          <p:cNvCxnSpPr>
            <a:cxnSpLocks noChangeShapeType="1"/>
          </p:cNvCxnSpPr>
          <p:nvPr/>
        </p:nvCxnSpPr>
        <p:spPr bwMode="auto">
          <a:xfrm>
            <a:off x="0" y="815975"/>
            <a:ext cx="91440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a:spLocks noChangeArrowheads="1"/>
          </p:cNvSpPr>
          <p:nvPr/>
        </p:nvSpPr>
        <p:spPr bwMode="auto">
          <a:xfrm>
            <a:off x="152400" y="0"/>
            <a:ext cx="8991600" cy="874713"/>
          </a:xfrm>
          <a:prstGeom prst="rect">
            <a:avLst/>
          </a:prstGeom>
          <a:noFill/>
          <a:ln w="9525">
            <a:noFill/>
            <a:miter lim="800000"/>
            <a:headEnd/>
            <a:tailEnd/>
          </a:ln>
        </p:spPr>
        <p:txBody>
          <a:bodyPr>
            <a:spAutoFit/>
          </a:bodyPr>
          <a:lstStyle/>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AHA Primary Prevention of CV Disease in DM</a:t>
            </a:r>
          </a:p>
          <a:p>
            <a:pPr>
              <a:lnSpc>
                <a:spcPct val="90000"/>
              </a:lnSpc>
              <a:defRPr/>
            </a:pPr>
            <a:r>
              <a:rPr lang="en-US" sz="2800" b="1" dirty="0">
                <a:solidFill>
                  <a:schemeClr val="accent2"/>
                </a:solidFill>
                <a:effectLst>
                  <a:outerShdw blurRad="38100" dist="38100" dir="2700000" algn="tl">
                    <a:srgbClr val="DDDDDD"/>
                  </a:outerShdw>
                </a:effectLst>
                <a:latin typeface="Franklin Gothic Demi" pitchFamily="34" charset="0"/>
                <a:ea typeface="+mn-ea"/>
              </a:rPr>
              <a:t>Weight Management Recommendations</a:t>
            </a:r>
          </a:p>
        </p:txBody>
      </p:sp>
      <p:sp>
        <p:nvSpPr>
          <p:cNvPr id="174086" name="Text Box 4"/>
          <p:cNvSpPr txBox="1">
            <a:spLocks noChangeArrowheads="1"/>
          </p:cNvSpPr>
          <p:nvPr/>
        </p:nvSpPr>
        <p:spPr bwMode="auto">
          <a:xfrm>
            <a:off x="304800" y="914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u="sng">
                <a:solidFill>
                  <a:schemeClr val="hlink"/>
                </a:solidFill>
                <a:latin typeface="Franklin Gothic Demi" panose="020B0703020102020204" pitchFamily="34" charset="0"/>
              </a:rPr>
              <a:t>Primary Prevention</a:t>
            </a:r>
          </a:p>
        </p:txBody>
      </p:sp>
      <p:sp>
        <p:nvSpPr>
          <p:cNvPr id="8" name="Text Box 14"/>
          <p:cNvSpPr txBox="1">
            <a:spLocks noChangeArrowheads="1"/>
          </p:cNvSpPr>
          <p:nvPr/>
        </p:nvSpPr>
        <p:spPr bwMode="auto">
          <a:xfrm>
            <a:off x="6172200" y="5965825"/>
            <a:ext cx="2895600" cy="5111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20000"/>
              </a:spcBef>
              <a:defRPr/>
            </a:pPr>
            <a:r>
              <a:rPr lang="en-US" sz="1000" dirty="0" smtClean="0">
                <a:latin typeface="+mn-lt"/>
              </a:rPr>
              <a:t>AHA=American Heart Association, CV=Cardiovascular, DM=Diabetes mellitus, HDL-C=High density lipoprotein cholesterol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34003</TotalTime>
  <Words>18439</Words>
  <Application>Microsoft Office PowerPoint</Application>
  <PresentationFormat>Apresentação na tela (4:3)</PresentationFormat>
  <Paragraphs>2000</Paragraphs>
  <Slides>113</Slides>
  <Notes>58</Notes>
  <HiddenSlides>0</HiddenSlides>
  <MMClips>0</MMClips>
  <ScaleCrop>false</ScaleCrop>
  <HeadingPairs>
    <vt:vector size="4" baseType="variant">
      <vt:variant>
        <vt:lpstr>Tema</vt:lpstr>
      </vt:variant>
      <vt:variant>
        <vt:i4>1</vt:i4>
      </vt:variant>
      <vt:variant>
        <vt:lpstr>Títulos de slides</vt:lpstr>
      </vt:variant>
      <vt:variant>
        <vt:i4>113</vt:i4>
      </vt:variant>
    </vt:vector>
  </HeadingPairs>
  <TitlesOfParts>
    <vt:vector size="114" baseType="lpstr">
      <vt:lpstr>Default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 strass</dc:creator>
  <cp:lastModifiedBy>Tyler Gluckman</cp:lastModifiedBy>
  <cp:revision>288</cp:revision>
  <dcterms:created xsi:type="dcterms:W3CDTF">2013-06-16T11:12:31Z</dcterms:created>
  <dcterms:modified xsi:type="dcterms:W3CDTF">2015-07-01T20:15:41Z</dcterms:modified>
</cp:coreProperties>
</file>